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modernComment_10A_624EB83D.xml" ContentType="application/vnd.ms-powerpoint.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modernComment_7FFFF51F_E521FE06.xml" ContentType="application/vnd.ms-powerpoint.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758" r:id="rId6"/>
  </p:sldMasterIdLst>
  <p:notesMasterIdLst>
    <p:notesMasterId r:id="rId24"/>
  </p:notesMasterIdLst>
  <p:handoutMasterIdLst>
    <p:handoutMasterId r:id="rId25"/>
  </p:handoutMasterIdLst>
  <p:sldIdLst>
    <p:sldId id="2147480859" r:id="rId7"/>
    <p:sldId id="262" r:id="rId8"/>
    <p:sldId id="2147480844" r:id="rId9"/>
    <p:sldId id="267" r:id="rId10"/>
    <p:sldId id="265" r:id="rId11"/>
    <p:sldId id="2147480873" r:id="rId12"/>
    <p:sldId id="2147480881" r:id="rId13"/>
    <p:sldId id="2147480871" r:id="rId14"/>
    <p:sldId id="273" r:id="rId15"/>
    <p:sldId id="266" r:id="rId16"/>
    <p:sldId id="2147480867" r:id="rId17"/>
    <p:sldId id="2147480874" r:id="rId18"/>
    <p:sldId id="2147480863" r:id="rId19"/>
    <p:sldId id="2147480883" r:id="rId20"/>
    <p:sldId id="2147480880" r:id="rId21"/>
    <p:sldId id="2147480882" r:id="rId22"/>
    <p:sldId id="2147480884"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5E5D9C5-23CB-4DD3-9398-8826517E09AC}">
          <p14:sldIdLst>
            <p14:sldId id="2147480859"/>
            <p14:sldId id="262"/>
            <p14:sldId id="2147480844"/>
            <p14:sldId id="267"/>
            <p14:sldId id="265"/>
            <p14:sldId id="2147480873"/>
            <p14:sldId id="2147480881"/>
            <p14:sldId id="2147480871"/>
            <p14:sldId id="273"/>
            <p14:sldId id="266"/>
            <p14:sldId id="2147480867"/>
            <p14:sldId id="2147480874"/>
            <p14:sldId id="2147480863"/>
            <p14:sldId id="2147480883"/>
            <p14:sldId id="2147480880"/>
            <p14:sldId id="2147480882"/>
            <p14:sldId id="214748088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599E72E-FEB8-CD4D-F804-0546108642A8}" name="Susan Price" initials="SP" userId="IWq0wIv41sENYXSBssxtZ85sMPKLZIKz1eimnZOid38=" providerId="None"/>
  <p188:author id="{A3FC9150-7A76-766E-2CF7-4D8A4386AA81}" name="Susan Price" initials="SP" userId="S::susan.price@healthcatalyst.com::39aaaf71-7794-4b87-b621-5a0ef990d11f" providerId="AD"/>
  <p188:author id="{0E5755E0-C4BA-35D8-B239-B3061D1AC531}" name="Jessica Curran" initials="JC" userId="S::jessica.curran@healthcatalyst.com::0c0e8ce7-4f60-44dd-bc40-83926fad958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D9A"/>
    <a:srgbClr val="004256"/>
    <a:srgbClr val="0000FF"/>
    <a:srgbClr val="70CBFF"/>
    <a:srgbClr val="F4F4F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960654-1CE6-AF1A-6B0E-3E25E261AADD}" v="20" dt="2023-06-27T15:11:34.813"/>
    <p1510:client id="{37980A64-8C45-4346-9D8F-6507E03D78E1}" v="63" vWet="65" dt="2023-06-27T15:11:12.061"/>
    <p1510:client id="{6231570D-C710-6D08-83AA-6DA60250DAF9}" v="38" dt="2023-06-26T22:21:55.131"/>
    <p1510:client id="{EFB4DB00-8443-F826-8F8A-64A5DB3EC665}" v="544" dt="2023-06-26T17:03:41.658"/>
    <p1510:client id="{F876D41F-5A9B-95DA-0D4A-00C7BAFD59DA}" v="143" dt="2023-06-27T18:29:57.458"/>
  </p1510:revLst>
</p1510:revInfo>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microsoft.com/office/2018/10/relationships/authors" Target="author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viewProps" Target="viewProps.xml"/><Relationship Id="rId30" Type="http://schemas.microsoft.com/office/2015/10/relationships/revisionInfo" Target="revisionInfo.xml"/></Relationships>
</file>

<file path=ppt/comments/modernComment_10A_624EB83D.xml><?xml version="1.0" encoding="utf-8"?>
<p188:cmLst xmlns:a="http://schemas.openxmlformats.org/drawingml/2006/main" xmlns:r="http://schemas.openxmlformats.org/officeDocument/2006/relationships" xmlns:p188="http://schemas.microsoft.com/office/powerpoint/2018/8/main">
  <p188:cm id="{A5C5AC02-486A-4870-A5E7-2840BBDB274C}" authorId="{A3FC9150-7A76-766E-2CF7-4D8A4386AA81}" status="resolved" created="2023-06-07T21:16:21.469" complete="100000">
    <pc:sldMkLst xmlns:pc="http://schemas.microsoft.com/office/powerpoint/2013/main/command">
      <pc:docMk/>
      <pc:sldMk cId="1649326141" sldId="266"/>
    </pc:sldMkLst>
    <p188:txBody>
      <a:bodyPr/>
      <a:lstStyle/>
      <a:p>
        <a:r>
          <a:rPr lang="en-US"/>
          <a:t>This is typically slide 6, but I wondered if it made sense to make this the last slide of Dan's part and then dive into the R&amp;A example from here? </a:t>
        </a:r>
      </a:p>
    </p188:txBody>
  </p188:cm>
</p188:cmLst>
</file>

<file path=ppt/comments/modernComment_7FFFF51F_E521FE06.xml><?xml version="1.0" encoding="utf-8"?>
<p188:cmLst xmlns:a="http://schemas.openxmlformats.org/drawingml/2006/main" xmlns:r="http://schemas.openxmlformats.org/officeDocument/2006/relationships" xmlns:p188="http://schemas.microsoft.com/office/powerpoint/2018/8/main">
  <p188:cm id="{A2C25DBC-5402-4FD7-9BEE-E2BEBBB7A66C}" authorId="{A3FC9150-7A76-766E-2CF7-4D8A4386AA81}" status="resolved" created="2023-06-09T18:56:02.206" complete="100000">
    <pc:sldMkLst xmlns:pc="http://schemas.microsoft.com/office/powerpoint/2013/main/command">
      <pc:docMk/>
      <pc:sldMk cId="3844210182" sldId="2147480863"/>
    </pc:sldMkLst>
    <p188:replyLst>
      <p188:reply id="{88F43D54-4A60-4CAC-BBD2-FD41402032FE}" authorId="{A3FC9150-7A76-766E-2CF7-4D8A4386AA81}" created="2023-06-09T18:56:51.707">
        <p188:txBody>
          <a:bodyPr/>
          <a:lstStyle/>
          <a:p>
            <a:r>
              <a:rPr lang="en-US"/>
              <a:t>Please advise on the appropriate question, and list of options. I took my first best stab at it.</a:t>
            </a:r>
          </a:p>
        </p188:txBody>
      </p188:reply>
      <p188:reply id="{3DC607EF-E26A-4FF8-81D5-9271CF61C976}" authorId="{A3FC9150-7A76-766E-2CF7-4D8A4386AA81}" created="2023-06-14T21:13:16.964">
        <p188:txBody>
          <a:bodyPr/>
          <a:lstStyle/>
          <a:p>
            <a:r>
              <a:rPr lang="en-US"/>
              <a:t>[@Jason Jones] I've updated the poll question based on your suggestion. Please advise if it can be improved. </a:t>
            </a:r>
          </a:p>
        </p188:txBody>
      </p188:reply>
    </p188:replyLst>
    <p188:txBody>
      <a:bodyPr/>
      <a:lstStyle/>
      <a:p>
        <a:r>
          <a:rPr lang="en-US"/>
          <a:t>[@Dan LeSueur] [@Jason Jones] curious your thoughts on a poll question like this. The naming survey inspired this and I thought it would be a great opportunity to poll our clients while we have their attention.</a:t>
        </a:r>
      </a:p>
    </p188:txBody>
  </p188:cm>
</p188:cmLst>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B710A7-2B19-014B-8F50-E9A7C6EDE59B}" type="doc">
      <dgm:prSet loTypeId="urn:microsoft.com/office/officeart/2005/8/layout/cycle4" loCatId="matrix" qsTypeId="urn:microsoft.com/office/officeart/2005/8/quickstyle/simple1" qsCatId="simple" csTypeId="urn:microsoft.com/office/officeart/2005/8/colors/colorful4" csCatId="colorful" phldr="1"/>
      <dgm:spPr/>
    </dgm:pt>
    <dgm:pt modelId="{A92130BC-46BF-D444-92A1-D0CC2B560F54}">
      <dgm:prSet phldrT="[Text]"/>
      <dgm:spPr>
        <a:solidFill>
          <a:schemeClr val="bg1">
            <a:lumMod val="50000"/>
          </a:schemeClr>
        </a:solidFill>
      </dgm:spPr>
      <dgm:t>
        <a:bodyPr/>
        <a:lstStyle/>
        <a:p>
          <a:endParaRPr lang="en-US"/>
        </a:p>
      </dgm:t>
    </dgm:pt>
    <dgm:pt modelId="{C4B70029-6642-3147-81CC-AFA36A1C603F}" type="parTrans" cxnId="{C9A634F8-1017-4A43-8A7F-59D2B3B8F39C}">
      <dgm:prSet/>
      <dgm:spPr/>
      <dgm:t>
        <a:bodyPr/>
        <a:lstStyle/>
        <a:p>
          <a:endParaRPr lang="en-US"/>
        </a:p>
      </dgm:t>
    </dgm:pt>
    <dgm:pt modelId="{A9F8F6EA-4722-CB4E-AB07-44B8C8C442EC}" type="sibTrans" cxnId="{C9A634F8-1017-4A43-8A7F-59D2B3B8F39C}">
      <dgm:prSet/>
      <dgm:spPr/>
      <dgm:t>
        <a:bodyPr/>
        <a:lstStyle/>
        <a:p>
          <a:endParaRPr lang="en-US"/>
        </a:p>
      </dgm:t>
    </dgm:pt>
    <dgm:pt modelId="{B772B713-C2D8-8845-B039-E1A2CFA2F83D}">
      <dgm:prSet phldrT="[Text]" custT="1"/>
      <dgm:spPr>
        <a:solidFill>
          <a:srgbClr val="00A1DD"/>
        </a:solidFill>
      </dgm:spPr>
      <dgm:t>
        <a:bodyPr lIns="0" tIns="0" rIns="0" bIns="0"/>
        <a:lstStyle/>
        <a:p>
          <a:pPr marL="0" indent="0" algn="l"/>
          <a:endParaRPr lang="en-US" sz="1500" b="0"/>
        </a:p>
      </dgm:t>
    </dgm:pt>
    <dgm:pt modelId="{C3405F50-4B9D-9A40-87E9-E73522035D25}" type="parTrans" cxnId="{AE7E66DC-07BF-A84D-9DC5-14A611196D24}">
      <dgm:prSet/>
      <dgm:spPr/>
      <dgm:t>
        <a:bodyPr/>
        <a:lstStyle/>
        <a:p>
          <a:endParaRPr lang="en-US"/>
        </a:p>
      </dgm:t>
    </dgm:pt>
    <dgm:pt modelId="{94F4B346-4DBD-B646-99F5-901332CC98CB}" type="sibTrans" cxnId="{AE7E66DC-07BF-A84D-9DC5-14A611196D24}">
      <dgm:prSet/>
      <dgm:spPr/>
      <dgm:t>
        <a:bodyPr/>
        <a:lstStyle/>
        <a:p>
          <a:endParaRPr lang="en-US"/>
        </a:p>
      </dgm:t>
    </dgm:pt>
    <dgm:pt modelId="{A3E7C722-6FB9-814F-8ABF-0D32F60055FA}">
      <dgm:prSet custT="1"/>
      <dgm:spPr/>
      <dgm:t>
        <a:bodyPr/>
        <a:lstStyle/>
        <a:p>
          <a:endParaRPr lang="en-US" sz="1500"/>
        </a:p>
      </dgm:t>
    </dgm:pt>
    <dgm:pt modelId="{83385272-6837-BD4E-9CAC-096E93648B48}" type="parTrans" cxnId="{8625F213-6E5B-1242-A393-BF706F04637E}">
      <dgm:prSet/>
      <dgm:spPr/>
      <dgm:t>
        <a:bodyPr/>
        <a:lstStyle/>
        <a:p>
          <a:endParaRPr lang="en-US"/>
        </a:p>
      </dgm:t>
    </dgm:pt>
    <dgm:pt modelId="{0E096111-873B-A946-8E90-3188636C944D}" type="sibTrans" cxnId="{8625F213-6E5B-1242-A393-BF706F04637E}">
      <dgm:prSet/>
      <dgm:spPr/>
      <dgm:t>
        <a:bodyPr/>
        <a:lstStyle/>
        <a:p>
          <a:endParaRPr lang="en-US"/>
        </a:p>
      </dgm:t>
    </dgm:pt>
    <dgm:pt modelId="{0E79881E-8B4C-4899-9ACE-A7281AADB156}">
      <dgm:prSet custT="1"/>
      <dgm:spPr>
        <a:solidFill>
          <a:srgbClr val="004156"/>
        </a:solidFill>
      </dgm:spPr>
      <dgm:t>
        <a:bodyPr/>
        <a:lstStyle/>
        <a:p>
          <a:endParaRPr lang="en-US" sz="1500"/>
        </a:p>
      </dgm:t>
    </dgm:pt>
    <dgm:pt modelId="{9DBBDA87-1081-4099-AFB0-788F116AC087}" type="parTrans" cxnId="{140CFE95-7B7D-4EBE-93DC-372F920DBEE8}">
      <dgm:prSet/>
      <dgm:spPr/>
      <dgm:t>
        <a:bodyPr/>
        <a:lstStyle/>
        <a:p>
          <a:endParaRPr lang="en-US"/>
        </a:p>
      </dgm:t>
    </dgm:pt>
    <dgm:pt modelId="{45EA2DCA-5928-4806-AB29-BB4D22403252}" type="sibTrans" cxnId="{140CFE95-7B7D-4EBE-93DC-372F920DBEE8}">
      <dgm:prSet/>
      <dgm:spPr/>
      <dgm:t>
        <a:bodyPr/>
        <a:lstStyle/>
        <a:p>
          <a:endParaRPr lang="en-US"/>
        </a:p>
      </dgm:t>
    </dgm:pt>
    <dgm:pt modelId="{BBE2653D-FB61-47AC-8F90-8CD4B19D0546}" type="pres">
      <dgm:prSet presAssocID="{3CB710A7-2B19-014B-8F50-E9A7C6EDE59B}" presName="cycleMatrixDiagram" presStyleCnt="0">
        <dgm:presLayoutVars>
          <dgm:chMax val="1"/>
          <dgm:dir/>
          <dgm:animLvl val="lvl"/>
          <dgm:resizeHandles val="exact"/>
        </dgm:presLayoutVars>
      </dgm:prSet>
      <dgm:spPr/>
    </dgm:pt>
    <dgm:pt modelId="{91E29CDC-D875-40A6-9ED1-AD37458175F5}" type="pres">
      <dgm:prSet presAssocID="{3CB710A7-2B19-014B-8F50-E9A7C6EDE59B}" presName="children" presStyleCnt="0"/>
      <dgm:spPr/>
    </dgm:pt>
    <dgm:pt modelId="{030FA818-2BB1-4A79-B2C6-FC8B2BC4EC40}" type="pres">
      <dgm:prSet presAssocID="{3CB710A7-2B19-014B-8F50-E9A7C6EDE59B}" presName="childPlaceholder" presStyleCnt="0"/>
      <dgm:spPr/>
    </dgm:pt>
    <dgm:pt modelId="{7D44119F-8DC8-40B9-AE4D-ECCB58CC4ED0}" type="pres">
      <dgm:prSet presAssocID="{3CB710A7-2B19-014B-8F50-E9A7C6EDE59B}" presName="circle" presStyleCnt="0"/>
      <dgm:spPr/>
    </dgm:pt>
    <dgm:pt modelId="{3082EB4B-0A2F-45C8-89CB-BF4A2757A3A2}" type="pres">
      <dgm:prSet presAssocID="{3CB710A7-2B19-014B-8F50-E9A7C6EDE59B}" presName="quadrant1" presStyleLbl="node1" presStyleIdx="0" presStyleCnt="4">
        <dgm:presLayoutVars>
          <dgm:chMax val="1"/>
          <dgm:bulletEnabled val="1"/>
        </dgm:presLayoutVars>
      </dgm:prSet>
      <dgm:spPr/>
    </dgm:pt>
    <dgm:pt modelId="{EF966524-1F20-42CA-9C4B-2E72BFA2C3DB}" type="pres">
      <dgm:prSet presAssocID="{3CB710A7-2B19-014B-8F50-E9A7C6EDE59B}" presName="quadrant2" presStyleLbl="node1" presStyleIdx="1" presStyleCnt="4">
        <dgm:presLayoutVars>
          <dgm:chMax val="1"/>
          <dgm:bulletEnabled val="1"/>
        </dgm:presLayoutVars>
      </dgm:prSet>
      <dgm:spPr/>
    </dgm:pt>
    <dgm:pt modelId="{B98F00FD-AB69-4886-B027-B2F583977212}" type="pres">
      <dgm:prSet presAssocID="{3CB710A7-2B19-014B-8F50-E9A7C6EDE59B}" presName="quadrant3" presStyleLbl="node1" presStyleIdx="2" presStyleCnt="4">
        <dgm:presLayoutVars>
          <dgm:chMax val="1"/>
          <dgm:bulletEnabled val="1"/>
        </dgm:presLayoutVars>
      </dgm:prSet>
      <dgm:spPr/>
    </dgm:pt>
    <dgm:pt modelId="{3C8B329D-23FB-484B-AC01-CB7F2DEA08B3}" type="pres">
      <dgm:prSet presAssocID="{3CB710A7-2B19-014B-8F50-E9A7C6EDE59B}" presName="quadrant4" presStyleLbl="node1" presStyleIdx="3" presStyleCnt="4">
        <dgm:presLayoutVars>
          <dgm:chMax val="1"/>
          <dgm:bulletEnabled val="1"/>
        </dgm:presLayoutVars>
      </dgm:prSet>
      <dgm:spPr/>
    </dgm:pt>
    <dgm:pt modelId="{6FDB9A3A-D926-422C-9DFD-698BF2CF4951}" type="pres">
      <dgm:prSet presAssocID="{3CB710A7-2B19-014B-8F50-E9A7C6EDE59B}" presName="quadrantPlaceholder" presStyleCnt="0"/>
      <dgm:spPr/>
    </dgm:pt>
    <dgm:pt modelId="{B5EE14A8-94FE-4F0D-91A5-6C1AA32F126A}" type="pres">
      <dgm:prSet presAssocID="{3CB710A7-2B19-014B-8F50-E9A7C6EDE59B}" presName="center1" presStyleLbl="fgShp" presStyleIdx="0" presStyleCnt="2" custScaleX="192685" custScaleY="192684"/>
      <dgm:spPr>
        <a:solidFill>
          <a:srgbClr val="FFFFFF"/>
        </a:solidFill>
      </dgm:spPr>
    </dgm:pt>
    <dgm:pt modelId="{7BA88578-3AA3-433F-90F7-FCC6B450ED96}" type="pres">
      <dgm:prSet presAssocID="{3CB710A7-2B19-014B-8F50-E9A7C6EDE59B}" presName="center2" presStyleLbl="fgShp" presStyleIdx="1" presStyleCnt="2" custScaleX="192685" custScaleY="192684"/>
      <dgm:spPr>
        <a:solidFill>
          <a:srgbClr val="FFFFFF"/>
        </a:solidFill>
      </dgm:spPr>
    </dgm:pt>
  </dgm:ptLst>
  <dgm:cxnLst>
    <dgm:cxn modelId="{8625F213-6E5B-1242-A393-BF706F04637E}" srcId="{3CB710A7-2B19-014B-8F50-E9A7C6EDE59B}" destId="{A3E7C722-6FB9-814F-8ABF-0D32F60055FA}" srcOrd="1" destOrd="0" parTransId="{83385272-6837-BD4E-9CAC-096E93648B48}" sibTransId="{0E096111-873B-A946-8E90-3188636C944D}"/>
    <dgm:cxn modelId="{324C2D3B-3697-4046-8245-E4E54CD36B14}" type="presOf" srcId="{A92130BC-46BF-D444-92A1-D0CC2B560F54}" destId="{3082EB4B-0A2F-45C8-89CB-BF4A2757A3A2}" srcOrd="0" destOrd="0" presId="urn:microsoft.com/office/officeart/2005/8/layout/cycle4"/>
    <dgm:cxn modelId="{B30E244C-F9C5-4A98-B81A-0B4B5945C0FA}" type="presOf" srcId="{0E79881E-8B4C-4899-9ACE-A7281AADB156}" destId="{B98F00FD-AB69-4886-B027-B2F583977212}" srcOrd="0" destOrd="0" presId="urn:microsoft.com/office/officeart/2005/8/layout/cycle4"/>
    <dgm:cxn modelId="{91EF5859-6B95-42EF-9693-99AB2B3A3833}" type="presOf" srcId="{A3E7C722-6FB9-814F-8ABF-0D32F60055FA}" destId="{EF966524-1F20-42CA-9C4B-2E72BFA2C3DB}" srcOrd="0" destOrd="0" presId="urn:microsoft.com/office/officeart/2005/8/layout/cycle4"/>
    <dgm:cxn modelId="{140CFE95-7B7D-4EBE-93DC-372F920DBEE8}" srcId="{3CB710A7-2B19-014B-8F50-E9A7C6EDE59B}" destId="{0E79881E-8B4C-4899-9ACE-A7281AADB156}" srcOrd="2" destOrd="0" parTransId="{9DBBDA87-1081-4099-AFB0-788F116AC087}" sibTransId="{45EA2DCA-5928-4806-AB29-BB4D22403252}"/>
    <dgm:cxn modelId="{AF1A44C1-F0A7-4915-9A43-719A2BF00B77}" type="presOf" srcId="{3CB710A7-2B19-014B-8F50-E9A7C6EDE59B}" destId="{BBE2653D-FB61-47AC-8F90-8CD4B19D0546}" srcOrd="0" destOrd="0" presId="urn:microsoft.com/office/officeart/2005/8/layout/cycle4"/>
    <dgm:cxn modelId="{AE7E66DC-07BF-A84D-9DC5-14A611196D24}" srcId="{3CB710A7-2B19-014B-8F50-E9A7C6EDE59B}" destId="{B772B713-C2D8-8845-B039-E1A2CFA2F83D}" srcOrd="3" destOrd="0" parTransId="{C3405F50-4B9D-9A40-87E9-E73522035D25}" sibTransId="{94F4B346-4DBD-B646-99F5-901332CC98CB}"/>
    <dgm:cxn modelId="{71E61DE9-5A64-44BE-8D79-3756D3E6C576}" type="presOf" srcId="{B772B713-C2D8-8845-B039-E1A2CFA2F83D}" destId="{3C8B329D-23FB-484B-AC01-CB7F2DEA08B3}" srcOrd="0" destOrd="0" presId="urn:microsoft.com/office/officeart/2005/8/layout/cycle4"/>
    <dgm:cxn modelId="{C9A634F8-1017-4A43-8A7F-59D2B3B8F39C}" srcId="{3CB710A7-2B19-014B-8F50-E9A7C6EDE59B}" destId="{A92130BC-46BF-D444-92A1-D0CC2B560F54}" srcOrd="0" destOrd="0" parTransId="{C4B70029-6642-3147-81CC-AFA36A1C603F}" sibTransId="{A9F8F6EA-4722-CB4E-AB07-44B8C8C442EC}"/>
    <dgm:cxn modelId="{67CEE1F3-8069-40BA-AD43-E6D5F59EBD20}" type="presParOf" srcId="{BBE2653D-FB61-47AC-8F90-8CD4B19D0546}" destId="{91E29CDC-D875-40A6-9ED1-AD37458175F5}" srcOrd="0" destOrd="0" presId="urn:microsoft.com/office/officeart/2005/8/layout/cycle4"/>
    <dgm:cxn modelId="{A8373DC2-EA0E-40F8-A7E2-9C04BDD327F7}" type="presParOf" srcId="{91E29CDC-D875-40A6-9ED1-AD37458175F5}" destId="{030FA818-2BB1-4A79-B2C6-FC8B2BC4EC40}" srcOrd="0" destOrd="0" presId="urn:microsoft.com/office/officeart/2005/8/layout/cycle4"/>
    <dgm:cxn modelId="{5CB4C72D-6F1F-4BB0-98CA-325D9A5315BE}" type="presParOf" srcId="{BBE2653D-FB61-47AC-8F90-8CD4B19D0546}" destId="{7D44119F-8DC8-40B9-AE4D-ECCB58CC4ED0}" srcOrd="1" destOrd="0" presId="urn:microsoft.com/office/officeart/2005/8/layout/cycle4"/>
    <dgm:cxn modelId="{248DE6E7-7F8E-458B-915A-B4D98F417A21}" type="presParOf" srcId="{7D44119F-8DC8-40B9-AE4D-ECCB58CC4ED0}" destId="{3082EB4B-0A2F-45C8-89CB-BF4A2757A3A2}" srcOrd="0" destOrd="0" presId="urn:microsoft.com/office/officeart/2005/8/layout/cycle4"/>
    <dgm:cxn modelId="{C7D8BB5D-554C-4C46-9AE1-73148AD2F279}" type="presParOf" srcId="{7D44119F-8DC8-40B9-AE4D-ECCB58CC4ED0}" destId="{EF966524-1F20-42CA-9C4B-2E72BFA2C3DB}" srcOrd="1" destOrd="0" presId="urn:microsoft.com/office/officeart/2005/8/layout/cycle4"/>
    <dgm:cxn modelId="{994FF8A1-816B-45E0-BE00-F246C24A5CCA}" type="presParOf" srcId="{7D44119F-8DC8-40B9-AE4D-ECCB58CC4ED0}" destId="{B98F00FD-AB69-4886-B027-B2F583977212}" srcOrd="2" destOrd="0" presId="urn:microsoft.com/office/officeart/2005/8/layout/cycle4"/>
    <dgm:cxn modelId="{F0A468DB-356A-43D9-92E4-FFAE61CCA1EF}" type="presParOf" srcId="{7D44119F-8DC8-40B9-AE4D-ECCB58CC4ED0}" destId="{3C8B329D-23FB-484B-AC01-CB7F2DEA08B3}" srcOrd="3" destOrd="0" presId="urn:microsoft.com/office/officeart/2005/8/layout/cycle4"/>
    <dgm:cxn modelId="{4365E997-B7E7-4B83-BAB9-F6A8A901C672}" type="presParOf" srcId="{7D44119F-8DC8-40B9-AE4D-ECCB58CC4ED0}" destId="{6FDB9A3A-D926-422C-9DFD-698BF2CF4951}" srcOrd="4" destOrd="0" presId="urn:microsoft.com/office/officeart/2005/8/layout/cycle4"/>
    <dgm:cxn modelId="{970A3F34-4B54-44C1-A6D3-30744AC34307}" type="presParOf" srcId="{BBE2653D-FB61-47AC-8F90-8CD4B19D0546}" destId="{B5EE14A8-94FE-4F0D-91A5-6C1AA32F126A}" srcOrd="2" destOrd="0" presId="urn:microsoft.com/office/officeart/2005/8/layout/cycle4"/>
    <dgm:cxn modelId="{7230BA5E-1EBB-4A93-A5CF-DA4C4EC3CEAD}" type="presParOf" srcId="{BBE2653D-FB61-47AC-8F90-8CD4B19D0546}" destId="{7BA88578-3AA3-433F-90F7-FCC6B450ED96}"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82EB4B-0A2F-45C8-89CB-BF4A2757A3A2}">
      <dsp:nvSpPr>
        <dsp:cNvPr id="0" name=""/>
        <dsp:cNvSpPr/>
      </dsp:nvSpPr>
      <dsp:spPr>
        <a:xfrm>
          <a:off x="1507610" y="279914"/>
          <a:ext cx="2126369" cy="2126369"/>
        </a:xfrm>
        <a:prstGeom prst="pieWedge">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6936" tIns="376936" rIns="376936" bIns="376936" numCol="1" spcCol="1270" anchor="ctr" anchorCtr="0">
          <a:noAutofit/>
        </a:bodyPr>
        <a:lstStyle/>
        <a:p>
          <a:pPr marL="0" lvl="0" indent="0" algn="ctr" defTabSz="2355850">
            <a:lnSpc>
              <a:spcPct val="90000"/>
            </a:lnSpc>
            <a:spcBef>
              <a:spcPct val="0"/>
            </a:spcBef>
            <a:spcAft>
              <a:spcPct val="35000"/>
            </a:spcAft>
            <a:buNone/>
          </a:pPr>
          <a:endParaRPr lang="en-US" sz="5300" kern="1200"/>
        </a:p>
      </dsp:txBody>
      <dsp:txXfrm>
        <a:off x="2130409" y="902713"/>
        <a:ext cx="1503570" cy="1503570"/>
      </dsp:txXfrm>
    </dsp:sp>
    <dsp:sp modelId="{EF966524-1F20-42CA-9C4B-2E72BFA2C3DB}">
      <dsp:nvSpPr>
        <dsp:cNvPr id="0" name=""/>
        <dsp:cNvSpPr/>
      </dsp:nvSpPr>
      <dsp:spPr>
        <a:xfrm rot="5400000">
          <a:off x="3732195" y="279914"/>
          <a:ext cx="2126369" cy="2126369"/>
        </a:xfrm>
        <a:prstGeom prst="pieWedge">
          <a:avLst/>
        </a:prstGeom>
        <a:solidFill>
          <a:schemeClr val="accent4">
            <a:hueOff val="-203062"/>
            <a:satOff val="-4608"/>
            <a:lumOff val="-797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rot="-5400000">
        <a:off x="3732195" y="902713"/>
        <a:ext cx="1503570" cy="1503570"/>
      </dsp:txXfrm>
    </dsp:sp>
    <dsp:sp modelId="{B98F00FD-AB69-4886-B027-B2F583977212}">
      <dsp:nvSpPr>
        <dsp:cNvPr id="0" name=""/>
        <dsp:cNvSpPr/>
      </dsp:nvSpPr>
      <dsp:spPr>
        <a:xfrm rot="10800000">
          <a:off x="3732195" y="2504499"/>
          <a:ext cx="2126369" cy="2126369"/>
        </a:xfrm>
        <a:prstGeom prst="pieWedge">
          <a:avLst/>
        </a:prstGeom>
        <a:solidFill>
          <a:srgbClr val="00415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rot="10800000">
        <a:off x="3732195" y="2504499"/>
        <a:ext cx="1503570" cy="1503570"/>
      </dsp:txXfrm>
    </dsp:sp>
    <dsp:sp modelId="{3C8B329D-23FB-484B-AC01-CB7F2DEA08B3}">
      <dsp:nvSpPr>
        <dsp:cNvPr id="0" name=""/>
        <dsp:cNvSpPr/>
      </dsp:nvSpPr>
      <dsp:spPr>
        <a:xfrm rot="16200000">
          <a:off x="1507610" y="2504499"/>
          <a:ext cx="2126369" cy="2126369"/>
        </a:xfrm>
        <a:prstGeom prst="pieWedge">
          <a:avLst/>
        </a:prstGeom>
        <a:solidFill>
          <a:srgbClr val="00A1D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l" defTabSz="666750">
            <a:lnSpc>
              <a:spcPct val="90000"/>
            </a:lnSpc>
            <a:spcBef>
              <a:spcPct val="0"/>
            </a:spcBef>
            <a:spcAft>
              <a:spcPct val="35000"/>
            </a:spcAft>
            <a:buNone/>
          </a:pPr>
          <a:endParaRPr lang="en-US" sz="1500" b="0" kern="1200"/>
        </a:p>
      </dsp:txBody>
      <dsp:txXfrm rot="5400000">
        <a:off x="2130409" y="2504499"/>
        <a:ext cx="1503570" cy="1503570"/>
      </dsp:txXfrm>
    </dsp:sp>
    <dsp:sp modelId="{B5EE14A8-94FE-4F0D-91A5-6C1AA32F126A}">
      <dsp:nvSpPr>
        <dsp:cNvPr id="0" name=""/>
        <dsp:cNvSpPr/>
      </dsp:nvSpPr>
      <dsp:spPr>
        <a:xfrm>
          <a:off x="2975777" y="1717573"/>
          <a:ext cx="1414620" cy="1230098"/>
        </a:xfrm>
        <a:prstGeom prst="circularArrow">
          <a:avLst/>
        </a:prstGeom>
        <a:solidFill>
          <a:srgbClr val="FFFF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BA88578-3AA3-433F-90F7-FCC6B450ED96}">
      <dsp:nvSpPr>
        <dsp:cNvPr id="0" name=""/>
        <dsp:cNvSpPr/>
      </dsp:nvSpPr>
      <dsp:spPr>
        <a:xfrm rot="10800000">
          <a:off x="2975777" y="1963112"/>
          <a:ext cx="1414620" cy="1230098"/>
        </a:xfrm>
        <a:prstGeom prst="circularArrow">
          <a:avLst/>
        </a:prstGeom>
        <a:solidFill>
          <a:srgbClr val="FFFF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5931317-AF80-9B61-1FB4-08F2FBF8C69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6BA9A47-1D54-A34B-0518-CF3FA1A2D0E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BCD632-8D35-9147-A036-E5BB75B09DFA}" type="datetimeFigureOut">
              <a:rPr lang="en-US" smtClean="0"/>
              <a:t>6/28/2023</a:t>
            </a:fld>
            <a:endParaRPr lang="en-US"/>
          </a:p>
        </p:txBody>
      </p:sp>
      <p:sp>
        <p:nvSpPr>
          <p:cNvPr id="4" name="Footer Placeholder 3">
            <a:extLst>
              <a:ext uri="{FF2B5EF4-FFF2-40B4-BE49-F238E27FC236}">
                <a16:creationId xmlns:a16="http://schemas.microsoft.com/office/drawing/2014/main" id="{AA92A0F2-DD25-E5CD-90E5-84B8E45AB83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BD246E4-05F0-1187-B8A9-1DEB013FB9E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632C25B-D368-E74E-B522-580A13EFFDE4}" type="slidenum">
              <a:rPr lang="en-US" smtClean="0"/>
              <a:t>‹#›</a:t>
            </a:fld>
            <a:endParaRPr lang="en-US"/>
          </a:p>
        </p:txBody>
      </p:sp>
    </p:spTree>
    <p:extLst>
      <p:ext uri="{BB962C8B-B14F-4D97-AF65-F5344CB8AC3E}">
        <p14:creationId xmlns:p14="http://schemas.microsoft.com/office/powerpoint/2010/main" val="35870530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BC6451-BD99-403B-B864-9D52B5DC791C}" type="datetimeFigureOut">
              <a:rPr lang="en-US" smtClean="0"/>
              <a:t>6/28/2023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F1C1D5-1B46-441D-9B5C-BA43369CB2B2}" type="slidenum">
              <a:rPr lang="en-US" smtClean="0"/>
              <a:t>‹#›</a:t>
            </a:fld>
            <a:endParaRPr lang="en-US"/>
          </a:p>
        </p:txBody>
      </p:sp>
    </p:spTree>
    <p:extLst>
      <p:ext uri="{BB962C8B-B14F-4D97-AF65-F5344CB8AC3E}">
        <p14:creationId xmlns:p14="http://schemas.microsoft.com/office/powerpoint/2010/main" val="30607963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US" sz="1200">
                <a:ea typeface="Calibri"/>
                <a:cs typeface="Calibri"/>
              </a:rPr>
              <a:t>We are seeing challenges converge in a way this industry hasn’t seen in the past five decades</a:t>
            </a:r>
          </a:p>
          <a:p>
            <a:pPr marL="0" indent="0">
              <a:buFont typeface="Arial"/>
              <a:buNone/>
            </a:pPr>
            <a:endParaRPr lang="en-US" sz="1200">
              <a:ea typeface="Calibri"/>
              <a:cs typeface="Calibri"/>
            </a:endParaRPr>
          </a:p>
          <a:p>
            <a:pPr marL="0" indent="0">
              <a:buFont typeface="Arial"/>
              <a:buNone/>
            </a:pPr>
            <a:r>
              <a:rPr lang="en-US" sz="1200" b="1">
                <a:ea typeface="Calibri"/>
                <a:cs typeface="Calibri"/>
              </a:rPr>
              <a:t>&gt;cost </a:t>
            </a:r>
            <a:r>
              <a:rPr lang="en-US" sz="1200">
                <a:ea typeface="Calibri"/>
                <a:cs typeface="Calibri"/>
              </a:rPr>
              <a:t>(inflation, supply chain constraints, workforce shortages/wage increases and more) </a:t>
            </a:r>
          </a:p>
          <a:p>
            <a:pPr marL="0" indent="0">
              <a:buFont typeface="Arial"/>
              <a:buNone/>
            </a:pPr>
            <a:r>
              <a:rPr lang="en-US" sz="1200" b="1">
                <a:ea typeface="Calibri"/>
                <a:cs typeface="Calibri"/>
              </a:rPr>
              <a:t>&lt;revenue </a:t>
            </a:r>
            <a:r>
              <a:rPr lang="en-US" sz="1200">
                <a:ea typeface="Calibri"/>
                <a:cs typeface="Calibri"/>
              </a:rPr>
              <a:t>(reimbursement declines, unpredictable patient flow, increasing care trends away from hospitals, etc.)</a:t>
            </a:r>
          </a:p>
          <a:p>
            <a:pPr marL="0" indent="0">
              <a:buFont typeface="Arial"/>
              <a:buNone/>
            </a:pPr>
            <a:r>
              <a:rPr lang="en-US" sz="1200" b="1">
                <a:ea typeface="Calibri"/>
                <a:cs typeface="Calibri"/>
              </a:rPr>
              <a:t>&gt;competitive environment for recruiting/retaining talent </a:t>
            </a:r>
            <a:r>
              <a:rPr lang="en-US" sz="1200">
                <a:ea typeface="Calibri"/>
                <a:cs typeface="Calibri"/>
              </a:rPr>
              <a:t>(hospitals/systems are often left at a disadvantage when it comes to ancillary functions like reporting &amp; analytics, remote first workforce etc.)</a:t>
            </a:r>
          </a:p>
          <a:p>
            <a:pPr marL="0" indent="0">
              <a:buFont typeface="Arial"/>
              <a:buNone/>
            </a:pPr>
            <a:endParaRPr lang="en-US" sz="1200">
              <a:ea typeface="Calibri"/>
              <a:cs typeface="Calibri"/>
            </a:endParaRPr>
          </a:p>
          <a:p>
            <a:pPr marL="0" indent="0">
              <a:buFont typeface="Arial"/>
              <a:buNone/>
            </a:pPr>
            <a:r>
              <a:rPr lang="en-US" sz="1200">
                <a:ea typeface="Calibri"/>
                <a:cs typeface="Calibri"/>
              </a:rPr>
              <a:t>While we know the benefits of partnering for specialized domain expertise, we constantly struggle to understand if the negative impacts are worth the potential gains from outsourcing.</a:t>
            </a:r>
          </a:p>
          <a:p>
            <a:pPr marL="0" indent="0">
              <a:buFont typeface="Arial"/>
              <a:buNone/>
            </a:pPr>
            <a:r>
              <a:rPr lang="en-US" sz="1200">
                <a:ea typeface="Calibri"/>
                <a:cs typeface="Calibri"/>
              </a:rPr>
              <a:t>At the same time, organizations are growing frustrated with the long-term impacts of workforce reductions on quality &amp; staff engagement </a:t>
            </a:r>
          </a:p>
          <a:p>
            <a:pPr marL="0" indent="0">
              <a:buFont typeface="Arial"/>
              <a:buNone/>
            </a:pPr>
            <a:endParaRPr lang="en-US" sz="1200">
              <a:ea typeface="Calibri"/>
              <a:cs typeface="Calibri"/>
            </a:endParaRPr>
          </a:p>
          <a:p>
            <a:r>
              <a:rPr lang="en-US"/>
              <a:t>We’re all waking up to fact that we can’t be the best at everything, we need to be clear about where we can &amp; want to be the best ….and work towards focusing our efforts </a:t>
            </a:r>
            <a:endParaRPr lang="en-US">
              <a:cs typeface="Calibri"/>
            </a:endParaRPr>
          </a:p>
          <a:p>
            <a:pPr marL="0" lvl="0" indent="0">
              <a:buFontTx/>
              <a:buNone/>
            </a:pPr>
            <a:endParaRPr lang="en-US">
              <a:ea typeface="Calibri"/>
              <a:cs typeface="Calibri"/>
            </a:endParaRPr>
          </a:p>
          <a:p>
            <a:r>
              <a:rPr lang="en-US">
                <a:ea typeface="Calibri"/>
                <a:cs typeface="Calibri"/>
              </a:rPr>
              <a:t>As described by one CFO, this feels like "an impossible challenge" or "a perfect storm"</a:t>
            </a:r>
          </a:p>
          <a:p>
            <a:endParaRPr lang="en-US"/>
          </a:p>
        </p:txBody>
      </p:sp>
      <p:sp>
        <p:nvSpPr>
          <p:cNvPr id="4" name="Slide Number Placeholder 3"/>
          <p:cNvSpPr>
            <a:spLocks noGrp="1"/>
          </p:cNvSpPr>
          <p:nvPr>
            <p:ph type="sldNum" sz="quarter" idx="5"/>
          </p:nvPr>
        </p:nvSpPr>
        <p:spPr/>
        <p:txBody>
          <a:bodyPr/>
          <a:lstStyle/>
          <a:p>
            <a:fld id="{43F1C1D5-1B46-441D-9B5C-BA43369CB2B2}" type="slidenum">
              <a:rPr lang="en-US" smtClean="0"/>
              <a:t>2</a:t>
            </a:fld>
            <a:endParaRPr lang="en-US"/>
          </a:p>
        </p:txBody>
      </p:sp>
    </p:spTree>
    <p:extLst>
      <p:ext uri="{BB962C8B-B14F-4D97-AF65-F5344CB8AC3E}">
        <p14:creationId xmlns:p14="http://schemas.microsoft.com/office/powerpoint/2010/main" val="41702217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nSpc>
                <a:spcPct val="90000"/>
              </a:lnSpc>
              <a:spcBef>
                <a:spcPts val="1000"/>
              </a:spcBef>
              <a:buFont typeface="Arial,Sans-Serif"/>
              <a:buChar char="•"/>
            </a:pPr>
            <a:r>
              <a:rPr lang="en-US"/>
              <a:t>Opening: “JD” is not the most common path to CAO and you still keep a toe in law.  What is the connection?  You spent some time in Australia.  Why’d you go, why’d you stay, what did you bring back to apply to Champaign and Oklahoma City?</a:t>
            </a:r>
          </a:p>
          <a:p>
            <a:pPr marL="342900" indent="-342900">
              <a:lnSpc>
                <a:spcPct val="90000"/>
              </a:lnSpc>
              <a:spcBef>
                <a:spcPts val="1000"/>
              </a:spcBef>
              <a:buFont typeface="Arial,Sans-Serif"/>
              <a:buChar char="•"/>
            </a:pPr>
            <a:r>
              <a:rPr lang="en-US"/>
              <a:t>Staffing fears:  Staffing is a concern #1 for many healthcare executives.  We immediately think of providers.  What has kept you up at night regarding staffing as a CAO?  What problems could you see?  What have you worried might be “lurking under the bed”? [[Theme:  Focus disproportionately on </a:t>
            </a:r>
            <a:r>
              <a:rPr lang="en-US" i="1"/>
              <a:t>current, general concerns of healthcare executives </a:t>
            </a:r>
            <a:r>
              <a:rPr lang="en-US"/>
              <a:t>and </a:t>
            </a:r>
            <a:r>
              <a:rPr lang="en-US" i="1"/>
              <a:t>past concerns for you</a:t>
            </a:r>
            <a:r>
              <a:rPr lang="en-US"/>
              <a:t>.]]</a:t>
            </a:r>
            <a:endParaRPr lang="en-US">
              <a:cs typeface="Calibri"/>
            </a:endParaRPr>
          </a:p>
          <a:p>
            <a:pPr marL="342900" indent="-342900">
              <a:lnSpc>
                <a:spcPct val="90000"/>
              </a:lnSpc>
              <a:spcBef>
                <a:spcPts val="1000"/>
              </a:spcBef>
              <a:buFont typeface="Arial,Sans-Serif"/>
              <a:buChar char="•"/>
            </a:pPr>
            <a:r>
              <a:rPr lang="en-US"/>
              <a:t>Carle:  At Carle, you made the shift to TEMS.  What other options did you consider?  Who was involved in making the decision?  How long did the process take?  What would you change?  What was it like to be “rebadged” yourself?  [[Theme:  Focus on </a:t>
            </a:r>
            <a:r>
              <a:rPr lang="en-US" i="1"/>
              <a:t>prior decision making process </a:t>
            </a:r>
            <a:r>
              <a:rPr lang="en-US"/>
              <a:t>and make it real through example and </a:t>
            </a:r>
            <a:r>
              <a:rPr lang="en-US" i="1"/>
              <a:t>personal, lived experience</a:t>
            </a:r>
            <a:r>
              <a:rPr lang="en-US"/>
              <a:t>.]]</a:t>
            </a:r>
            <a:endParaRPr lang="en-US">
              <a:cs typeface="Calibri"/>
            </a:endParaRPr>
          </a:p>
          <a:p>
            <a:pPr marL="342900" indent="-342900">
              <a:lnSpc>
                <a:spcPct val="90000"/>
              </a:lnSpc>
              <a:spcBef>
                <a:spcPts val="1000"/>
              </a:spcBef>
              <a:buFont typeface="Arial,Sans-Serif"/>
              <a:buChar char="•"/>
            </a:pPr>
            <a:r>
              <a:rPr lang="en-US"/>
              <a:t>INTEGRIS:  Now, you are building up an analytic team in another system.  What strikes you as most similar and different about the circumstances and path forward? [[Theme:  Focus on </a:t>
            </a:r>
            <a:r>
              <a:rPr lang="en-US" i="1"/>
              <a:t>current state and how you are moving forward</a:t>
            </a:r>
            <a:r>
              <a:rPr lang="en-US"/>
              <a:t>.  This can include significant changes in operational systems of record to how you are staffing to address meeting organizational aspirations.  What are you seeing that is portable across client versus unique?  This could be a good place to insert need to leverage capabilities within operational systems (e.g., Epic, Workday) and the fact that you worked at Cerner and work with Epic.]]</a:t>
            </a:r>
            <a:endParaRPr lang="en-US">
              <a:cs typeface="Calibri"/>
            </a:endParaRPr>
          </a:p>
          <a:p>
            <a:pPr marL="342900" indent="-342900">
              <a:lnSpc>
                <a:spcPct val="90000"/>
              </a:lnSpc>
              <a:spcBef>
                <a:spcPts val="1000"/>
              </a:spcBef>
              <a:buFont typeface="Arial,Sans-Serif"/>
              <a:buChar char="•"/>
            </a:pPr>
            <a:r>
              <a:rPr lang="en-US"/>
              <a:t>Closing:  You describe yourself as a futurist, what is a good time horizon for us to select in managing our way out of the last 3 years?  What is the role of analytics and TEMS in achieving a great state for health and healthcare?  [[Theme: Focus </a:t>
            </a:r>
            <a:r>
              <a:rPr lang="en-US" i="1"/>
              <a:t>fur</a:t>
            </a:r>
            <a:endParaRPr lang="en-US"/>
          </a:p>
        </p:txBody>
      </p:sp>
      <p:sp>
        <p:nvSpPr>
          <p:cNvPr id="4" name="Slide Number Placeholder 3"/>
          <p:cNvSpPr>
            <a:spLocks noGrp="1"/>
          </p:cNvSpPr>
          <p:nvPr>
            <p:ph type="sldNum" sz="quarter" idx="5"/>
          </p:nvPr>
        </p:nvSpPr>
        <p:spPr/>
        <p:txBody>
          <a:bodyPr/>
          <a:lstStyle/>
          <a:p>
            <a:fld id="{43F1C1D5-1B46-441D-9B5C-BA43369CB2B2}" type="slidenum">
              <a:rPr lang="en-US" smtClean="0"/>
              <a:t>14</a:t>
            </a:fld>
            <a:endParaRPr lang="en-US"/>
          </a:p>
        </p:txBody>
      </p:sp>
    </p:spTree>
    <p:extLst>
      <p:ext uri="{BB962C8B-B14F-4D97-AF65-F5344CB8AC3E}">
        <p14:creationId xmlns:p14="http://schemas.microsoft.com/office/powerpoint/2010/main" val="28451718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F1C1D5-1B46-441D-9B5C-BA43369CB2B2}" type="slidenum">
              <a:rPr lang="en-US" smtClean="0"/>
              <a:t>15</a:t>
            </a:fld>
            <a:endParaRPr lang="en-US"/>
          </a:p>
        </p:txBody>
      </p:sp>
    </p:spTree>
    <p:extLst>
      <p:ext uri="{BB962C8B-B14F-4D97-AF65-F5344CB8AC3E}">
        <p14:creationId xmlns:p14="http://schemas.microsoft.com/office/powerpoint/2010/main" val="31578733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Let’s get more specific about what this means for you and your team…. </a:t>
            </a:r>
          </a:p>
          <a:p>
            <a:endParaRPr lang="en-US"/>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We are laser focused on solving the challenges that our clients are facing today in each of these areas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Our goal is to ensure we 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alleviating financial pressures near and long-term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caring for employees in a mission consistent way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meeting objectives &amp; opportunities for our clients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..and being the best long-term partner we can be, brining expertise and specialization that allow you to focus on your core mission</a:t>
            </a:r>
          </a:p>
          <a:p>
            <a:endParaRPr lang="en-US"/>
          </a:p>
        </p:txBody>
      </p:sp>
      <p:sp>
        <p:nvSpPr>
          <p:cNvPr id="4" name="Slide Number Placeholder 3"/>
          <p:cNvSpPr>
            <a:spLocks noGrp="1"/>
          </p:cNvSpPr>
          <p:nvPr>
            <p:ph type="sldNum" sz="quarter" idx="5"/>
          </p:nvPr>
        </p:nvSpPr>
        <p:spPr/>
        <p:txBody>
          <a:bodyPr/>
          <a:lstStyle/>
          <a:p>
            <a:fld id="{43F1C1D5-1B46-441D-9B5C-BA43369CB2B2}" type="slidenum">
              <a:rPr lang="en-US" smtClean="0"/>
              <a:t>4</a:t>
            </a:fld>
            <a:endParaRPr lang="en-US"/>
          </a:p>
        </p:txBody>
      </p:sp>
    </p:spTree>
    <p:extLst>
      <p:ext uri="{BB962C8B-B14F-4D97-AF65-F5344CB8AC3E}">
        <p14:creationId xmlns:p14="http://schemas.microsoft.com/office/powerpoint/2010/main" val="3209911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a:solidFill>
                  <a:srgbClr val="000000"/>
                </a:solidFill>
                <a:latin typeface="Flexo"/>
              </a:rPr>
              <a:t>The how is simple: </a:t>
            </a:r>
          </a:p>
          <a:p>
            <a:endParaRPr lang="en-US" sz="1200" b="0">
              <a:solidFill>
                <a:srgbClr val="000000"/>
              </a:solidFill>
              <a:latin typeface="Flexo"/>
            </a:endParaRPr>
          </a:p>
          <a:p>
            <a:r>
              <a:rPr lang="en-US" sz="1200" b="0">
                <a:solidFill>
                  <a:srgbClr val="000000"/>
                </a:solidFill>
                <a:latin typeface="Flexo"/>
              </a:rPr>
              <a:t>We </a:t>
            </a:r>
            <a:r>
              <a:rPr lang="en-US" sz="1200" b="1">
                <a:solidFill>
                  <a:srgbClr val="000000"/>
                </a:solidFill>
                <a:latin typeface="Flexo"/>
              </a:rPr>
              <a:t>take your people as they are</a:t>
            </a:r>
            <a:r>
              <a:rPr lang="en-US" sz="1200" b="0">
                <a:solidFill>
                  <a:srgbClr val="000000"/>
                </a:solidFill>
                <a:latin typeface="Flexo"/>
              </a:rPr>
              <a:t>, doing the work they are doing today, rebadge them to be Health Catalyst team members.</a:t>
            </a:r>
          </a:p>
          <a:p>
            <a:r>
              <a:rPr lang="en-US" sz="1200" b="0">
                <a:solidFill>
                  <a:srgbClr val="000000"/>
                </a:solidFill>
                <a:latin typeface="Flexo"/>
              </a:rPr>
              <a:t>We </a:t>
            </a:r>
            <a:r>
              <a:rPr lang="en-US" sz="1200" b="1">
                <a:solidFill>
                  <a:srgbClr val="000000"/>
                </a:solidFill>
                <a:latin typeface="Flexo"/>
              </a:rPr>
              <a:t>train them on best practices </a:t>
            </a:r>
            <a:r>
              <a:rPr lang="en-US" sz="1200" b="0">
                <a:solidFill>
                  <a:srgbClr val="000000"/>
                </a:solidFill>
                <a:latin typeface="Flexo"/>
              </a:rPr>
              <a:t>that we observe through 500+ customers and up-level their skills</a:t>
            </a:r>
          </a:p>
          <a:p>
            <a:r>
              <a:rPr lang="en-US" sz="1200" b="0">
                <a:solidFill>
                  <a:srgbClr val="000000"/>
                </a:solidFill>
                <a:latin typeface="Flexo"/>
              </a:rPr>
              <a:t>We </a:t>
            </a:r>
            <a:r>
              <a:rPr lang="en-US" sz="1200" b="1">
                <a:solidFill>
                  <a:srgbClr val="000000"/>
                </a:solidFill>
                <a:latin typeface="Flexo"/>
              </a:rPr>
              <a:t>equip them with technologie</a:t>
            </a:r>
            <a:r>
              <a:rPr lang="en-US" sz="1200" b="0">
                <a:solidFill>
                  <a:srgbClr val="000000"/>
                </a:solidFill>
                <a:latin typeface="Flexo"/>
              </a:rPr>
              <a:t>s that automate lower-level task </a:t>
            </a:r>
            <a:r>
              <a:rPr lang="en-US" sz="1200" b="1">
                <a:solidFill>
                  <a:srgbClr val="000000"/>
                </a:solidFill>
                <a:latin typeface="Flexo"/>
              </a:rPr>
              <a:t>so they can work at the top of license</a:t>
            </a:r>
            <a:r>
              <a:rPr lang="en-US" sz="1200" b="0">
                <a:solidFill>
                  <a:srgbClr val="000000"/>
                </a:solidFill>
                <a:latin typeface="Flexo"/>
              </a:rPr>
              <a:t>. </a:t>
            </a:r>
          </a:p>
          <a:p>
            <a:r>
              <a:rPr lang="en-US" sz="1200" b="0">
                <a:solidFill>
                  <a:srgbClr val="000000"/>
                </a:solidFill>
                <a:latin typeface="Flexo"/>
              </a:rPr>
              <a:t>Accelerate the journey to data adoption &amp; elevating data as a strategic asset to assist decision making at the leadership and day to day operational level. </a:t>
            </a:r>
          </a:p>
          <a:p>
            <a:endParaRPr lang="en-US" sz="1200" b="0">
              <a:solidFill>
                <a:srgbClr val="000000"/>
              </a:solidFill>
              <a:latin typeface="Flexo"/>
            </a:endParaRPr>
          </a:p>
          <a:p>
            <a:r>
              <a:rPr lang="en-US" b="0" i="0">
                <a:solidFill>
                  <a:schemeClr val="bg2"/>
                </a:solidFill>
                <a:effectLst/>
                <a:latin typeface="Titillium Web" panose="020B0604020202020204" pitchFamily="2" charset="0"/>
              </a:rPr>
              <a:t>We do this while keeping </a:t>
            </a:r>
            <a:r>
              <a:rPr lang="en-US" b="1" i="0">
                <a:solidFill>
                  <a:schemeClr val="bg2"/>
                </a:solidFill>
                <a:effectLst/>
                <a:latin typeface="Titillium Web" panose="020B0604020202020204" pitchFamily="2" charset="0"/>
              </a:rPr>
              <a:t>people at the heart </a:t>
            </a:r>
            <a:r>
              <a:rPr lang="en-US" b="0" i="0">
                <a:solidFill>
                  <a:schemeClr val="bg2"/>
                </a:solidFill>
                <a:effectLst/>
                <a:latin typeface="Titillium Web" panose="020B0604020202020204" pitchFamily="2" charset="0"/>
              </a:rPr>
              <a:t>of </a:t>
            </a:r>
            <a:r>
              <a:rPr lang="en-US" b="1" i="0">
                <a:solidFill>
                  <a:schemeClr val="bg2"/>
                </a:solidFill>
                <a:effectLst/>
                <a:latin typeface="Titillium Web" panose="020B0604020202020204" pitchFamily="2" charset="0"/>
              </a:rPr>
              <a:t>what we do everyday</a:t>
            </a:r>
            <a:r>
              <a:rPr lang="en-US" b="0" i="0">
                <a:solidFill>
                  <a:schemeClr val="bg2"/>
                </a:solidFill>
                <a:effectLst/>
                <a:latin typeface="Titillium Web" panose="020B0604020202020204" pitchFamily="2" charset="0"/>
              </a:rPr>
              <a:t>. </a:t>
            </a:r>
          </a:p>
          <a:p>
            <a:endParaRPr lang="en-US" b="0" i="0">
              <a:solidFill>
                <a:schemeClr val="bg2"/>
              </a:solidFill>
              <a:effectLst/>
              <a:latin typeface="Titillium Web" panose="020B0604020202020204" pitchFamily="2" charset="0"/>
            </a:endParaRPr>
          </a:p>
          <a:p>
            <a:r>
              <a:rPr lang="en-US" b="0" i="0">
                <a:solidFill>
                  <a:schemeClr val="bg2"/>
                </a:solidFill>
                <a:effectLst/>
                <a:latin typeface="Titillium Web"/>
              </a:rPr>
              <a:t>You’ll notice at the center of how (Flywheel)</a:t>
            </a:r>
            <a:r>
              <a:rPr lang="en-US">
                <a:solidFill>
                  <a:schemeClr val="bg2"/>
                </a:solidFill>
                <a:latin typeface="Titillium Web"/>
              </a:rPr>
              <a:t> </a:t>
            </a:r>
            <a:r>
              <a:rPr lang="en-US" b="0" i="0">
                <a:solidFill>
                  <a:schemeClr val="bg2"/>
                </a:solidFill>
                <a:effectLst/>
                <a:latin typeface="Titillium Web"/>
              </a:rPr>
              <a:t> we achieve our mission (</a:t>
            </a:r>
            <a:r>
              <a:rPr lang="en-US" sz="1200"/>
              <a:t>to be the catalyst for massive, measurable, data-informed healthcare improvement</a:t>
            </a:r>
            <a:r>
              <a:rPr lang="en-US" b="0" i="0">
                <a:solidFill>
                  <a:schemeClr val="bg2"/>
                </a:solidFill>
                <a:effectLst/>
                <a:latin typeface="Titillium Web"/>
              </a:rPr>
              <a:t>) is team member engagement. </a:t>
            </a:r>
            <a:r>
              <a:rPr lang="en-US" sz="1200" b="1"/>
              <a:t>Team member engagement is foundational to everything we do</a:t>
            </a:r>
            <a:r>
              <a:rPr lang="en-US" sz="1200"/>
              <a:t> and is the #1 priority of our CEO and broader leadership team. When team members feel connected to our mission and are listened to, cared for, and respected at an extraordinary level, they produce outstanding work, which enables our customers to measurably improve.</a:t>
            </a:r>
            <a:r>
              <a:rPr lang="en-US"/>
              <a:t> </a:t>
            </a:r>
            <a:endParaRPr lang="en-US" sz="1200"/>
          </a:p>
          <a:p>
            <a:endParaRPr lang="en-US" sz="1200" b="0" i="0">
              <a:solidFill>
                <a:srgbClr val="000000"/>
              </a:solidFill>
              <a:effectLst/>
              <a:latin typeface="Titillium Web" panose="020B0604020202020204" pitchFamily="2" charset="0"/>
            </a:endParaRPr>
          </a:p>
          <a:p>
            <a:r>
              <a:rPr lang="en-US" sz="1200" b="0" i="0">
                <a:solidFill>
                  <a:srgbClr val="000000"/>
                </a:solidFill>
                <a:effectLst/>
                <a:latin typeface="Titillium Web" panose="020B0604020202020204" pitchFamily="2" charset="0"/>
              </a:rPr>
              <a:t>Giving team members opportunities to grow and learn beyond what is available to them today is just good business for us. </a:t>
            </a:r>
          </a:p>
          <a:p>
            <a:endParaRPr lang="en-US" sz="1800">
              <a:effectLst/>
              <a:latin typeface="Calibri" panose="020F0502020204030204" pitchFamily="34" charset="0"/>
            </a:endParaRPr>
          </a:p>
          <a:p>
            <a:r>
              <a:rPr lang="en-US" sz="1800">
                <a:effectLst/>
                <a:latin typeface="Calibri" panose="020F0502020204030204" pitchFamily="34" charset="0"/>
              </a:rPr>
              <a:t>*********************************</a:t>
            </a:r>
          </a:p>
          <a:p>
            <a:endParaRPr lang="en-US" sz="1800">
              <a:effectLst/>
              <a:latin typeface="Calibri" panose="020F0502020204030204" pitchFamily="34" charset="0"/>
            </a:endParaRPr>
          </a:p>
          <a:p>
            <a:r>
              <a:rPr lang="en-US" sz="2800" b="1"/>
              <a:t>Our Mission </a:t>
            </a:r>
          </a:p>
          <a:p>
            <a:r>
              <a:rPr lang="en-US" sz="2800"/>
              <a:t>Our mission is to be the catalyst for massive, measurable, data-informed healthcare improvement. We fulfill our mission through a confluence of the following elements: </a:t>
            </a:r>
          </a:p>
          <a:p>
            <a:r>
              <a:rPr lang="en-US" sz="2800"/>
              <a:t>• Data Platform: </a:t>
            </a:r>
            <a:r>
              <a:rPr lang="en-US" sz="2800" b="1"/>
              <a:t>integrate data </a:t>
            </a:r>
            <a:r>
              <a:rPr lang="en-US" sz="2800"/>
              <a:t>in a flexible, open, and scalable platform to power healthcare’s digital transformation; </a:t>
            </a:r>
          </a:p>
          <a:p>
            <a:r>
              <a:rPr lang="en-US" sz="2800"/>
              <a:t>• Analytics Applications: </a:t>
            </a:r>
            <a:r>
              <a:rPr lang="en-US" sz="2800" b="1"/>
              <a:t>deliver</a:t>
            </a:r>
            <a:r>
              <a:rPr lang="en-US" sz="2800"/>
              <a:t> </a:t>
            </a:r>
            <a:r>
              <a:rPr lang="en-US" sz="2800" b="1"/>
              <a:t>insights on how to measurably improve </a:t>
            </a:r>
            <a:r>
              <a:rPr lang="en-US" sz="2800"/>
              <a:t>through the use of analytics applications; </a:t>
            </a:r>
          </a:p>
          <a:p>
            <a:r>
              <a:rPr lang="en-US" sz="2800"/>
              <a:t>• Services Expertise: </a:t>
            </a:r>
            <a:r>
              <a:rPr lang="en-US" sz="2800" b="1"/>
              <a:t>enable data-informed improvement</a:t>
            </a:r>
            <a:r>
              <a:rPr lang="en-US" sz="2800"/>
              <a:t> by providing analytical, clinical, financial, and operational experts; and </a:t>
            </a:r>
          </a:p>
          <a:p>
            <a:r>
              <a:rPr lang="en-US" sz="2800"/>
              <a:t>• Engagement: attract, develop, and retain world-class team members by being a best place to work. </a:t>
            </a:r>
          </a:p>
          <a:p>
            <a:endParaRPr lang="en-US" sz="2800"/>
          </a:p>
          <a:p>
            <a:r>
              <a:rPr lang="en-US" sz="2800" b="1"/>
              <a:t>The Health Catalyst Flywheel </a:t>
            </a:r>
            <a:endParaRPr lang="en-US" sz="2800"/>
          </a:p>
          <a:p>
            <a:r>
              <a:rPr lang="en-US" sz="2800"/>
              <a:t>We </a:t>
            </a:r>
            <a:r>
              <a:rPr lang="en-US" sz="2800" b="1"/>
              <a:t>accomplish our mission with each of our customers by following a process we call the Health Catalyst Flywheel or the Flywheel</a:t>
            </a:r>
            <a:r>
              <a:rPr lang="en-US" sz="2800"/>
              <a:t>. This process includes delivering on the three components of our Solution: data platform, analytics applications, and services expertise, which together drive measurable improvements. At the center of the Flywheel is the engagement of our team members. Team member engagement is foundational to everything we do and is the #1 priority of our CEO and broader leadership team. When team members feel connected to our mission and are listened to, cared for, and respected at an extraordinary level, they produce outstanding work, which enables our customers to measurably improve. As customers realize improvements, their trust in Health Catalyst builds, their engagement in our shared work increases, and they choose to renew and expand their relationship with us, while also referring Health Catalyst to key decision-makers at other potential customers. Customer renewal, expansion, and referral produce growing, scalable, and predictable financial performance. </a:t>
            </a:r>
            <a:endParaRPr lang="en-US" sz="1800">
              <a:effectLst/>
              <a:latin typeface="Calibri" panose="020F0502020204030204" pitchFamily="34" charset="0"/>
            </a:endParaRPr>
          </a:p>
          <a:p>
            <a:endParaRPr lang="en-US"/>
          </a:p>
        </p:txBody>
      </p:sp>
      <p:sp>
        <p:nvSpPr>
          <p:cNvPr id="4" name="Slide Number Placeholder 3"/>
          <p:cNvSpPr>
            <a:spLocks noGrp="1"/>
          </p:cNvSpPr>
          <p:nvPr>
            <p:ph type="sldNum" sz="quarter" idx="5"/>
          </p:nvPr>
        </p:nvSpPr>
        <p:spPr/>
        <p:txBody>
          <a:bodyPr/>
          <a:lstStyle/>
          <a:p>
            <a:fld id="{43F1C1D5-1B46-441D-9B5C-BA43369CB2B2}" type="slidenum">
              <a:rPr lang="en-US" smtClean="0"/>
              <a:t>5</a:t>
            </a:fld>
            <a:endParaRPr lang="en-US"/>
          </a:p>
        </p:txBody>
      </p:sp>
    </p:spTree>
    <p:extLst>
      <p:ext uri="{BB962C8B-B14F-4D97-AF65-F5344CB8AC3E}">
        <p14:creationId xmlns:p14="http://schemas.microsoft.com/office/powerpoint/2010/main" val="10180424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43F1C1D5-1B46-441D-9B5C-BA43369CB2B2}" type="slidenum">
              <a:rPr lang="en-US" smtClean="0"/>
              <a:t>7</a:t>
            </a:fld>
            <a:endParaRPr lang="en-US"/>
          </a:p>
        </p:txBody>
      </p:sp>
    </p:spTree>
    <p:extLst>
      <p:ext uri="{BB962C8B-B14F-4D97-AF65-F5344CB8AC3E}">
        <p14:creationId xmlns:p14="http://schemas.microsoft.com/office/powerpoint/2010/main" val="26784181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F1C1D5-1B46-441D-9B5C-BA43369CB2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64265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Our TEMS framework can be applied to any functional area (people/processes/data) that is enabled by our technologies. </a:t>
            </a:r>
          </a:p>
          <a:p>
            <a:endParaRPr lang="en-US"/>
          </a:p>
          <a:p>
            <a:r>
              <a:rPr lang="en-US"/>
              <a:t>We’ve been offering this service in areas like chart abstraction and reporting &amp; analytics but also see tremendous opportunities in other domains such as …. </a:t>
            </a:r>
          </a:p>
          <a:p>
            <a:endParaRPr lang="en-US"/>
          </a:p>
        </p:txBody>
      </p:sp>
      <p:sp>
        <p:nvSpPr>
          <p:cNvPr id="4" name="Slide Number Placeholder 3"/>
          <p:cNvSpPr>
            <a:spLocks noGrp="1"/>
          </p:cNvSpPr>
          <p:nvPr>
            <p:ph type="sldNum" sz="quarter" idx="5"/>
          </p:nvPr>
        </p:nvSpPr>
        <p:spPr/>
        <p:txBody>
          <a:bodyPr/>
          <a:lstStyle/>
          <a:p>
            <a:fld id="{43F1C1D5-1B46-441D-9B5C-BA43369CB2B2}" type="slidenum">
              <a:rPr lang="en-US" smtClean="0"/>
              <a:t>10</a:t>
            </a:fld>
            <a:endParaRPr lang="en-US"/>
          </a:p>
        </p:txBody>
      </p:sp>
    </p:spTree>
    <p:extLst>
      <p:ext uri="{BB962C8B-B14F-4D97-AF65-F5344CB8AC3E}">
        <p14:creationId xmlns:p14="http://schemas.microsoft.com/office/powerpoint/2010/main" val="30621820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Arial" panose="020B0604020202020204" pitchFamily="34" charset="0"/>
              <a:buNone/>
            </a:pPr>
            <a:r>
              <a:rPr lang="en-US" sz="1800" b="0" i="0" u="none" strike="noStrike">
                <a:solidFill>
                  <a:srgbClr val="131314"/>
                </a:solidFill>
                <a:effectLst/>
                <a:latin typeface="Calibri" panose="020F0502020204030204" pitchFamily="34" charset="0"/>
              </a:rPr>
              <a:t>Reporting &amp; Analytics</a:t>
            </a:r>
            <a:r>
              <a:rPr lang="en-US" sz="1800" b="0" i="0">
                <a:solidFill>
                  <a:srgbClr val="131314"/>
                </a:solidFill>
                <a:effectLst/>
                <a:latin typeface="Calibri" panose="020F0502020204030204" pitchFamily="34" charset="0"/>
              </a:rPr>
              <a:t>​</a:t>
            </a:r>
            <a:endParaRPr lang="en-US" b="0" i="0">
              <a:solidFill>
                <a:srgbClr val="131314"/>
              </a:solidFill>
              <a:effectLst/>
              <a:latin typeface="Arial" panose="020B0604020202020204" pitchFamily="34" charset="0"/>
            </a:endParaRPr>
          </a:p>
          <a:p>
            <a:pPr algn="l" rtl="0" fontAlgn="base">
              <a:buFont typeface="Arial" panose="020B0604020202020204" pitchFamily="34" charset="0"/>
              <a:buNone/>
            </a:pPr>
            <a:r>
              <a:rPr lang="en-US" sz="1800" b="0" i="0" u="none" strike="noStrike">
                <a:solidFill>
                  <a:srgbClr val="131314"/>
                </a:solidFill>
                <a:effectLst/>
                <a:latin typeface="Calibri" panose="020F0502020204030204" pitchFamily="34" charset="0"/>
              </a:rPr>
              <a:t>Chart Abstraction</a:t>
            </a:r>
            <a:r>
              <a:rPr lang="en-US" sz="1800" b="0" i="0">
                <a:solidFill>
                  <a:srgbClr val="131314"/>
                </a:solidFill>
                <a:effectLst/>
                <a:latin typeface="Calibri" panose="020F0502020204030204" pitchFamily="34" charset="0"/>
              </a:rPr>
              <a:t>​</a:t>
            </a:r>
            <a:endParaRPr lang="en-US" b="0" i="0">
              <a:solidFill>
                <a:srgbClr val="131314"/>
              </a:solidFill>
              <a:effectLst/>
              <a:latin typeface="Arial" panose="020B0604020202020204" pitchFamily="34" charset="0"/>
            </a:endParaRPr>
          </a:p>
          <a:p>
            <a:pPr algn="l" rtl="0" fontAlgn="base">
              <a:buFont typeface="Arial" panose="020B0604020202020204" pitchFamily="34" charset="0"/>
              <a:buNone/>
            </a:pPr>
            <a:r>
              <a:rPr lang="en-US" sz="1800" b="0" i="0" u="none" strike="noStrike">
                <a:solidFill>
                  <a:srgbClr val="131314"/>
                </a:solidFill>
                <a:effectLst/>
                <a:latin typeface="Calibri" panose="020F0502020204030204" pitchFamily="34" charset="0"/>
              </a:rPr>
              <a:t>Cost Accounting</a:t>
            </a:r>
            <a:r>
              <a:rPr lang="en-US" sz="1800" b="0" i="0">
                <a:solidFill>
                  <a:srgbClr val="131314"/>
                </a:solidFill>
                <a:effectLst/>
                <a:latin typeface="Calibri" panose="020F0502020204030204" pitchFamily="34" charset="0"/>
              </a:rPr>
              <a:t>​</a:t>
            </a:r>
            <a:endParaRPr lang="en-US" b="0" i="0">
              <a:solidFill>
                <a:srgbClr val="131314"/>
              </a:solidFill>
              <a:effectLst/>
              <a:latin typeface="Arial" panose="020B0604020202020204" pitchFamily="34" charset="0"/>
            </a:endParaRPr>
          </a:p>
          <a:p>
            <a:pPr algn="l" rtl="0" fontAlgn="base">
              <a:buFont typeface="Arial" panose="020B0604020202020204" pitchFamily="34" charset="0"/>
              <a:buNone/>
            </a:pPr>
            <a:r>
              <a:rPr lang="en-US" sz="1800" b="0" i="0" u="none" strike="noStrike">
                <a:solidFill>
                  <a:srgbClr val="131314"/>
                </a:solidFill>
                <a:effectLst/>
                <a:latin typeface="Calibri" panose="020F0502020204030204" pitchFamily="34" charset="0"/>
              </a:rPr>
              <a:t>Revenue Cycle</a:t>
            </a:r>
            <a:r>
              <a:rPr lang="en-US" sz="1800" b="0" i="0">
                <a:solidFill>
                  <a:srgbClr val="131314"/>
                </a:solidFill>
                <a:effectLst/>
                <a:latin typeface="Calibri" panose="020F0502020204030204" pitchFamily="34" charset="0"/>
              </a:rPr>
              <a:t>​</a:t>
            </a:r>
            <a:endParaRPr lang="en-US" b="0" i="0">
              <a:solidFill>
                <a:srgbClr val="131314"/>
              </a:solidFill>
              <a:effectLst/>
              <a:latin typeface="Arial" panose="020B0604020202020204" pitchFamily="34" charset="0"/>
            </a:endParaRPr>
          </a:p>
          <a:p>
            <a:pPr algn="l" rtl="0" fontAlgn="base">
              <a:buFont typeface="Arial" panose="020B0604020202020204" pitchFamily="34" charset="0"/>
              <a:buNone/>
            </a:pPr>
            <a:r>
              <a:rPr lang="en-US" sz="1800" b="0" i="0" u="none" strike="noStrike">
                <a:solidFill>
                  <a:srgbClr val="131314"/>
                </a:solidFill>
                <a:effectLst/>
                <a:latin typeface="Calibri" panose="020F0502020204030204" pitchFamily="34" charset="0"/>
              </a:rPr>
              <a:t>Financial Planning &amp; Budgeting</a:t>
            </a:r>
            <a:r>
              <a:rPr lang="en-US" sz="1800" b="0" i="0">
                <a:solidFill>
                  <a:srgbClr val="131314"/>
                </a:solidFill>
                <a:effectLst/>
                <a:latin typeface="Calibri" panose="020F0502020204030204" pitchFamily="34" charset="0"/>
              </a:rPr>
              <a:t>​</a:t>
            </a:r>
            <a:endParaRPr lang="en-US" b="0" i="0">
              <a:solidFill>
                <a:srgbClr val="131314"/>
              </a:solidFill>
              <a:effectLst/>
              <a:latin typeface="Arial" panose="020B0604020202020204" pitchFamily="34" charset="0"/>
            </a:endParaRPr>
          </a:p>
          <a:p>
            <a:pPr algn="l" rtl="0" fontAlgn="base">
              <a:buFont typeface="Arial" panose="020B0604020202020204" pitchFamily="34" charset="0"/>
              <a:buNone/>
            </a:pPr>
            <a:r>
              <a:rPr lang="en-US" sz="1800" b="0" i="0" u="none" strike="noStrike">
                <a:solidFill>
                  <a:srgbClr val="131314"/>
                </a:solidFill>
                <a:effectLst/>
                <a:latin typeface="Calibri" panose="020F0502020204030204" pitchFamily="34" charset="0"/>
              </a:rPr>
              <a:t>Performance Improvement </a:t>
            </a:r>
            <a:r>
              <a:rPr lang="en-US" sz="1800" b="0" i="0">
                <a:solidFill>
                  <a:srgbClr val="131314"/>
                </a:solidFill>
                <a:effectLst/>
                <a:latin typeface="Calibri" panose="020F0502020204030204" pitchFamily="34" charset="0"/>
              </a:rPr>
              <a:t>​</a:t>
            </a:r>
            <a:endParaRPr lang="en-US" b="0" i="0">
              <a:solidFill>
                <a:srgbClr val="131314"/>
              </a:solidFill>
              <a:effectLst/>
              <a:latin typeface="Arial" panose="020B0604020202020204" pitchFamily="34" charset="0"/>
            </a:endParaRPr>
          </a:p>
          <a:p>
            <a:pPr algn="l" rtl="0" fontAlgn="base">
              <a:buFont typeface="Arial" panose="020B0604020202020204" pitchFamily="34" charset="0"/>
              <a:buNone/>
            </a:pPr>
            <a:r>
              <a:rPr lang="en-US" sz="1800" b="0" i="0" u="none" strike="noStrike">
                <a:solidFill>
                  <a:srgbClr val="131314"/>
                </a:solidFill>
                <a:effectLst/>
                <a:latin typeface="Calibri" panose="020F0502020204030204" pitchFamily="34" charset="0"/>
              </a:rPr>
              <a:t>Care Management</a:t>
            </a:r>
            <a:r>
              <a:rPr lang="en-US" sz="1800" b="0" i="0">
                <a:solidFill>
                  <a:srgbClr val="131314"/>
                </a:solidFill>
                <a:effectLst/>
                <a:latin typeface="Calibri" panose="020F0502020204030204" pitchFamily="34" charset="0"/>
              </a:rPr>
              <a:t>​</a:t>
            </a:r>
            <a:endParaRPr lang="en-US" b="0" i="0">
              <a:solidFill>
                <a:srgbClr val="131314"/>
              </a:solidFill>
              <a:effectLst/>
              <a:latin typeface="Arial" panose="020B0604020202020204" pitchFamily="34" charset="0"/>
            </a:endParaRPr>
          </a:p>
          <a:p>
            <a:pPr algn="l" rtl="0" fontAlgn="base">
              <a:buFont typeface="Arial" panose="020B0604020202020204" pitchFamily="34" charset="0"/>
              <a:buNone/>
            </a:pPr>
            <a:r>
              <a:rPr lang="en-US" sz="1800" b="0" i="0" u="none" strike="noStrike">
                <a:solidFill>
                  <a:srgbClr val="131314"/>
                </a:solidFill>
                <a:effectLst/>
                <a:latin typeface="Calibri" panose="020F0502020204030204" pitchFamily="34" charset="0"/>
              </a:rPr>
              <a:t>Patient Scheduling</a:t>
            </a:r>
            <a:r>
              <a:rPr lang="en-US" sz="1800" b="0" i="0">
                <a:solidFill>
                  <a:srgbClr val="131314"/>
                </a:solidFill>
                <a:effectLst/>
                <a:latin typeface="Calibri" panose="020F0502020204030204" pitchFamily="34" charset="0"/>
              </a:rPr>
              <a:t>​</a:t>
            </a:r>
            <a:endParaRPr lang="en-US" b="0" i="0">
              <a:solidFill>
                <a:srgbClr val="131314"/>
              </a:solidFill>
              <a:effectLst/>
              <a:latin typeface="Arial" panose="020B0604020202020204" pitchFamily="34" charset="0"/>
            </a:endParaRPr>
          </a:p>
          <a:p>
            <a:pPr algn="l" rtl="0" fontAlgn="base">
              <a:buFont typeface="Arial" panose="020B0604020202020204" pitchFamily="34" charset="0"/>
              <a:buNone/>
            </a:pPr>
            <a:r>
              <a:rPr lang="en-US" sz="1800" b="0" i="0" u="none" strike="noStrike">
                <a:solidFill>
                  <a:srgbClr val="131314"/>
                </a:solidFill>
                <a:effectLst/>
                <a:latin typeface="Calibri" panose="020F0502020204030204" pitchFamily="34" charset="0"/>
              </a:rPr>
              <a:t>Informatics</a:t>
            </a:r>
            <a:r>
              <a:rPr lang="en-US" sz="1800" b="0" i="0">
                <a:solidFill>
                  <a:srgbClr val="131314"/>
                </a:solidFill>
                <a:effectLst/>
                <a:latin typeface="Calibri" panose="020F0502020204030204" pitchFamily="34" charset="0"/>
              </a:rPr>
              <a:t>​</a:t>
            </a:r>
            <a:endParaRPr lang="en-US" b="0" i="0">
              <a:solidFill>
                <a:srgbClr val="131314"/>
              </a:solidFill>
              <a:effectLst/>
              <a:latin typeface="Arial" panose="020B0604020202020204" pitchFamily="34" charset="0"/>
            </a:endParaRPr>
          </a:p>
          <a:p>
            <a:pPr algn="l" rtl="0" fontAlgn="base">
              <a:buFont typeface="Arial" panose="020B0604020202020204" pitchFamily="34" charset="0"/>
              <a:buNone/>
            </a:pPr>
            <a:r>
              <a:rPr lang="en-US" sz="1800" b="0" i="0" u="none" strike="noStrike">
                <a:solidFill>
                  <a:srgbClr val="131314"/>
                </a:solidFill>
                <a:effectLst/>
                <a:latin typeface="Calibri" panose="020F0502020204030204" pitchFamily="34" charset="0"/>
              </a:rPr>
              <a:t>Other</a:t>
            </a:r>
            <a:r>
              <a:rPr lang="en-US" sz="1800" b="0" i="0">
                <a:solidFill>
                  <a:srgbClr val="131314"/>
                </a:solidFill>
                <a:effectLst/>
                <a:latin typeface="Calibri" panose="020F0502020204030204" pitchFamily="34" charset="0"/>
              </a:rPr>
              <a:t>​</a:t>
            </a:r>
            <a:endParaRPr lang="en-US" b="0" i="0">
              <a:solidFill>
                <a:srgbClr val="131314"/>
              </a:solidFill>
              <a:effectLst/>
              <a:latin typeface="Arial" panose="020B0604020202020204" pitchFamily="34" charset="0"/>
            </a:endParaRPr>
          </a:p>
          <a:p>
            <a:pPr algn="l" rtl="0" fontAlgn="base"/>
            <a:r>
              <a:rPr lang="en-US" sz="1800" b="0" i="0">
                <a:solidFill>
                  <a:srgbClr val="131314"/>
                </a:solidFill>
                <a:effectLst/>
                <a:latin typeface="Calibri" panose="020F0502020204030204" pitchFamily="34" charset="0"/>
              </a:rPr>
              <a:t>​</a:t>
            </a:r>
            <a:endParaRPr lang="en-US" b="0" i="0">
              <a:solidFill>
                <a:srgbClr val="131314"/>
              </a:solidFill>
              <a:effectLst/>
            </a:endParaRPr>
          </a:p>
          <a:p>
            <a:endParaRPr lang="en-US"/>
          </a:p>
        </p:txBody>
      </p:sp>
      <p:sp>
        <p:nvSpPr>
          <p:cNvPr id="4" name="Slide Number Placeholder 3"/>
          <p:cNvSpPr>
            <a:spLocks noGrp="1"/>
          </p:cNvSpPr>
          <p:nvPr>
            <p:ph type="sldNum" sz="quarter" idx="5"/>
          </p:nvPr>
        </p:nvSpPr>
        <p:spPr/>
        <p:txBody>
          <a:bodyPr/>
          <a:lstStyle/>
          <a:p>
            <a:fld id="{43F1C1D5-1B46-441D-9B5C-BA43369CB2B2}" type="slidenum">
              <a:rPr lang="en-US" smtClean="0"/>
              <a:t>11</a:t>
            </a:fld>
            <a:endParaRPr lang="en-US"/>
          </a:p>
        </p:txBody>
      </p:sp>
    </p:spTree>
    <p:extLst>
      <p:ext uri="{BB962C8B-B14F-4D97-AF65-F5344CB8AC3E}">
        <p14:creationId xmlns:p14="http://schemas.microsoft.com/office/powerpoint/2010/main" val="9904228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nSpc>
                <a:spcPct val="90000"/>
              </a:lnSpc>
              <a:spcBef>
                <a:spcPts val="1000"/>
              </a:spcBef>
              <a:buFont typeface="Arial,Sans-Serif"/>
              <a:buChar char="•"/>
            </a:pPr>
            <a:r>
              <a:rPr lang="en-US"/>
              <a:t>Opening: “JD” is not the most common path to CAO and you still keep a toe in law.  What is the connection?  You spent some time in Australia.  Why’d you go, why’d you stay, what did you bring back to apply to Champaign and Oklahoma City?</a:t>
            </a:r>
          </a:p>
          <a:p>
            <a:pPr marL="342900" indent="-342900">
              <a:lnSpc>
                <a:spcPct val="90000"/>
              </a:lnSpc>
              <a:spcBef>
                <a:spcPts val="1000"/>
              </a:spcBef>
              <a:buFont typeface="Arial,Sans-Serif"/>
              <a:buChar char="•"/>
            </a:pPr>
            <a:r>
              <a:rPr lang="en-US"/>
              <a:t>Staffing fears:  Staffing is a concern #1 for many healthcare executives.  We immediately think of providers.  What has kept you up at night regarding staffing as a CAO?  What problems could you see?  What have you worried might be “lurking under the bed”? [[Theme:  Focus disproportionately on </a:t>
            </a:r>
            <a:r>
              <a:rPr lang="en-US" i="1"/>
              <a:t>current, general concerns of healthcare executives </a:t>
            </a:r>
            <a:r>
              <a:rPr lang="en-US"/>
              <a:t>and </a:t>
            </a:r>
            <a:r>
              <a:rPr lang="en-US" i="1"/>
              <a:t>past concerns for you</a:t>
            </a:r>
            <a:r>
              <a:rPr lang="en-US"/>
              <a:t>.]]</a:t>
            </a:r>
            <a:endParaRPr lang="en-US">
              <a:cs typeface="Calibri"/>
            </a:endParaRPr>
          </a:p>
          <a:p>
            <a:pPr marL="342900" indent="-342900">
              <a:lnSpc>
                <a:spcPct val="90000"/>
              </a:lnSpc>
              <a:spcBef>
                <a:spcPts val="1000"/>
              </a:spcBef>
              <a:buFont typeface="Arial,Sans-Serif"/>
              <a:buChar char="•"/>
            </a:pPr>
            <a:r>
              <a:rPr lang="en-US"/>
              <a:t>Carle:  At Carle, you made the shift to TEMS.  What other options did you consider?  Who was involved in making the decision?  How long did the process take?  What would you change?  What was it like to be “rebadged” yourself?  [[Theme:  Focus on </a:t>
            </a:r>
            <a:r>
              <a:rPr lang="en-US" i="1"/>
              <a:t>prior decision making process </a:t>
            </a:r>
            <a:r>
              <a:rPr lang="en-US"/>
              <a:t>and make it real through example and </a:t>
            </a:r>
            <a:r>
              <a:rPr lang="en-US" i="1"/>
              <a:t>personal, lived experience</a:t>
            </a:r>
            <a:r>
              <a:rPr lang="en-US"/>
              <a:t>.]]</a:t>
            </a:r>
            <a:endParaRPr lang="en-US">
              <a:cs typeface="Calibri"/>
            </a:endParaRPr>
          </a:p>
          <a:p>
            <a:pPr marL="342900" indent="-342900">
              <a:lnSpc>
                <a:spcPct val="90000"/>
              </a:lnSpc>
              <a:spcBef>
                <a:spcPts val="1000"/>
              </a:spcBef>
              <a:buFont typeface="Arial,Sans-Serif"/>
              <a:buChar char="•"/>
            </a:pPr>
            <a:r>
              <a:rPr lang="en-US"/>
              <a:t>INTEGRIS:  Now, you are building up an analytic team in another system.  What strikes you as most similar and different about the circumstances and path forward? [[Theme:  Focus on </a:t>
            </a:r>
            <a:r>
              <a:rPr lang="en-US" i="1"/>
              <a:t>current state and how you are moving forward</a:t>
            </a:r>
            <a:r>
              <a:rPr lang="en-US"/>
              <a:t>.  This can include significant changes in operational systems of record to how you are staffing to address meeting organizational aspirations.  What are you seeing that is portable across client versus unique?  This could be a good place to insert need to leverage capabilities within operational systems (e.g., Epic, Workday) and the fact that you worked at Cerner and work with Epic.]]</a:t>
            </a:r>
            <a:endParaRPr lang="en-US">
              <a:cs typeface="Calibri"/>
            </a:endParaRPr>
          </a:p>
          <a:p>
            <a:pPr marL="342900" indent="-342900">
              <a:lnSpc>
                <a:spcPct val="90000"/>
              </a:lnSpc>
              <a:spcBef>
                <a:spcPts val="1000"/>
              </a:spcBef>
              <a:buFont typeface="Arial,Sans-Serif"/>
              <a:buChar char="•"/>
            </a:pPr>
            <a:r>
              <a:rPr lang="en-US"/>
              <a:t>Closing:  You describe yourself as a futurist, what is a good time horizon for us to select in managing our way out of the last 3 years?  What is the role of analytics and TEMS in achieving a great state for health and healthcare?  [[Theme: Focus </a:t>
            </a:r>
            <a:r>
              <a:rPr lang="en-US" i="1"/>
              <a:t>fur</a:t>
            </a:r>
            <a:endParaRPr lang="en-US"/>
          </a:p>
        </p:txBody>
      </p:sp>
      <p:sp>
        <p:nvSpPr>
          <p:cNvPr id="4" name="Slide Number Placeholder 3"/>
          <p:cNvSpPr>
            <a:spLocks noGrp="1"/>
          </p:cNvSpPr>
          <p:nvPr>
            <p:ph type="sldNum" sz="quarter" idx="5"/>
          </p:nvPr>
        </p:nvSpPr>
        <p:spPr/>
        <p:txBody>
          <a:bodyPr/>
          <a:lstStyle/>
          <a:p>
            <a:fld id="{43F1C1D5-1B46-441D-9B5C-BA43369CB2B2}" type="slidenum">
              <a:rPr lang="en-US" smtClean="0"/>
              <a:t>12</a:t>
            </a:fld>
            <a:endParaRPr lang="en-US"/>
          </a:p>
        </p:txBody>
      </p:sp>
    </p:spTree>
    <p:extLst>
      <p:ext uri="{BB962C8B-B14F-4D97-AF65-F5344CB8AC3E}">
        <p14:creationId xmlns:p14="http://schemas.microsoft.com/office/powerpoint/2010/main" val="37621361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rtl="0" eaLnBrk="1" fontAlgn="t" latinLnBrk="0" hangingPunct="1">
              <a:spcBef>
                <a:spcPts val="0"/>
              </a:spcBef>
              <a:spcAft>
                <a:spcPts val="0"/>
              </a:spcAft>
              <a:buClr>
                <a:srgbClr val="131314"/>
              </a:buClr>
              <a:buSzPts val="1800"/>
              <a:buFont typeface="Arial,Sans-Serif"/>
              <a:buNone/>
            </a:pPr>
            <a:r>
              <a:rPr lang="en-US" sz="1800" b="0" i="0" u="none" strike="noStrike" kern="1200">
                <a:solidFill>
                  <a:srgbClr val="131314"/>
                </a:solidFill>
                <a:effectLst/>
                <a:latin typeface="Calibri" panose="020F0502020204030204" pitchFamily="34" charset="0"/>
              </a:rPr>
              <a:t>BI center of excellence</a:t>
            </a:r>
            <a:endParaRPr lang="en-US" sz="1800" b="0" i="0" u="none" strike="noStrike">
              <a:effectLst/>
              <a:latin typeface="Arial" panose="020B0604020202020204" pitchFamily="34" charset="0"/>
            </a:endParaRPr>
          </a:p>
          <a:p>
            <a:pPr marL="283464" marR="0" indent="-283464" algn="l" rtl="0" eaLnBrk="1" fontAlgn="t" latinLnBrk="0" hangingPunct="1">
              <a:spcBef>
                <a:spcPts val="0"/>
              </a:spcBef>
              <a:spcAft>
                <a:spcPts val="0"/>
              </a:spcAft>
            </a:pPr>
            <a:r>
              <a:rPr lang="en-US" sz="1800" b="0" i="0" u="none" strike="noStrike" kern="1200">
                <a:solidFill>
                  <a:srgbClr val="131314"/>
                </a:solidFill>
                <a:effectLst/>
                <a:latin typeface="Calibri" panose="020F0502020204030204" pitchFamily="34" charset="0"/>
              </a:rPr>
              <a:t>Embedded EHR</a:t>
            </a:r>
            <a:endParaRPr lang="en-US" sz="1800" b="0" i="0" u="none" strike="noStrike">
              <a:effectLst/>
              <a:latin typeface="Arial" panose="020B0604020202020204" pitchFamily="34" charset="0"/>
            </a:endParaRPr>
          </a:p>
          <a:p>
            <a:pPr marL="283464" marR="0" indent="-283464" algn="l" rtl="0" eaLnBrk="1" fontAlgn="t" latinLnBrk="0" hangingPunct="1">
              <a:spcBef>
                <a:spcPts val="0"/>
              </a:spcBef>
              <a:spcAft>
                <a:spcPts val="0"/>
              </a:spcAft>
            </a:pPr>
            <a:r>
              <a:rPr lang="en-US" sz="1800" b="0" i="0" u="none" strike="noStrike" kern="1200">
                <a:solidFill>
                  <a:srgbClr val="131314"/>
                </a:solidFill>
                <a:effectLst/>
                <a:latin typeface="Calibri" panose="020F0502020204030204" pitchFamily="34" charset="0"/>
              </a:rPr>
              <a:t>Embedded Labor</a:t>
            </a:r>
            <a:endParaRPr lang="en-US" sz="1800" b="0" i="0" u="none" strike="noStrike">
              <a:effectLst/>
              <a:latin typeface="Arial" panose="020B0604020202020204" pitchFamily="34" charset="0"/>
            </a:endParaRPr>
          </a:p>
          <a:p>
            <a:pPr marL="283464" marR="0" indent="-283464" algn="l" rtl="0" eaLnBrk="1" fontAlgn="t" latinLnBrk="0" hangingPunct="1">
              <a:spcBef>
                <a:spcPts val="0"/>
              </a:spcBef>
              <a:spcAft>
                <a:spcPts val="0"/>
              </a:spcAft>
            </a:pPr>
            <a:r>
              <a:rPr lang="en-US" sz="1800" b="0" i="0" u="none" strike="noStrike" kern="1200">
                <a:solidFill>
                  <a:srgbClr val="131314"/>
                </a:solidFill>
                <a:effectLst/>
                <a:latin typeface="Calibri" panose="020F0502020204030204" pitchFamily="34" charset="0"/>
              </a:rPr>
              <a:t>Embedded ERP</a:t>
            </a:r>
            <a:endParaRPr lang="en-US" sz="1800" b="0" i="0" u="none" strike="noStrike">
              <a:effectLst/>
              <a:latin typeface="Arial" panose="020B0604020202020204" pitchFamily="34" charset="0"/>
            </a:endParaRPr>
          </a:p>
          <a:p>
            <a:pPr marL="283464" marR="0" indent="-283464" algn="l" rtl="0" eaLnBrk="1" fontAlgn="t" latinLnBrk="0" hangingPunct="1">
              <a:spcBef>
                <a:spcPts val="0"/>
              </a:spcBef>
              <a:spcAft>
                <a:spcPts val="0"/>
              </a:spcAft>
            </a:pPr>
            <a:r>
              <a:rPr lang="en-US" sz="1800" b="0" i="0" u="none" strike="noStrike" kern="1200">
                <a:solidFill>
                  <a:srgbClr val="131314"/>
                </a:solidFill>
                <a:effectLst/>
                <a:latin typeface="Calibri" panose="020F0502020204030204" pitchFamily="34" charset="0"/>
              </a:rPr>
              <a:t>Advanced statistics &amp; Data science</a:t>
            </a:r>
            <a:endParaRPr lang="en-US" sz="1800" b="0" i="0" u="none" strike="noStrike">
              <a:effectLst/>
              <a:latin typeface="Arial" panose="020B0604020202020204" pitchFamily="34" charset="0"/>
            </a:endParaRPr>
          </a:p>
          <a:p>
            <a:pPr marL="283464" marR="0" indent="-283464" algn="l" rtl="0" eaLnBrk="1" fontAlgn="t" latinLnBrk="0" hangingPunct="1">
              <a:spcBef>
                <a:spcPts val="0"/>
              </a:spcBef>
              <a:spcAft>
                <a:spcPts val="0"/>
              </a:spcAft>
            </a:pPr>
            <a:r>
              <a:rPr lang="en-US" sz="1800" b="0" i="0" u="none" strike="noStrike" kern="1200">
                <a:solidFill>
                  <a:srgbClr val="131314"/>
                </a:solidFill>
                <a:effectLst/>
                <a:latin typeface="Calibri" panose="020F0502020204030204" pitchFamily="34" charset="0"/>
              </a:rPr>
              <a:t>Financial Analysis</a:t>
            </a:r>
            <a:endParaRPr lang="en-US" sz="1800" b="0" i="0" u="none" strike="noStrike">
              <a:effectLst/>
              <a:latin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43F1C1D5-1B46-441D-9B5C-BA43369CB2B2}" type="slidenum">
              <a:rPr lang="en-US" smtClean="0"/>
              <a:t>13</a:t>
            </a:fld>
            <a:endParaRPr lang="en-US"/>
          </a:p>
        </p:txBody>
      </p:sp>
    </p:spTree>
    <p:extLst>
      <p:ext uri="{BB962C8B-B14F-4D97-AF65-F5344CB8AC3E}">
        <p14:creationId xmlns:p14="http://schemas.microsoft.com/office/powerpoint/2010/main" val="31916245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0.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1.emf"/><Relationship Id="rId1" Type="http://schemas.openxmlformats.org/officeDocument/2006/relationships/slideMaster" Target="../slideMasters/slideMaster1.xml"/><Relationship Id="rId5" Type="http://schemas.openxmlformats.org/officeDocument/2006/relationships/image" Target="../media/image19.png"/><Relationship Id="rId4" Type="http://schemas.openxmlformats.org/officeDocument/2006/relationships/image" Target="../media/image1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2.emf"/><Relationship Id="rId1" Type="http://schemas.openxmlformats.org/officeDocument/2006/relationships/slideMaster" Target="../slideMasters/slideMaster1.xml"/><Relationship Id="rId6" Type="http://schemas.openxmlformats.org/officeDocument/2006/relationships/image" Target="../media/image23.emf"/><Relationship Id="rId5" Type="http://schemas.openxmlformats.org/officeDocument/2006/relationships/image" Target="../media/image19.png"/><Relationship Id="rId4" Type="http://schemas.openxmlformats.org/officeDocument/2006/relationships/image" Target="../media/image15.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emf"/></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0.emf"/><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1.emf"/><Relationship Id="rId1" Type="http://schemas.openxmlformats.org/officeDocument/2006/relationships/slideMaster" Target="../slideMasters/slideMaster1.xml"/><Relationship Id="rId5" Type="http://schemas.openxmlformats.org/officeDocument/2006/relationships/image" Target="../media/image19.png"/><Relationship Id="rId4" Type="http://schemas.openxmlformats.org/officeDocument/2006/relationships/image" Target="../media/image15.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2.emf"/><Relationship Id="rId1" Type="http://schemas.openxmlformats.org/officeDocument/2006/relationships/slideMaster" Target="../slideMasters/slideMaster1.xml"/><Relationship Id="rId6" Type="http://schemas.openxmlformats.org/officeDocument/2006/relationships/image" Target="../media/image23.emf"/><Relationship Id="rId5" Type="http://schemas.openxmlformats.org/officeDocument/2006/relationships/image" Target="../media/image19.png"/><Relationship Id="rId4" Type="http://schemas.openxmlformats.org/officeDocument/2006/relationships/image" Target="../media/image15.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emf"/></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0.emf"/><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1.emf"/><Relationship Id="rId1" Type="http://schemas.openxmlformats.org/officeDocument/2006/relationships/slideMaster" Target="../slideMasters/slideMaster1.xml"/><Relationship Id="rId5" Type="http://schemas.openxmlformats.org/officeDocument/2006/relationships/image" Target="../media/image19.png"/><Relationship Id="rId4" Type="http://schemas.openxmlformats.org/officeDocument/2006/relationships/image" Target="../media/image15.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2.emf"/><Relationship Id="rId1" Type="http://schemas.openxmlformats.org/officeDocument/2006/relationships/slideMaster" Target="../slideMasters/slideMaster1.xml"/><Relationship Id="rId6" Type="http://schemas.openxmlformats.org/officeDocument/2006/relationships/image" Target="../media/image23.emf"/><Relationship Id="rId5" Type="http://schemas.openxmlformats.org/officeDocument/2006/relationships/image" Target="../media/image19.png"/><Relationship Id="rId4" Type="http://schemas.openxmlformats.org/officeDocument/2006/relationships/image" Target="../media/image15.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6.jpe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emf"/></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2.xml"/><Relationship Id="rId4" Type="http://schemas.openxmlformats.org/officeDocument/2006/relationships/image" Target="../media/image15.png"/></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Master" Target="../slideMasters/slideMaster2.xml"/><Relationship Id="rId4" Type="http://schemas.openxmlformats.org/officeDocument/2006/relationships/image" Target="../media/image15.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3.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Master" Target="../slideMasters/slideMaster2.xml"/><Relationship Id="rId4" Type="http://schemas.openxmlformats.org/officeDocument/2006/relationships/image" Target="../media/image19.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Master" Target="../slideMasters/slideMaster2.xml"/><Relationship Id="rId4" Type="http://schemas.openxmlformats.org/officeDocument/2006/relationships/image" Target="../media/image19.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Master" Target="../slideMasters/slideMaster2.xml"/><Relationship Id="rId4" Type="http://schemas.openxmlformats.org/officeDocument/2006/relationships/image" Target="../media/image19.pn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Master" Target="../slideMasters/slideMaster2.xml"/><Relationship Id="rId4" Type="http://schemas.openxmlformats.org/officeDocument/2006/relationships/image" Target="../media/image19.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 Page">
    <p:spTree>
      <p:nvGrpSpPr>
        <p:cNvPr id="1" name=""/>
        <p:cNvGrpSpPr/>
        <p:nvPr/>
      </p:nvGrpSpPr>
      <p:grpSpPr>
        <a:xfrm>
          <a:off x="0" y="0"/>
          <a:ext cx="0" cy="0"/>
          <a:chOff x="0" y="0"/>
          <a:chExt cx="0" cy="0"/>
        </a:xfrm>
      </p:grpSpPr>
      <p:pic>
        <p:nvPicPr>
          <p:cNvPr id="16" name="Picture 15" descr="Background pattern&#10;&#10;Description automatically generated">
            <a:extLst>
              <a:ext uri="{FF2B5EF4-FFF2-40B4-BE49-F238E27FC236}">
                <a16:creationId xmlns:a16="http://schemas.microsoft.com/office/drawing/2014/main" id="{44F0E133-D024-5A35-EF40-4ECCFC3015C6}"/>
              </a:ext>
            </a:extLst>
          </p:cNvPr>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1" y="3568"/>
            <a:ext cx="12204493" cy="6857883"/>
          </a:xfrm>
          <a:prstGeom prst="rect">
            <a:avLst/>
          </a:prstGeom>
        </p:spPr>
      </p:pic>
      <p:pic>
        <p:nvPicPr>
          <p:cNvPr id="4" name="Picture 3">
            <a:extLst>
              <a:ext uri="{FF2B5EF4-FFF2-40B4-BE49-F238E27FC236}">
                <a16:creationId xmlns:a16="http://schemas.microsoft.com/office/drawing/2014/main" id="{2488A7CC-5978-053A-663E-3547E8B41532}"/>
              </a:ext>
            </a:extLst>
          </p:cNvPr>
          <p:cNvPicPr>
            <a:picLocks noChangeAspect="1"/>
          </p:cNvPicPr>
          <p:nvPr userDrawn="1"/>
        </p:nvPicPr>
        <p:blipFill>
          <a:blip r:embed="rId3"/>
          <a:stretch>
            <a:fillRect/>
          </a:stretch>
        </p:blipFill>
        <p:spPr>
          <a:xfrm>
            <a:off x="804513" y="-480663"/>
            <a:ext cx="10582973" cy="6084193"/>
          </a:xfrm>
          <a:prstGeom prst="rect">
            <a:avLst/>
          </a:prstGeom>
        </p:spPr>
      </p:pic>
      <p:pic>
        <p:nvPicPr>
          <p:cNvPr id="3" name="Picture 2">
            <a:extLst>
              <a:ext uri="{FF2B5EF4-FFF2-40B4-BE49-F238E27FC236}">
                <a16:creationId xmlns:a16="http://schemas.microsoft.com/office/drawing/2014/main" id="{51DD33B4-81FD-A31A-C5BF-E120E8CF330B}"/>
              </a:ext>
            </a:extLst>
          </p:cNvPr>
          <p:cNvPicPr>
            <a:picLocks noChangeAspect="1"/>
          </p:cNvPicPr>
          <p:nvPr userDrawn="1"/>
        </p:nvPicPr>
        <p:blipFill>
          <a:blip r:embed="rId4"/>
          <a:stretch>
            <a:fillRect/>
          </a:stretch>
        </p:blipFill>
        <p:spPr>
          <a:xfrm>
            <a:off x="7048293" y="5337202"/>
            <a:ext cx="5156200" cy="1536700"/>
          </a:xfrm>
          <a:prstGeom prst="rect">
            <a:avLst/>
          </a:prstGeom>
        </p:spPr>
      </p:pic>
      <p:sp>
        <p:nvSpPr>
          <p:cNvPr id="8" name="Freeform: Shape 7">
            <a:extLst>
              <a:ext uri="{FF2B5EF4-FFF2-40B4-BE49-F238E27FC236}">
                <a16:creationId xmlns:a16="http://schemas.microsoft.com/office/drawing/2014/main" id="{E7B0E8E9-DC86-4424-A079-6D6EF5EA4873}"/>
              </a:ext>
            </a:extLst>
          </p:cNvPr>
          <p:cNvSpPr/>
          <p:nvPr userDrawn="1"/>
        </p:nvSpPr>
        <p:spPr>
          <a:xfrm>
            <a:off x="-9354" y="4587900"/>
            <a:ext cx="8486422" cy="2286002"/>
          </a:xfrm>
          <a:custGeom>
            <a:avLst/>
            <a:gdLst>
              <a:gd name="connsiteX0" fmla="*/ 0 w 8486422"/>
              <a:gd name="connsiteY0" fmla="*/ 0 h 2286002"/>
              <a:gd name="connsiteX1" fmla="*/ 6121830 w 8486422"/>
              <a:gd name="connsiteY1" fmla="*/ 0 h 2286002"/>
              <a:gd name="connsiteX2" fmla="*/ 6284354 w 8486422"/>
              <a:gd name="connsiteY2" fmla="*/ 0 h 2286002"/>
              <a:gd name="connsiteX3" fmla="*/ 6285082 w 8486422"/>
              <a:gd name="connsiteY3" fmla="*/ 0 h 2286002"/>
              <a:gd name="connsiteX4" fmla="*/ 6296025 w 8486422"/>
              <a:gd name="connsiteY4" fmla="*/ 0 h 2286002"/>
              <a:gd name="connsiteX5" fmla="*/ 6296025 w 8486422"/>
              <a:gd name="connsiteY5" fmla="*/ 11364 h 2286002"/>
              <a:gd name="connsiteX6" fmla="*/ 8486422 w 8486422"/>
              <a:gd name="connsiteY6" fmla="*/ 2286002 h 2286002"/>
              <a:gd name="connsiteX7" fmla="*/ 6296025 w 8486422"/>
              <a:gd name="connsiteY7" fmla="*/ 2286002 h 2286002"/>
              <a:gd name="connsiteX8" fmla="*/ 6285082 w 8486422"/>
              <a:gd name="connsiteY8" fmla="*/ 2286002 h 2286002"/>
              <a:gd name="connsiteX9" fmla="*/ 6284354 w 8486422"/>
              <a:gd name="connsiteY9" fmla="*/ 2286002 h 2286002"/>
              <a:gd name="connsiteX10" fmla="*/ 6121830 w 8486422"/>
              <a:gd name="connsiteY10" fmla="*/ 2286002 h 2286002"/>
              <a:gd name="connsiteX11" fmla="*/ 0 w 8486422"/>
              <a:gd name="connsiteY11" fmla="*/ 2286002 h 2286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86422" h="2286002">
                <a:moveTo>
                  <a:pt x="0" y="0"/>
                </a:moveTo>
                <a:lnTo>
                  <a:pt x="6121830" y="0"/>
                </a:lnTo>
                <a:lnTo>
                  <a:pt x="6284354" y="0"/>
                </a:lnTo>
                <a:lnTo>
                  <a:pt x="6285082" y="0"/>
                </a:lnTo>
                <a:lnTo>
                  <a:pt x="6296025" y="0"/>
                </a:lnTo>
                <a:lnTo>
                  <a:pt x="6296025" y="11364"/>
                </a:lnTo>
                <a:lnTo>
                  <a:pt x="8486422" y="2286002"/>
                </a:lnTo>
                <a:lnTo>
                  <a:pt x="6296025" y="2286002"/>
                </a:lnTo>
                <a:lnTo>
                  <a:pt x="6285082" y="2286002"/>
                </a:lnTo>
                <a:lnTo>
                  <a:pt x="6284354" y="2286002"/>
                </a:lnTo>
                <a:lnTo>
                  <a:pt x="6121830" y="2286002"/>
                </a:lnTo>
                <a:lnTo>
                  <a:pt x="0" y="2286002"/>
                </a:lnTo>
                <a:close/>
              </a:path>
            </a:pathLst>
          </a:custGeom>
          <a:solidFill>
            <a:srgbClr val="242427"/>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51DB1FF-8C68-4037-BB9F-7ADD96B912E6}"/>
              </a:ext>
            </a:extLst>
          </p:cNvPr>
          <p:cNvSpPr>
            <a:spLocks noGrp="1"/>
          </p:cNvSpPr>
          <p:nvPr>
            <p:ph type="ctrTitle" hasCustomPrompt="1"/>
          </p:nvPr>
        </p:nvSpPr>
        <p:spPr>
          <a:xfrm>
            <a:off x="585026" y="4998891"/>
            <a:ext cx="5700813" cy="1051560"/>
          </a:xfrm>
        </p:spPr>
        <p:txBody>
          <a:bodyPr anchor="t" anchorCtr="0">
            <a:noAutofit/>
          </a:bodyPr>
          <a:lstStyle>
            <a:lvl1pPr algn="l">
              <a:defRPr sz="4000">
                <a:solidFill>
                  <a:schemeClr val="bg1"/>
                </a:solidFill>
              </a:defRPr>
            </a:lvl1pPr>
          </a:lstStyle>
          <a:p>
            <a:r>
              <a:rPr lang="en-US"/>
              <a:t>Presentation Title</a:t>
            </a:r>
          </a:p>
        </p:txBody>
      </p:sp>
      <p:pic>
        <p:nvPicPr>
          <p:cNvPr id="10" name="Picture 9" descr="Logo&#10;&#10;Description automatically generated with medium confidence">
            <a:extLst>
              <a:ext uri="{FF2B5EF4-FFF2-40B4-BE49-F238E27FC236}">
                <a16:creationId xmlns:a16="http://schemas.microsoft.com/office/drawing/2014/main" id="{A0D816F5-602C-4219-A819-C371BC953C74}"/>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8933607" y="5826265"/>
            <a:ext cx="2508532" cy="501707"/>
          </a:xfrm>
          <a:prstGeom prst="rect">
            <a:avLst/>
          </a:prstGeom>
        </p:spPr>
      </p:pic>
      <p:sp>
        <p:nvSpPr>
          <p:cNvPr id="12" name="Text Placeholder 3">
            <a:extLst>
              <a:ext uri="{FF2B5EF4-FFF2-40B4-BE49-F238E27FC236}">
                <a16:creationId xmlns:a16="http://schemas.microsoft.com/office/drawing/2014/main" id="{9715494C-351A-478C-AA18-BB42CA846C7F}"/>
              </a:ext>
            </a:extLst>
          </p:cNvPr>
          <p:cNvSpPr>
            <a:spLocks noGrp="1"/>
          </p:cNvSpPr>
          <p:nvPr>
            <p:ph type="body" sz="quarter" idx="11" hasCustomPrompt="1"/>
          </p:nvPr>
        </p:nvSpPr>
        <p:spPr>
          <a:xfrm>
            <a:off x="581330" y="6198240"/>
            <a:ext cx="5699816" cy="269875"/>
          </a:xfrm>
        </p:spPr>
        <p:txBody>
          <a:bodyPr/>
          <a:lstStyle>
            <a:lvl1pPr>
              <a:defRPr lang="en-US" sz="1400" kern="1200" dirty="0" smtClean="0">
                <a:solidFill>
                  <a:srgbClr val="70CBFF"/>
                </a:solidFill>
                <a:latin typeface="+mn-lt"/>
                <a:ea typeface="+mn-ea"/>
                <a:cs typeface="+mn-cs"/>
              </a:defRPr>
            </a:lvl1pPr>
          </a:lstStyle>
          <a:p>
            <a:pPr lvl="0"/>
            <a:r>
              <a:rPr lang="en-US"/>
              <a:t>Presenter Name</a:t>
            </a:r>
          </a:p>
        </p:txBody>
      </p:sp>
      <p:sp>
        <p:nvSpPr>
          <p:cNvPr id="18" name="TextBox 17">
            <a:extLst>
              <a:ext uri="{FF2B5EF4-FFF2-40B4-BE49-F238E27FC236}">
                <a16:creationId xmlns:a16="http://schemas.microsoft.com/office/drawing/2014/main" id="{5BC73628-476D-4DCE-A003-8D7DB11CE620}"/>
              </a:ext>
            </a:extLst>
          </p:cNvPr>
          <p:cNvSpPr txBox="1"/>
          <p:nvPr userDrawn="1"/>
        </p:nvSpPr>
        <p:spPr>
          <a:xfrm>
            <a:off x="581330" y="6550877"/>
            <a:ext cx="2232287" cy="215444"/>
          </a:xfrm>
          <a:prstGeom prst="rect">
            <a:avLst/>
          </a:prstGeom>
          <a:noFill/>
        </p:spPr>
        <p:txBody>
          <a:bodyPr wrap="square" l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chemeClr val="bg1"/>
                </a:solidFill>
                <a:effectLst/>
                <a:uLnTx/>
                <a:uFillTx/>
              </a:rPr>
              <a:t>© Health Catalyst. Confidential and Proprietary.</a:t>
            </a:r>
          </a:p>
        </p:txBody>
      </p:sp>
    </p:spTree>
    <p:extLst>
      <p:ext uri="{BB962C8B-B14F-4D97-AF65-F5344CB8AC3E}">
        <p14:creationId xmlns:p14="http://schemas.microsoft.com/office/powerpoint/2010/main" val="2916527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oter - 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943C00C-0534-401D-AE8E-839A3076E11B}"/>
              </a:ext>
            </a:extLst>
          </p:cNvPr>
          <p:cNvSpPr/>
          <p:nvPr userDrawn="1"/>
        </p:nvSpPr>
        <p:spPr>
          <a:xfrm>
            <a:off x="21070" y="17895"/>
            <a:ext cx="12149859" cy="6822210"/>
          </a:xfrm>
          <a:prstGeom prst="rect">
            <a:avLst/>
          </a:prstGeom>
          <a:noFill/>
          <a:ln w="98425">
            <a:solidFill>
              <a:srgbClr val="F6F6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9708B1DE-A9D6-4987-A413-214807CCFA40}"/>
              </a:ext>
            </a:extLst>
          </p:cNvPr>
          <p:cNvSpPr>
            <a:spLocks noGrp="1"/>
          </p:cNvSpPr>
          <p:nvPr>
            <p:ph type="title" hasCustomPrompt="1"/>
          </p:nvPr>
        </p:nvSpPr>
        <p:spPr>
          <a:xfrm>
            <a:off x="838200" y="365126"/>
            <a:ext cx="10515600" cy="420624"/>
          </a:xfrm>
        </p:spPr>
        <p:txBody>
          <a:bodyPr/>
          <a:lstStyle>
            <a:lvl1pPr>
              <a:defRPr lang="en-US" sz="2800" b="1" kern="1200" dirty="0">
                <a:solidFill>
                  <a:schemeClr val="tx1"/>
                </a:solidFill>
                <a:latin typeface="+mn-lt"/>
                <a:ea typeface="+mn-ea"/>
                <a:cs typeface="+mn-cs"/>
              </a:defRPr>
            </a:lvl1pPr>
          </a:lstStyle>
          <a:p>
            <a:r>
              <a:rPr lang="en-US"/>
              <a:t>Slide Title</a:t>
            </a:r>
          </a:p>
        </p:txBody>
      </p:sp>
      <p:grpSp>
        <p:nvGrpSpPr>
          <p:cNvPr id="6" name="Group 5">
            <a:extLst>
              <a:ext uri="{FF2B5EF4-FFF2-40B4-BE49-F238E27FC236}">
                <a16:creationId xmlns:a16="http://schemas.microsoft.com/office/drawing/2014/main" id="{8A00CF8C-D35E-4BED-BD0D-40641FCE3C59}"/>
              </a:ext>
            </a:extLst>
          </p:cNvPr>
          <p:cNvGrpSpPr/>
          <p:nvPr userDrawn="1"/>
        </p:nvGrpSpPr>
        <p:grpSpPr>
          <a:xfrm>
            <a:off x="8991392" y="6313661"/>
            <a:ext cx="2412850" cy="275010"/>
            <a:chOff x="8505441" y="6313661"/>
            <a:chExt cx="2412850" cy="275010"/>
          </a:xfrm>
        </p:grpSpPr>
        <p:sp>
          <p:nvSpPr>
            <p:cNvPr id="7" name="TextBox 6">
              <a:extLst>
                <a:ext uri="{FF2B5EF4-FFF2-40B4-BE49-F238E27FC236}">
                  <a16:creationId xmlns:a16="http://schemas.microsoft.com/office/drawing/2014/main" id="{D28EFF03-2621-4193-BDCC-2D804F1B684B}"/>
                </a:ext>
              </a:extLst>
            </p:cNvPr>
            <p:cNvSpPr txBox="1"/>
            <p:nvPr userDrawn="1"/>
          </p:nvSpPr>
          <p:spPr>
            <a:xfrm>
              <a:off x="8505441" y="6373226"/>
              <a:ext cx="2240280" cy="215444"/>
            </a:xfrm>
            <a:prstGeom prst="rect">
              <a:avLst/>
            </a:prstGeom>
            <a:solidFill>
              <a:schemeClr val="bg1"/>
            </a:solid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chemeClr val="tx1">
                      <a:lumMod val="50000"/>
                      <a:lumOff val="50000"/>
                    </a:schemeClr>
                  </a:solidFill>
                  <a:effectLst/>
                  <a:uLnTx/>
                  <a:uFillTx/>
                </a:rPr>
                <a:t>© Health Catalyst. Confidential and Proprietary.</a:t>
              </a:r>
            </a:p>
          </p:txBody>
        </p:sp>
        <p:pic>
          <p:nvPicPr>
            <p:cNvPr id="8" name="Picture 7">
              <a:extLst>
                <a:ext uri="{FF2B5EF4-FFF2-40B4-BE49-F238E27FC236}">
                  <a16:creationId xmlns:a16="http://schemas.microsoft.com/office/drawing/2014/main" id="{9490EC33-9ADD-4E57-8FA4-8505C2413A2C}"/>
                </a:ext>
              </a:extLst>
            </p:cNvPr>
            <p:cNvPicPr>
              <a:picLocks noChangeAspect="1"/>
            </p:cNvPicPr>
            <p:nvPr userDrawn="1"/>
          </p:nvPicPr>
          <p:blipFill>
            <a:blip r:embed="rId2"/>
            <a:stretch>
              <a:fillRect/>
            </a:stretch>
          </p:blipFill>
          <p:spPr>
            <a:xfrm>
              <a:off x="10745610" y="6313661"/>
              <a:ext cx="172681" cy="275010"/>
            </a:xfrm>
            <a:prstGeom prst="rect">
              <a:avLst/>
            </a:prstGeom>
          </p:spPr>
        </p:pic>
      </p:grpSp>
      <p:grpSp>
        <p:nvGrpSpPr>
          <p:cNvPr id="9" name="Group 8">
            <a:extLst>
              <a:ext uri="{FF2B5EF4-FFF2-40B4-BE49-F238E27FC236}">
                <a16:creationId xmlns:a16="http://schemas.microsoft.com/office/drawing/2014/main" id="{AAB0A7EF-190F-4233-A3D3-DD67B02DBB59}"/>
              </a:ext>
            </a:extLst>
          </p:cNvPr>
          <p:cNvGrpSpPr/>
          <p:nvPr userDrawn="1"/>
        </p:nvGrpSpPr>
        <p:grpSpPr>
          <a:xfrm>
            <a:off x="624462" y="6187652"/>
            <a:ext cx="10926270" cy="0"/>
            <a:chOff x="624462" y="6104528"/>
            <a:chExt cx="10926270" cy="0"/>
          </a:xfrm>
        </p:grpSpPr>
        <p:cxnSp>
          <p:nvCxnSpPr>
            <p:cNvPr id="10" name="Straight Connector 9">
              <a:extLst>
                <a:ext uri="{FF2B5EF4-FFF2-40B4-BE49-F238E27FC236}">
                  <a16:creationId xmlns:a16="http://schemas.microsoft.com/office/drawing/2014/main" id="{F936D7EA-6ABA-4DE3-8FAC-5C1B0802EA1D}"/>
                </a:ext>
              </a:extLst>
            </p:cNvPr>
            <p:cNvCxnSpPr>
              <a:cxnSpLocks/>
            </p:cNvCxnSpPr>
            <p:nvPr userDrawn="1"/>
          </p:nvCxnSpPr>
          <p:spPr>
            <a:xfrm>
              <a:off x="624462" y="6104528"/>
              <a:ext cx="4474011" cy="0"/>
            </a:xfrm>
            <a:prstGeom prst="line">
              <a:avLst/>
            </a:prstGeom>
            <a:ln w="9525">
              <a:solidFill>
                <a:srgbClr val="BCBEBC"/>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6FF5A2D-A10F-4E2F-B50F-FC4503FC430F}"/>
                </a:ext>
              </a:extLst>
            </p:cNvPr>
            <p:cNvCxnSpPr>
              <a:cxnSpLocks/>
            </p:cNvCxnSpPr>
            <p:nvPr userDrawn="1"/>
          </p:nvCxnSpPr>
          <p:spPr>
            <a:xfrm>
              <a:off x="5098473" y="6104528"/>
              <a:ext cx="6452259" cy="0"/>
            </a:xfrm>
            <a:prstGeom prst="line">
              <a:avLst/>
            </a:prstGeom>
            <a:ln w="9525">
              <a:solidFill>
                <a:srgbClr val="BCBEBC"/>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84370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ooter - Title/Sub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943C00C-0534-401D-AE8E-839A3076E11B}"/>
              </a:ext>
            </a:extLst>
          </p:cNvPr>
          <p:cNvSpPr/>
          <p:nvPr userDrawn="1"/>
        </p:nvSpPr>
        <p:spPr>
          <a:xfrm>
            <a:off x="21070" y="17895"/>
            <a:ext cx="12149859" cy="6822210"/>
          </a:xfrm>
          <a:prstGeom prst="rect">
            <a:avLst/>
          </a:prstGeom>
          <a:noFill/>
          <a:ln w="98425">
            <a:solidFill>
              <a:srgbClr val="F6F6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9708B1DE-A9D6-4987-A413-214807CCFA40}"/>
              </a:ext>
            </a:extLst>
          </p:cNvPr>
          <p:cNvSpPr>
            <a:spLocks noGrp="1"/>
          </p:cNvSpPr>
          <p:nvPr>
            <p:ph type="title" hasCustomPrompt="1"/>
          </p:nvPr>
        </p:nvSpPr>
        <p:spPr>
          <a:xfrm>
            <a:off x="838200" y="365126"/>
            <a:ext cx="10515600" cy="420624"/>
          </a:xfrm>
        </p:spPr>
        <p:txBody>
          <a:bodyPr/>
          <a:lstStyle>
            <a:lvl1pPr>
              <a:defRPr lang="en-US" sz="2800" b="1" kern="1200" dirty="0">
                <a:solidFill>
                  <a:schemeClr val="tx1"/>
                </a:solidFill>
                <a:latin typeface="+mn-lt"/>
                <a:ea typeface="+mn-ea"/>
                <a:cs typeface="+mn-cs"/>
              </a:defRPr>
            </a:lvl1pPr>
          </a:lstStyle>
          <a:p>
            <a:r>
              <a:rPr lang="en-US"/>
              <a:t>Slide Title</a:t>
            </a:r>
          </a:p>
        </p:txBody>
      </p:sp>
      <p:sp>
        <p:nvSpPr>
          <p:cNvPr id="5" name="Text Placeholder 4">
            <a:extLst>
              <a:ext uri="{FF2B5EF4-FFF2-40B4-BE49-F238E27FC236}">
                <a16:creationId xmlns:a16="http://schemas.microsoft.com/office/drawing/2014/main" id="{F10EB12A-824C-497B-AB8E-5990DD00062E}"/>
              </a:ext>
            </a:extLst>
          </p:cNvPr>
          <p:cNvSpPr>
            <a:spLocks noGrp="1"/>
          </p:cNvSpPr>
          <p:nvPr>
            <p:ph type="body" sz="quarter" idx="14" hasCustomPrompt="1"/>
          </p:nvPr>
        </p:nvSpPr>
        <p:spPr>
          <a:xfrm>
            <a:off x="838200" y="876100"/>
            <a:ext cx="10515600" cy="438912"/>
          </a:xfrm>
        </p:spPr>
        <p:txBody>
          <a:bodyPr>
            <a:noAutofit/>
          </a:bodyPr>
          <a:lstStyle>
            <a:lvl1pPr>
              <a:defRPr lang="en-US" sz="2400" b="1" kern="1200" dirty="0">
                <a:solidFill>
                  <a:srgbClr val="70CBFF"/>
                </a:solidFill>
                <a:latin typeface="+mn-lt"/>
                <a:ea typeface="+mn-ea"/>
                <a:cs typeface="+mn-cs"/>
              </a:defRPr>
            </a:lvl1pPr>
          </a:lstStyle>
          <a:p>
            <a:pPr lvl="0"/>
            <a:r>
              <a:rPr lang="en-US"/>
              <a:t>Slide Subtitle</a:t>
            </a:r>
          </a:p>
        </p:txBody>
      </p:sp>
      <p:grpSp>
        <p:nvGrpSpPr>
          <p:cNvPr id="6" name="Group 5">
            <a:extLst>
              <a:ext uri="{FF2B5EF4-FFF2-40B4-BE49-F238E27FC236}">
                <a16:creationId xmlns:a16="http://schemas.microsoft.com/office/drawing/2014/main" id="{8A00CF8C-D35E-4BED-BD0D-40641FCE3C59}"/>
              </a:ext>
            </a:extLst>
          </p:cNvPr>
          <p:cNvGrpSpPr/>
          <p:nvPr userDrawn="1"/>
        </p:nvGrpSpPr>
        <p:grpSpPr>
          <a:xfrm>
            <a:off x="8991392" y="6313661"/>
            <a:ext cx="2412850" cy="275010"/>
            <a:chOff x="8505441" y="6313661"/>
            <a:chExt cx="2412850" cy="275010"/>
          </a:xfrm>
        </p:grpSpPr>
        <p:sp>
          <p:nvSpPr>
            <p:cNvPr id="7" name="TextBox 6">
              <a:extLst>
                <a:ext uri="{FF2B5EF4-FFF2-40B4-BE49-F238E27FC236}">
                  <a16:creationId xmlns:a16="http://schemas.microsoft.com/office/drawing/2014/main" id="{D28EFF03-2621-4193-BDCC-2D804F1B684B}"/>
                </a:ext>
              </a:extLst>
            </p:cNvPr>
            <p:cNvSpPr txBox="1"/>
            <p:nvPr userDrawn="1"/>
          </p:nvSpPr>
          <p:spPr>
            <a:xfrm>
              <a:off x="8505441" y="6373226"/>
              <a:ext cx="2240280" cy="215444"/>
            </a:xfrm>
            <a:prstGeom prst="rect">
              <a:avLst/>
            </a:prstGeom>
            <a:solidFill>
              <a:schemeClr val="bg1"/>
            </a:solid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chemeClr val="tx1">
                      <a:lumMod val="50000"/>
                      <a:lumOff val="50000"/>
                    </a:schemeClr>
                  </a:solidFill>
                  <a:effectLst/>
                  <a:uLnTx/>
                  <a:uFillTx/>
                </a:rPr>
                <a:t>© Health Catalyst. Confidential and Proprietary.</a:t>
              </a:r>
            </a:p>
          </p:txBody>
        </p:sp>
        <p:pic>
          <p:nvPicPr>
            <p:cNvPr id="8" name="Picture 7">
              <a:extLst>
                <a:ext uri="{FF2B5EF4-FFF2-40B4-BE49-F238E27FC236}">
                  <a16:creationId xmlns:a16="http://schemas.microsoft.com/office/drawing/2014/main" id="{9490EC33-9ADD-4E57-8FA4-8505C2413A2C}"/>
                </a:ext>
              </a:extLst>
            </p:cNvPr>
            <p:cNvPicPr>
              <a:picLocks noChangeAspect="1"/>
            </p:cNvPicPr>
            <p:nvPr userDrawn="1"/>
          </p:nvPicPr>
          <p:blipFill>
            <a:blip r:embed="rId2"/>
            <a:stretch>
              <a:fillRect/>
            </a:stretch>
          </p:blipFill>
          <p:spPr>
            <a:xfrm>
              <a:off x="10745610" y="6313661"/>
              <a:ext cx="172681" cy="275010"/>
            </a:xfrm>
            <a:prstGeom prst="rect">
              <a:avLst/>
            </a:prstGeom>
          </p:spPr>
        </p:pic>
      </p:grpSp>
      <p:grpSp>
        <p:nvGrpSpPr>
          <p:cNvPr id="9" name="Group 8">
            <a:extLst>
              <a:ext uri="{FF2B5EF4-FFF2-40B4-BE49-F238E27FC236}">
                <a16:creationId xmlns:a16="http://schemas.microsoft.com/office/drawing/2014/main" id="{AAB0A7EF-190F-4233-A3D3-DD67B02DBB59}"/>
              </a:ext>
            </a:extLst>
          </p:cNvPr>
          <p:cNvGrpSpPr/>
          <p:nvPr userDrawn="1"/>
        </p:nvGrpSpPr>
        <p:grpSpPr>
          <a:xfrm>
            <a:off x="624462" y="6187652"/>
            <a:ext cx="10926270" cy="0"/>
            <a:chOff x="624462" y="6104528"/>
            <a:chExt cx="10926270" cy="0"/>
          </a:xfrm>
        </p:grpSpPr>
        <p:cxnSp>
          <p:nvCxnSpPr>
            <p:cNvPr id="10" name="Straight Connector 9">
              <a:extLst>
                <a:ext uri="{FF2B5EF4-FFF2-40B4-BE49-F238E27FC236}">
                  <a16:creationId xmlns:a16="http://schemas.microsoft.com/office/drawing/2014/main" id="{F936D7EA-6ABA-4DE3-8FAC-5C1B0802EA1D}"/>
                </a:ext>
              </a:extLst>
            </p:cNvPr>
            <p:cNvCxnSpPr>
              <a:cxnSpLocks/>
            </p:cNvCxnSpPr>
            <p:nvPr userDrawn="1"/>
          </p:nvCxnSpPr>
          <p:spPr>
            <a:xfrm>
              <a:off x="624462" y="6104528"/>
              <a:ext cx="4474011" cy="0"/>
            </a:xfrm>
            <a:prstGeom prst="line">
              <a:avLst/>
            </a:prstGeom>
            <a:ln w="9525">
              <a:solidFill>
                <a:srgbClr val="BCBEBC"/>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6FF5A2D-A10F-4E2F-B50F-FC4503FC430F}"/>
                </a:ext>
              </a:extLst>
            </p:cNvPr>
            <p:cNvCxnSpPr>
              <a:cxnSpLocks/>
            </p:cNvCxnSpPr>
            <p:nvPr userDrawn="1"/>
          </p:nvCxnSpPr>
          <p:spPr>
            <a:xfrm>
              <a:off x="5098473" y="6104528"/>
              <a:ext cx="6452259" cy="0"/>
            </a:xfrm>
            <a:prstGeom prst="line">
              <a:avLst/>
            </a:prstGeom>
            <a:ln w="9525">
              <a:solidFill>
                <a:srgbClr val="BCBEBC"/>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761790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ooter - Two Columns">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C6E00D6-8D45-48E2-9CFA-39530D07ACDE}"/>
              </a:ext>
            </a:extLst>
          </p:cNvPr>
          <p:cNvSpPr/>
          <p:nvPr userDrawn="1"/>
        </p:nvSpPr>
        <p:spPr>
          <a:xfrm>
            <a:off x="21070" y="17895"/>
            <a:ext cx="12149859" cy="6822210"/>
          </a:xfrm>
          <a:prstGeom prst="rect">
            <a:avLst/>
          </a:prstGeom>
          <a:noFill/>
          <a:ln w="98425">
            <a:solidFill>
              <a:srgbClr val="F6F6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DDB7D3F9-B961-477B-81CF-340538619C4B}"/>
              </a:ext>
            </a:extLst>
          </p:cNvPr>
          <p:cNvGrpSpPr/>
          <p:nvPr userDrawn="1"/>
        </p:nvGrpSpPr>
        <p:grpSpPr>
          <a:xfrm>
            <a:off x="8991392" y="6313661"/>
            <a:ext cx="2412850" cy="275010"/>
            <a:chOff x="8505441" y="6313661"/>
            <a:chExt cx="2412850" cy="275010"/>
          </a:xfrm>
        </p:grpSpPr>
        <p:sp>
          <p:nvSpPr>
            <p:cNvPr id="15" name="TextBox 14">
              <a:extLst>
                <a:ext uri="{FF2B5EF4-FFF2-40B4-BE49-F238E27FC236}">
                  <a16:creationId xmlns:a16="http://schemas.microsoft.com/office/drawing/2014/main" id="{9F9277F6-4E07-4A94-92C8-F6360AB8C6D3}"/>
                </a:ext>
              </a:extLst>
            </p:cNvPr>
            <p:cNvSpPr txBox="1"/>
            <p:nvPr userDrawn="1"/>
          </p:nvSpPr>
          <p:spPr>
            <a:xfrm>
              <a:off x="8505441" y="6373226"/>
              <a:ext cx="2240280" cy="215444"/>
            </a:xfrm>
            <a:prstGeom prst="rect">
              <a:avLst/>
            </a:prstGeom>
            <a:solidFill>
              <a:schemeClr val="bg1"/>
            </a:solid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chemeClr val="tx1">
                      <a:lumMod val="50000"/>
                      <a:lumOff val="50000"/>
                    </a:schemeClr>
                  </a:solidFill>
                  <a:effectLst/>
                  <a:uLnTx/>
                  <a:uFillTx/>
                </a:rPr>
                <a:t>© Health Catalyst. Confidential and Proprietary.</a:t>
              </a:r>
            </a:p>
          </p:txBody>
        </p:sp>
        <p:pic>
          <p:nvPicPr>
            <p:cNvPr id="16" name="Picture 15">
              <a:extLst>
                <a:ext uri="{FF2B5EF4-FFF2-40B4-BE49-F238E27FC236}">
                  <a16:creationId xmlns:a16="http://schemas.microsoft.com/office/drawing/2014/main" id="{6515F28B-505C-4468-AEA2-0F7B412F5197}"/>
                </a:ext>
              </a:extLst>
            </p:cNvPr>
            <p:cNvPicPr>
              <a:picLocks noChangeAspect="1"/>
            </p:cNvPicPr>
            <p:nvPr userDrawn="1"/>
          </p:nvPicPr>
          <p:blipFill>
            <a:blip r:embed="rId2"/>
            <a:stretch>
              <a:fillRect/>
            </a:stretch>
          </p:blipFill>
          <p:spPr>
            <a:xfrm>
              <a:off x="10745610" y="6313661"/>
              <a:ext cx="172681" cy="275010"/>
            </a:xfrm>
            <a:prstGeom prst="rect">
              <a:avLst/>
            </a:prstGeom>
          </p:spPr>
        </p:pic>
      </p:grpSp>
      <p:grpSp>
        <p:nvGrpSpPr>
          <p:cNvPr id="17" name="Group 16">
            <a:extLst>
              <a:ext uri="{FF2B5EF4-FFF2-40B4-BE49-F238E27FC236}">
                <a16:creationId xmlns:a16="http://schemas.microsoft.com/office/drawing/2014/main" id="{E474BA47-4EA4-48FA-AF52-DCD8AEFED08D}"/>
              </a:ext>
            </a:extLst>
          </p:cNvPr>
          <p:cNvGrpSpPr/>
          <p:nvPr userDrawn="1"/>
        </p:nvGrpSpPr>
        <p:grpSpPr>
          <a:xfrm>
            <a:off x="624462" y="6187652"/>
            <a:ext cx="10926270" cy="0"/>
            <a:chOff x="624462" y="6104528"/>
            <a:chExt cx="10926270" cy="0"/>
          </a:xfrm>
        </p:grpSpPr>
        <p:cxnSp>
          <p:nvCxnSpPr>
            <p:cNvPr id="18" name="Straight Connector 17">
              <a:extLst>
                <a:ext uri="{FF2B5EF4-FFF2-40B4-BE49-F238E27FC236}">
                  <a16:creationId xmlns:a16="http://schemas.microsoft.com/office/drawing/2014/main" id="{563984DD-F079-44E6-9C28-D9ECC559AB50}"/>
                </a:ext>
              </a:extLst>
            </p:cNvPr>
            <p:cNvCxnSpPr>
              <a:cxnSpLocks/>
            </p:cNvCxnSpPr>
            <p:nvPr userDrawn="1"/>
          </p:nvCxnSpPr>
          <p:spPr>
            <a:xfrm>
              <a:off x="624462" y="6104528"/>
              <a:ext cx="4474011" cy="0"/>
            </a:xfrm>
            <a:prstGeom prst="line">
              <a:avLst/>
            </a:prstGeom>
            <a:ln w="9525">
              <a:solidFill>
                <a:srgbClr val="BCBEBC"/>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5E46EE7-C9FF-41C1-8C08-3475E137070F}"/>
                </a:ext>
              </a:extLst>
            </p:cNvPr>
            <p:cNvCxnSpPr>
              <a:cxnSpLocks/>
            </p:cNvCxnSpPr>
            <p:nvPr userDrawn="1"/>
          </p:nvCxnSpPr>
          <p:spPr>
            <a:xfrm>
              <a:off x="5098473" y="6104528"/>
              <a:ext cx="6452259" cy="0"/>
            </a:xfrm>
            <a:prstGeom prst="line">
              <a:avLst/>
            </a:prstGeom>
            <a:ln w="9525">
              <a:solidFill>
                <a:srgbClr val="BCBEBC"/>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87D5CFC1-7B8E-4B2D-8293-0875D31559AA}"/>
              </a:ext>
            </a:extLst>
          </p:cNvPr>
          <p:cNvSpPr>
            <a:spLocks noGrp="1"/>
          </p:cNvSpPr>
          <p:nvPr>
            <p:ph type="title" hasCustomPrompt="1"/>
          </p:nvPr>
        </p:nvSpPr>
        <p:spPr/>
        <p:txBody>
          <a:bodyPr/>
          <a:lstStyle>
            <a:lvl1pPr>
              <a:defRPr lang="en-US" sz="2800" b="1" kern="1200" dirty="0">
                <a:solidFill>
                  <a:schemeClr val="tx1"/>
                </a:solidFill>
                <a:latin typeface="+mn-lt"/>
                <a:ea typeface="+mn-ea"/>
                <a:cs typeface="+mn-cs"/>
              </a:defRPr>
            </a:lvl1pPr>
          </a:lstStyle>
          <a:p>
            <a:r>
              <a:rPr lang="en-US"/>
              <a:t>Slide Title</a:t>
            </a:r>
          </a:p>
        </p:txBody>
      </p:sp>
      <p:sp>
        <p:nvSpPr>
          <p:cNvPr id="3" name="Content Placeholder 2">
            <a:extLst>
              <a:ext uri="{FF2B5EF4-FFF2-40B4-BE49-F238E27FC236}">
                <a16:creationId xmlns:a16="http://schemas.microsoft.com/office/drawing/2014/main" id="{BBB03293-FB80-4604-B9AE-CA1A28CF2111}"/>
              </a:ext>
            </a:extLst>
          </p:cNvPr>
          <p:cNvSpPr>
            <a:spLocks noGrp="1"/>
          </p:cNvSpPr>
          <p:nvPr>
            <p:ph idx="1" hasCustomPrompt="1"/>
          </p:nvPr>
        </p:nvSpPr>
        <p:spPr>
          <a:xfrm>
            <a:off x="838199" y="1047751"/>
            <a:ext cx="5111496" cy="4938380"/>
          </a:xfrm>
        </p:spPr>
        <p:txBody>
          <a:bodyPr/>
          <a:lstStyle>
            <a:lvl1pPr>
              <a:defRPr/>
            </a:lvl1pPr>
          </a:lstStyle>
          <a:p>
            <a:pPr lvl="0"/>
            <a:r>
              <a:rPr lang="en-US"/>
              <a:t>Click to add text</a:t>
            </a:r>
          </a:p>
          <a:p>
            <a:pPr lvl="1"/>
            <a:r>
              <a:rPr lang="en-US"/>
              <a:t>Second level</a:t>
            </a:r>
          </a:p>
          <a:p>
            <a:pPr lvl="2"/>
            <a:r>
              <a:rPr lang="en-US"/>
              <a:t>Third level</a:t>
            </a:r>
          </a:p>
        </p:txBody>
      </p:sp>
      <p:sp>
        <p:nvSpPr>
          <p:cNvPr id="11" name="Content Placeholder 2">
            <a:extLst>
              <a:ext uri="{FF2B5EF4-FFF2-40B4-BE49-F238E27FC236}">
                <a16:creationId xmlns:a16="http://schemas.microsoft.com/office/drawing/2014/main" id="{9BB2A2F3-7DF0-4B58-BEFC-12E19B817DB8}"/>
              </a:ext>
            </a:extLst>
          </p:cNvPr>
          <p:cNvSpPr>
            <a:spLocks noGrp="1"/>
          </p:cNvSpPr>
          <p:nvPr>
            <p:ph idx="13" hasCustomPrompt="1"/>
          </p:nvPr>
        </p:nvSpPr>
        <p:spPr>
          <a:xfrm>
            <a:off x="6241313" y="1047751"/>
            <a:ext cx="5112488" cy="4938380"/>
          </a:xfrm>
        </p:spPr>
        <p:txBody>
          <a:bodyPr/>
          <a:lstStyle>
            <a:lvl1pPr>
              <a:defRPr/>
            </a:lvl1pPr>
          </a:lstStyle>
          <a:p>
            <a:pPr lvl="0"/>
            <a:r>
              <a:rPr lang="en-US"/>
              <a:t>Click to add text</a:t>
            </a:r>
          </a:p>
          <a:p>
            <a:pPr lvl="1"/>
            <a:r>
              <a:rPr lang="en-US"/>
              <a:t>Second level</a:t>
            </a:r>
          </a:p>
          <a:p>
            <a:pPr lvl="2"/>
            <a:r>
              <a:rPr lang="en-US"/>
              <a:t>Third level</a:t>
            </a:r>
          </a:p>
        </p:txBody>
      </p:sp>
    </p:spTree>
    <p:extLst>
      <p:ext uri="{BB962C8B-B14F-4D97-AF65-F5344CB8AC3E}">
        <p14:creationId xmlns:p14="http://schemas.microsoft.com/office/powerpoint/2010/main" val="7944718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Footer - One Colum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A0DD52D-4C1F-4B89-A143-D69883D4AACE}"/>
              </a:ext>
            </a:extLst>
          </p:cNvPr>
          <p:cNvSpPr/>
          <p:nvPr userDrawn="1"/>
        </p:nvSpPr>
        <p:spPr>
          <a:xfrm>
            <a:off x="21070" y="17895"/>
            <a:ext cx="12149859" cy="6822210"/>
          </a:xfrm>
          <a:prstGeom prst="rect">
            <a:avLst/>
          </a:prstGeom>
          <a:noFill/>
          <a:ln w="98425">
            <a:solidFill>
              <a:srgbClr val="F6F6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7D5CFC1-7B8E-4B2D-8293-0875D31559AA}"/>
              </a:ext>
            </a:extLst>
          </p:cNvPr>
          <p:cNvSpPr>
            <a:spLocks noGrp="1"/>
          </p:cNvSpPr>
          <p:nvPr>
            <p:ph type="title" hasCustomPrompt="1"/>
          </p:nvPr>
        </p:nvSpPr>
        <p:spPr/>
        <p:txBody>
          <a:bodyPr/>
          <a:lstStyle>
            <a:lvl1pPr>
              <a:defRPr lang="en-US" sz="2800" b="1" kern="1200" dirty="0">
                <a:solidFill>
                  <a:schemeClr val="tx1"/>
                </a:solidFill>
                <a:latin typeface="+mn-lt"/>
                <a:ea typeface="+mn-ea"/>
                <a:cs typeface="+mn-cs"/>
              </a:defRPr>
            </a:lvl1pPr>
          </a:lstStyle>
          <a:p>
            <a:r>
              <a:rPr lang="en-US"/>
              <a:t>Slide Title</a:t>
            </a:r>
          </a:p>
        </p:txBody>
      </p:sp>
      <p:sp>
        <p:nvSpPr>
          <p:cNvPr id="3" name="Content Placeholder 2">
            <a:extLst>
              <a:ext uri="{FF2B5EF4-FFF2-40B4-BE49-F238E27FC236}">
                <a16:creationId xmlns:a16="http://schemas.microsoft.com/office/drawing/2014/main" id="{BBB03293-FB80-4604-B9AE-CA1A28CF2111}"/>
              </a:ext>
            </a:extLst>
          </p:cNvPr>
          <p:cNvSpPr>
            <a:spLocks noGrp="1"/>
          </p:cNvSpPr>
          <p:nvPr>
            <p:ph idx="1" hasCustomPrompt="1"/>
          </p:nvPr>
        </p:nvSpPr>
        <p:spPr>
          <a:xfrm>
            <a:off x="838200" y="1038226"/>
            <a:ext cx="10515600" cy="4947904"/>
          </a:xfrm>
        </p:spPr>
        <p:txBody>
          <a:bodyPr/>
          <a:lstStyle>
            <a:lvl1pPr>
              <a:defRPr/>
            </a:lvl1pPr>
          </a:lstStyle>
          <a:p>
            <a:pPr lvl="0"/>
            <a:r>
              <a:rPr lang="en-US"/>
              <a:t>Click to add text</a:t>
            </a:r>
          </a:p>
          <a:p>
            <a:pPr lvl="1"/>
            <a:r>
              <a:rPr lang="en-US"/>
              <a:t>Second level</a:t>
            </a:r>
          </a:p>
          <a:p>
            <a:pPr lvl="2"/>
            <a:r>
              <a:rPr lang="en-US"/>
              <a:t>Third level</a:t>
            </a:r>
          </a:p>
        </p:txBody>
      </p:sp>
      <p:grpSp>
        <p:nvGrpSpPr>
          <p:cNvPr id="13" name="Group 12">
            <a:extLst>
              <a:ext uri="{FF2B5EF4-FFF2-40B4-BE49-F238E27FC236}">
                <a16:creationId xmlns:a16="http://schemas.microsoft.com/office/drawing/2014/main" id="{B7EA45C8-934D-4B02-B2B6-A39C4BB57967}"/>
              </a:ext>
            </a:extLst>
          </p:cNvPr>
          <p:cNvGrpSpPr/>
          <p:nvPr userDrawn="1"/>
        </p:nvGrpSpPr>
        <p:grpSpPr>
          <a:xfrm>
            <a:off x="8991392" y="6313661"/>
            <a:ext cx="2412850" cy="275010"/>
            <a:chOff x="8505441" y="6313661"/>
            <a:chExt cx="2412850" cy="275010"/>
          </a:xfrm>
        </p:grpSpPr>
        <p:sp>
          <p:nvSpPr>
            <p:cNvPr id="14" name="TextBox 13">
              <a:extLst>
                <a:ext uri="{FF2B5EF4-FFF2-40B4-BE49-F238E27FC236}">
                  <a16:creationId xmlns:a16="http://schemas.microsoft.com/office/drawing/2014/main" id="{B78D37CC-CC38-4FE4-BF5B-A660DFC7AA56}"/>
                </a:ext>
              </a:extLst>
            </p:cNvPr>
            <p:cNvSpPr txBox="1"/>
            <p:nvPr userDrawn="1"/>
          </p:nvSpPr>
          <p:spPr>
            <a:xfrm>
              <a:off x="8505441" y="6373226"/>
              <a:ext cx="2240280" cy="215444"/>
            </a:xfrm>
            <a:prstGeom prst="rect">
              <a:avLst/>
            </a:prstGeom>
            <a:solidFill>
              <a:schemeClr val="bg1"/>
            </a:solid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chemeClr val="tx1">
                      <a:lumMod val="50000"/>
                      <a:lumOff val="50000"/>
                    </a:schemeClr>
                  </a:solidFill>
                  <a:effectLst/>
                  <a:uLnTx/>
                  <a:uFillTx/>
                </a:rPr>
                <a:t>© Health Catalyst. Confidential and Proprietary.</a:t>
              </a:r>
            </a:p>
          </p:txBody>
        </p:sp>
        <p:pic>
          <p:nvPicPr>
            <p:cNvPr id="15" name="Picture 14">
              <a:extLst>
                <a:ext uri="{FF2B5EF4-FFF2-40B4-BE49-F238E27FC236}">
                  <a16:creationId xmlns:a16="http://schemas.microsoft.com/office/drawing/2014/main" id="{DF01ED3B-E40B-47A1-A538-7B59767EA355}"/>
                </a:ext>
              </a:extLst>
            </p:cNvPr>
            <p:cNvPicPr>
              <a:picLocks noChangeAspect="1"/>
            </p:cNvPicPr>
            <p:nvPr userDrawn="1"/>
          </p:nvPicPr>
          <p:blipFill>
            <a:blip r:embed="rId2"/>
            <a:stretch>
              <a:fillRect/>
            </a:stretch>
          </p:blipFill>
          <p:spPr>
            <a:xfrm>
              <a:off x="10745610" y="6313661"/>
              <a:ext cx="172681" cy="275010"/>
            </a:xfrm>
            <a:prstGeom prst="rect">
              <a:avLst/>
            </a:prstGeom>
          </p:spPr>
        </p:pic>
      </p:grpSp>
      <p:grpSp>
        <p:nvGrpSpPr>
          <p:cNvPr id="16" name="Group 15">
            <a:extLst>
              <a:ext uri="{FF2B5EF4-FFF2-40B4-BE49-F238E27FC236}">
                <a16:creationId xmlns:a16="http://schemas.microsoft.com/office/drawing/2014/main" id="{80F10948-47C6-465F-9814-7653D98289C1}"/>
              </a:ext>
            </a:extLst>
          </p:cNvPr>
          <p:cNvGrpSpPr/>
          <p:nvPr userDrawn="1"/>
        </p:nvGrpSpPr>
        <p:grpSpPr>
          <a:xfrm>
            <a:off x="624462" y="6187652"/>
            <a:ext cx="10926270" cy="0"/>
            <a:chOff x="624462" y="6104528"/>
            <a:chExt cx="10926270" cy="0"/>
          </a:xfrm>
        </p:grpSpPr>
        <p:cxnSp>
          <p:nvCxnSpPr>
            <p:cNvPr id="17" name="Straight Connector 16">
              <a:extLst>
                <a:ext uri="{FF2B5EF4-FFF2-40B4-BE49-F238E27FC236}">
                  <a16:creationId xmlns:a16="http://schemas.microsoft.com/office/drawing/2014/main" id="{C4EB0428-B947-4BE5-9D60-A7A33B0369D1}"/>
                </a:ext>
              </a:extLst>
            </p:cNvPr>
            <p:cNvCxnSpPr>
              <a:cxnSpLocks/>
            </p:cNvCxnSpPr>
            <p:nvPr userDrawn="1"/>
          </p:nvCxnSpPr>
          <p:spPr>
            <a:xfrm>
              <a:off x="624462" y="6104528"/>
              <a:ext cx="4474011" cy="0"/>
            </a:xfrm>
            <a:prstGeom prst="line">
              <a:avLst/>
            </a:prstGeom>
            <a:ln w="9525">
              <a:solidFill>
                <a:srgbClr val="BCBEBC"/>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D182716-3F58-4C38-972F-ABB2F53CE2CB}"/>
                </a:ext>
              </a:extLst>
            </p:cNvPr>
            <p:cNvCxnSpPr>
              <a:cxnSpLocks/>
            </p:cNvCxnSpPr>
            <p:nvPr userDrawn="1"/>
          </p:nvCxnSpPr>
          <p:spPr>
            <a:xfrm>
              <a:off x="5098473" y="6104528"/>
              <a:ext cx="6452259" cy="0"/>
            </a:xfrm>
            <a:prstGeom prst="line">
              <a:avLst/>
            </a:prstGeom>
            <a:ln w="9525">
              <a:solidFill>
                <a:srgbClr val="BCBEBC"/>
              </a:solidFill>
            </a:ln>
          </p:spPr>
          <p:style>
            <a:lnRef idx="1">
              <a:schemeClr val="accent1"/>
            </a:lnRef>
            <a:fillRef idx="0">
              <a:schemeClr val="accent1"/>
            </a:fillRef>
            <a:effectRef idx="0">
              <a:schemeClr val="accent1"/>
            </a:effectRef>
            <a:fontRef idx="minor">
              <a:schemeClr val="tx1"/>
            </a:fontRef>
          </p:style>
        </p:cxnSp>
      </p:grpSp>
      <p:pic>
        <p:nvPicPr>
          <p:cNvPr id="19" name="Picture 18" descr="A picture containing building&#10;&#10;Description automatically generated">
            <a:extLst>
              <a:ext uri="{FF2B5EF4-FFF2-40B4-BE49-F238E27FC236}">
                <a16:creationId xmlns:a16="http://schemas.microsoft.com/office/drawing/2014/main" id="{53BC035A-6731-46EA-A0D2-1D7A8D59A19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15240" y="850311"/>
            <a:ext cx="378069" cy="2578689"/>
          </a:xfrm>
          <a:prstGeom prst="rect">
            <a:avLst/>
          </a:prstGeom>
        </p:spPr>
      </p:pic>
    </p:spTree>
    <p:extLst>
      <p:ext uri="{BB962C8B-B14F-4D97-AF65-F5344CB8AC3E}">
        <p14:creationId xmlns:p14="http://schemas.microsoft.com/office/powerpoint/2010/main" val="32372307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ooter - One Column, Subtitl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7D053F7-07A1-47D1-AEBC-A90DB2E4C907}"/>
              </a:ext>
            </a:extLst>
          </p:cNvPr>
          <p:cNvSpPr/>
          <p:nvPr userDrawn="1"/>
        </p:nvSpPr>
        <p:spPr>
          <a:xfrm>
            <a:off x="21070" y="17895"/>
            <a:ext cx="12149859" cy="6822210"/>
          </a:xfrm>
          <a:prstGeom prst="rect">
            <a:avLst/>
          </a:prstGeom>
          <a:noFill/>
          <a:ln w="98425">
            <a:solidFill>
              <a:srgbClr val="F6F6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9F155433-066E-4C56-862E-FC722FEA0F11}"/>
              </a:ext>
            </a:extLst>
          </p:cNvPr>
          <p:cNvGrpSpPr/>
          <p:nvPr userDrawn="1"/>
        </p:nvGrpSpPr>
        <p:grpSpPr>
          <a:xfrm>
            <a:off x="8991392" y="6313661"/>
            <a:ext cx="2412850" cy="275010"/>
            <a:chOff x="8505441" y="6313661"/>
            <a:chExt cx="2412850" cy="275010"/>
          </a:xfrm>
        </p:grpSpPr>
        <p:sp>
          <p:nvSpPr>
            <p:cNvPr id="19" name="TextBox 18">
              <a:extLst>
                <a:ext uri="{FF2B5EF4-FFF2-40B4-BE49-F238E27FC236}">
                  <a16:creationId xmlns:a16="http://schemas.microsoft.com/office/drawing/2014/main" id="{1114FE0B-F17F-4A8C-97C9-A5A065F5C821}"/>
                </a:ext>
              </a:extLst>
            </p:cNvPr>
            <p:cNvSpPr txBox="1"/>
            <p:nvPr userDrawn="1"/>
          </p:nvSpPr>
          <p:spPr>
            <a:xfrm>
              <a:off x="8505441" y="6373226"/>
              <a:ext cx="2240280" cy="215444"/>
            </a:xfrm>
            <a:prstGeom prst="rect">
              <a:avLst/>
            </a:prstGeom>
            <a:solidFill>
              <a:schemeClr val="bg1"/>
            </a:solid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chemeClr val="tx1">
                      <a:lumMod val="50000"/>
                      <a:lumOff val="50000"/>
                    </a:schemeClr>
                  </a:solidFill>
                  <a:effectLst/>
                  <a:uLnTx/>
                  <a:uFillTx/>
                </a:rPr>
                <a:t>© Health Catalyst. Confidential and Proprietary.</a:t>
              </a:r>
            </a:p>
          </p:txBody>
        </p:sp>
        <p:pic>
          <p:nvPicPr>
            <p:cNvPr id="20" name="Picture 19">
              <a:extLst>
                <a:ext uri="{FF2B5EF4-FFF2-40B4-BE49-F238E27FC236}">
                  <a16:creationId xmlns:a16="http://schemas.microsoft.com/office/drawing/2014/main" id="{CD813258-C0B5-4B46-A27E-F3AEEB1F75A7}"/>
                </a:ext>
              </a:extLst>
            </p:cNvPr>
            <p:cNvPicPr>
              <a:picLocks noChangeAspect="1"/>
            </p:cNvPicPr>
            <p:nvPr userDrawn="1"/>
          </p:nvPicPr>
          <p:blipFill>
            <a:blip r:embed="rId2"/>
            <a:stretch>
              <a:fillRect/>
            </a:stretch>
          </p:blipFill>
          <p:spPr>
            <a:xfrm>
              <a:off x="10745610" y="6313661"/>
              <a:ext cx="172681" cy="275010"/>
            </a:xfrm>
            <a:prstGeom prst="rect">
              <a:avLst/>
            </a:prstGeom>
          </p:spPr>
        </p:pic>
      </p:grpSp>
      <p:grpSp>
        <p:nvGrpSpPr>
          <p:cNvPr id="21" name="Group 20">
            <a:extLst>
              <a:ext uri="{FF2B5EF4-FFF2-40B4-BE49-F238E27FC236}">
                <a16:creationId xmlns:a16="http://schemas.microsoft.com/office/drawing/2014/main" id="{7D2FF1EA-F486-41A9-B86E-F5B68B46907A}"/>
              </a:ext>
            </a:extLst>
          </p:cNvPr>
          <p:cNvGrpSpPr/>
          <p:nvPr userDrawn="1"/>
        </p:nvGrpSpPr>
        <p:grpSpPr>
          <a:xfrm>
            <a:off x="624462" y="6187652"/>
            <a:ext cx="10926270" cy="0"/>
            <a:chOff x="624462" y="6104528"/>
            <a:chExt cx="10926270" cy="0"/>
          </a:xfrm>
        </p:grpSpPr>
        <p:cxnSp>
          <p:nvCxnSpPr>
            <p:cNvPr id="22" name="Straight Connector 21">
              <a:extLst>
                <a:ext uri="{FF2B5EF4-FFF2-40B4-BE49-F238E27FC236}">
                  <a16:creationId xmlns:a16="http://schemas.microsoft.com/office/drawing/2014/main" id="{24AD60CA-0984-496B-BBE1-FB520E076E7D}"/>
                </a:ext>
              </a:extLst>
            </p:cNvPr>
            <p:cNvCxnSpPr>
              <a:cxnSpLocks/>
            </p:cNvCxnSpPr>
            <p:nvPr userDrawn="1"/>
          </p:nvCxnSpPr>
          <p:spPr>
            <a:xfrm>
              <a:off x="624462" y="6104528"/>
              <a:ext cx="4474011" cy="0"/>
            </a:xfrm>
            <a:prstGeom prst="line">
              <a:avLst/>
            </a:prstGeom>
            <a:ln w="9525">
              <a:solidFill>
                <a:srgbClr val="BCBEBC"/>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A4CECB2-0ADA-4294-9040-118BCC39B65A}"/>
                </a:ext>
              </a:extLst>
            </p:cNvPr>
            <p:cNvCxnSpPr>
              <a:cxnSpLocks/>
            </p:cNvCxnSpPr>
            <p:nvPr userDrawn="1"/>
          </p:nvCxnSpPr>
          <p:spPr>
            <a:xfrm>
              <a:off x="5098473" y="6104528"/>
              <a:ext cx="6452259" cy="0"/>
            </a:xfrm>
            <a:prstGeom prst="line">
              <a:avLst/>
            </a:prstGeom>
            <a:ln w="9525">
              <a:solidFill>
                <a:srgbClr val="BCBEBC"/>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87D5CFC1-7B8E-4B2D-8293-0875D31559AA}"/>
              </a:ext>
            </a:extLst>
          </p:cNvPr>
          <p:cNvSpPr>
            <a:spLocks noGrp="1"/>
          </p:cNvSpPr>
          <p:nvPr>
            <p:ph type="title" hasCustomPrompt="1"/>
          </p:nvPr>
        </p:nvSpPr>
        <p:spPr/>
        <p:txBody>
          <a:bodyPr/>
          <a:lstStyle>
            <a:lvl1pPr>
              <a:defRPr lang="en-US" sz="2800" b="1" kern="1200" dirty="0">
                <a:solidFill>
                  <a:schemeClr val="tx1"/>
                </a:solidFill>
                <a:latin typeface="+mn-lt"/>
                <a:ea typeface="+mn-ea"/>
                <a:cs typeface="+mn-cs"/>
              </a:defRPr>
            </a:lvl1pPr>
          </a:lstStyle>
          <a:p>
            <a:r>
              <a:rPr lang="en-US"/>
              <a:t>Slide Title</a:t>
            </a:r>
          </a:p>
        </p:txBody>
      </p:sp>
      <p:sp>
        <p:nvSpPr>
          <p:cNvPr id="3" name="Content Placeholder 2">
            <a:extLst>
              <a:ext uri="{FF2B5EF4-FFF2-40B4-BE49-F238E27FC236}">
                <a16:creationId xmlns:a16="http://schemas.microsoft.com/office/drawing/2014/main" id="{BBB03293-FB80-4604-B9AE-CA1A28CF2111}"/>
              </a:ext>
            </a:extLst>
          </p:cNvPr>
          <p:cNvSpPr>
            <a:spLocks noGrp="1"/>
          </p:cNvSpPr>
          <p:nvPr>
            <p:ph idx="1" hasCustomPrompt="1"/>
          </p:nvPr>
        </p:nvSpPr>
        <p:spPr>
          <a:xfrm>
            <a:off x="838200" y="1405358"/>
            <a:ext cx="10515600" cy="4584480"/>
          </a:xfrm>
        </p:spPr>
        <p:txBody>
          <a:bodyPr/>
          <a:lstStyle>
            <a:lvl1pPr>
              <a:defRPr/>
            </a:lvl1pPr>
          </a:lstStyle>
          <a:p>
            <a:pPr lvl="0"/>
            <a:r>
              <a:rPr lang="en-US"/>
              <a:t>Click to add text</a:t>
            </a:r>
          </a:p>
          <a:p>
            <a:pPr lvl="1"/>
            <a:r>
              <a:rPr lang="en-US"/>
              <a:t>Second level</a:t>
            </a:r>
          </a:p>
          <a:p>
            <a:pPr lvl="2"/>
            <a:r>
              <a:rPr lang="en-US"/>
              <a:t>Third level</a:t>
            </a:r>
          </a:p>
        </p:txBody>
      </p:sp>
      <p:sp>
        <p:nvSpPr>
          <p:cNvPr id="15" name="Text Placeholder 14">
            <a:extLst>
              <a:ext uri="{FF2B5EF4-FFF2-40B4-BE49-F238E27FC236}">
                <a16:creationId xmlns:a16="http://schemas.microsoft.com/office/drawing/2014/main" id="{606B5201-290D-4D38-9B69-33AD01FFD9BB}"/>
              </a:ext>
            </a:extLst>
          </p:cNvPr>
          <p:cNvSpPr>
            <a:spLocks noGrp="1"/>
          </p:cNvSpPr>
          <p:nvPr>
            <p:ph type="body" sz="quarter" idx="14" hasCustomPrompt="1"/>
          </p:nvPr>
        </p:nvSpPr>
        <p:spPr>
          <a:xfrm>
            <a:off x="838200" y="844903"/>
            <a:ext cx="10515600" cy="393192"/>
          </a:xfrm>
        </p:spPr>
        <p:txBody>
          <a:bodyPr>
            <a:noAutofit/>
          </a:bodyPr>
          <a:lstStyle>
            <a:lvl1pPr>
              <a:defRPr lang="en-US" sz="2400" b="1" kern="1200" dirty="0">
                <a:solidFill>
                  <a:srgbClr val="70CBFF"/>
                </a:solidFill>
                <a:latin typeface="+mn-lt"/>
                <a:ea typeface="+mn-ea"/>
                <a:cs typeface="+mn-cs"/>
              </a:defRPr>
            </a:lvl1pPr>
          </a:lstStyle>
          <a:p>
            <a:pPr lvl="0"/>
            <a:r>
              <a:rPr lang="en-US"/>
              <a:t>Slide Subtitle</a:t>
            </a:r>
          </a:p>
        </p:txBody>
      </p:sp>
      <p:pic>
        <p:nvPicPr>
          <p:cNvPr id="16" name="Picture 15" descr="A picture containing device&#10;&#10;Description automatically generated">
            <a:extLst>
              <a:ext uri="{FF2B5EF4-FFF2-40B4-BE49-F238E27FC236}">
                <a16:creationId xmlns:a16="http://schemas.microsoft.com/office/drawing/2014/main" id="{50520BE8-5CBF-4D67-8204-0304651598B7}"/>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131360" y="734975"/>
            <a:ext cx="509429" cy="2578688"/>
          </a:xfrm>
          <a:prstGeom prst="rect">
            <a:avLst/>
          </a:prstGeom>
        </p:spPr>
      </p:pic>
    </p:spTree>
    <p:extLst>
      <p:ext uri="{BB962C8B-B14F-4D97-AF65-F5344CB8AC3E}">
        <p14:creationId xmlns:p14="http://schemas.microsoft.com/office/powerpoint/2010/main" val="9258966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Misc - One Column, Subtitl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580E8714-7867-4CB6-8A9E-29A7161FA892}"/>
              </a:ext>
            </a:extLst>
          </p:cNvPr>
          <p:cNvSpPr/>
          <p:nvPr userDrawn="1"/>
        </p:nvSpPr>
        <p:spPr>
          <a:xfrm>
            <a:off x="76200" y="48851"/>
            <a:ext cx="12030075" cy="6694849"/>
          </a:xfrm>
          <a:prstGeom prst="rect">
            <a:avLst/>
          </a:prstGeom>
          <a:noFill/>
          <a:ln w="98425">
            <a:solidFill>
              <a:srgbClr val="F6F6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9AE6E4E5-38E4-4CB1-8198-A779AD54FB78}"/>
              </a:ext>
            </a:extLst>
          </p:cNvPr>
          <p:cNvGrpSpPr/>
          <p:nvPr userDrawn="1"/>
        </p:nvGrpSpPr>
        <p:grpSpPr>
          <a:xfrm>
            <a:off x="8124162" y="6302309"/>
            <a:ext cx="2412850" cy="275010"/>
            <a:chOff x="8505441" y="6313661"/>
            <a:chExt cx="2412850" cy="275010"/>
          </a:xfrm>
        </p:grpSpPr>
        <p:sp>
          <p:nvSpPr>
            <p:cNvPr id="26" name="TextBox 25">
              <a:extLst>
                <a:ext uri="{FF2B5EF4-FFF2-40B4-BE49-F238E27FC236}">
                  <a16:creationId xmlns:a16="http://schemas.microsoft.com/office/drawing/2014/main" id="{AC3F0BDF-4EED-464C-8467-76A81D677963}"/>
                </a:ext>
              </a:extLst>
            </p:cNvPr>
            <p:cNvSpPr txBox="1"/>
            <p:nvPr userDrawn="1"/>
          </p:nvSpPr>
          <p:spPr>
            <a:xfrm>
              <a:off x="8505441" y="6373226"/>
              <a:ext cx="2240280" cy="215444"/>
            </a:xfrm>
            <a:prstGeom prst="rect">
              <a:avLst/>
            </a:prstGeom>
            <a:solidFill>
              <a:schemeClr val="bg1"/>
            </a:solid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chemeClr val="tx1">
                      <a:lumMod val="50000"/>
                      <a:lumOff val="50000"/>
                    </a:schemeClr>
                  </a:solidFill>
                  <a:effectLst/>
                  <a:uLnTx/>
                  <a:uFillTx/>
                </a:rPr>
                <a:t>© Health Catalyst. Confidential and Proprietary.</a:t>
              </a:r>
            </a:p>
          </p:txBody>
        </p:sp>
        <p:pic>
          <p:nvPicPr>
            <p:cNvPr id="27" name="Picture 26">
              <a:extLst>
                <a:ext uri="{FF2B5EF4-FFF2-40B4-BE49-F238E27FC236}">
                  <a16:creationId xmlns:a16="http://schemas.microsoft.com/office/drawing/2014/main" id="{E05A9813-7A51-4D13-AFC5-00F55A4DDF2D}"/>
                </a:ext>
              </a:extLst>
            </p:cNvPr>
            <p:cNvPicPr>
              <a:picLocks noChangeAspect="1"/>
            </p:cNvPicPr>
            <p:nvPr userDrawn="1"/>
          </p:nvPicPr>
          <p:blipFill>
            <a:blip r:embed="rId2"/>
            <a:stretch>
              <a:fillRect/>
            </a:stretch>
          </p:blipFill>
          <p:spPr>
            <a:xfrm>
              <a:off x="10745610" y="6313661"/>
              <a:ext cx="172681" cy="275010"/>
            </a:xfrm>
            <a:prstGeom prst="rect">
              <a:avLst/>
            </a:prstGeom>
          </p:spPr>
        </p:pic>
      </p:grpSp>
      <p:sp>
        <p:nvSpPr>
          <p:cNvPr id="12" name="Content Placeholder 2">
            <a:extLst>
              <a:ext uri="{FF2B5EF4-FFF2-40B4-BE49-F238E27FC236}">
                <a16:creationId xmlns:a16="http://schemas.microsoft.com/office/drawing/2014/main" id="{D53BDE4F-103E-4F94-8A20-05F557660BF3}"/>
              </a:ext>
            </a:extLst>
          </p:cNvPr>
          <p:cNvSpPr>
            <a:spLocks noGrp="1"/>
          </p:cNvSpPr>
          <p:nvPr>
            <p:ph sz="half" idx="1" hasCustomPrompt="1"/>
          </p:nvPr>
        </p:nvSpPr>
        <p:spPr>
          <a:xfrm>
            <a:off x="838200" y="1521069"/>
            <a:ext cx="9683618" cy="4614859"/>
          </a:xfrm>
        </p:spPr>
        <p:txBody>
          <a:bodyPr/>
          <a:lstStyle>
            <a:lvl1pPr>
              <a:defRPr/>
            </a:lvl1pPr>
          </a:lstStyle>
          <a:p>
            <a:pPr lvl="0"/>
            <a:r>
              <a:rPr lang="en-US"/>
              <a:t>Click to add text</a:t>
            </a:r>
          </a:p>
          <a:p>
            <a:pPr lvl="1"/>
            <a:r>
              <a:rPr lang="en-US"/>
              <a:t>Second level</a:t>
            </a:r>
          </a:p>
          <a:p>
            <a:pPr lvl="2"/>
            <a:r>
              <a:rPr lang="en-US"/>
              <a:t>Third level</a:t>
            </a:r>
          </a:p>
        </p:txBody>
      </p:sp>
      <p:sp>
        <p:nvSpPr>
          <p:cNvPr id="13" name="Text Placeholder 21">
            <a:extLst>
              <a:ext uri="{FF2B5EF4-FFF2-40B4-BE49-F238E27FC236}">
                <a16:creationId xmlns:a16="http://schemas.microsoft.com/office/drawing/2014/main" id="{7CAAAC83-8BA4-4341-9EFF-7F1FADBDD334}"/>
              </a:ext>
            </a:extLst>
          </p:cNvPr>
          <p:cNvSpPr>
            <a:spLocks noGrp="1"/>
          </p:cNvSpPr>
          <p:nvPr>
            <p:ph type="body" sz="quarter" idx="14" hasCustomPrompt="1"/>
          </p:nvPr>
        </p:nvSpPr>
        <p:spPr>
          <a:xfrm>
            <a:off x="838200" y="841182"/>
            <a:ext cx="9698812" cy="438912"/>
          </a:xfrm>
        </p:spPr>
        <p:txBody>
          <a:bodyPr>
            <a:noAutofit/>
          </a:bodyPr>
          <a:lstStyle>
            <a:lvl1pPr>
              <a:defRPr lang="en-US" sz="2400" b="1" kern="1200">
                <a:solidFill>
                  <a:srgbClr val="70CBFF"/>
                </a:solidFill>
                <a:latin typeface="+mn-lt"/>
                <a:ea typeface="+mn-ea"/>
                <a:cs typeface="+mn-cs"/>
              </a:defRPr>
            </a:lvl1pPr>
          </a:lstStyle>
          <a:p>
            <a:pPr lvl="0"/>
            <a:r>
              <a:rPr lang="en-US"/>
              <a:t>Slide Subtitle</a:t>
            </a:r>
          </a:p>
        </p:txBody>
      </p:sp>
      <p:sp>
        <p:nvSpPr>
          <p:cNvPr id="15" name="Title 1">
            <a:extLst>
              <a:ext uri="{FF2B5EF4-FFF2-40B4-BE49-F238E27FC236}">
                <a16:creationId xmlns:a16="http://schemas.microsoft.com/office/drawing/2014/main" id="{7A5D7607-424F-4E61-B3A3-55E7CC6443D9}"/>
              </a:ext>
            </a:extLst>
          </p:cNvPr>
          <p:cNvSpPr>
            <a:spLocks noGrp="1"/>
          </p:cNvSpPr>
          <p:nvPr>
            <p:ph type="title" hasCustomPrompt="1"/>
          </p:nvPr>
        </p:nvSpPr>
        <p:spPr>
          <a:xfrm>
            <a:off x="838200" y="371604"/>
            <a:ext cx="9698812" cy="438912"/>
          </a:xfrm>
        </p:spPr>
        <p:txBody>
          <a:bodyPr/>
          <a:lstStyle>
            <a:lvl1pPr>
              <a:defRPr lang="en-US" sz="2800" b="1" kern="1200" dirty="0">
                <a:solidFill>
                  <a:schemeClr val="tx1"/>
                </a:solidFill>
                <a:latin typeface="+mn-lt"/>
                <a:ea typeface="+mn-ea"/>
                <a:cs typeface="+mn-cs"/>
              </a:defRPr>
            </a:lvl1pPr>
          </a:lstStyle>
          <a:p>
            <a:r>
              <a:rPr lang="en-US"/>
              <a:t>Slide Title</a:t>
            </a:r>
          </a:p>
        </p:txBody>
      </p:sp>
      <p:pic>
        <p:nvPicPr>
          <p:cNvPr id="2" name="Picture 1">
            <a:extLst>
              <a:ext uri="{FF2B5EF4-FFF2-40B4-BE49-F238E27FC236}">
                <a16:creationId xmlns:a16="http://schemas.microsoft.com/office/drawing/2014/main" id="{D03AE54E-0E6F-0439-2311-568B11F187FF}"/>
              </a:ext>
            </a:extLst>
          </p:cNvPr>
          <p:cNvPicPr>
            <a:picLocks noChangeAspect="1"/>
          </p:cNvPicPr>
          <p:nvPr userDrawn="1"/>
        </p:nvPicPr>
        <p:blipFill>
          <a:blip r:embed="rId3"/>
          <a:stretch>
            <a:fillRect/>
          </a:stretch>
        </p:blipFill>
        <p:spPr>
          <a:xfrm>
            <a:off x="10315874" y="-11984"/>
            <a:ext cx="1876126" cy="6858000"/>
          </a:xfrm>
          <a:prstGeom prst="rect">
            <a:avLst/>
          </a:prstGeom>
        </p:spPr>
      </p:pic>
    </p:spTree>
    <p:extLst>
      <p:ext uri="{BB962C8B-B14F-4D97-AF65-F5344CB8AC3E}">
        <p14:creationId xmlns:p14="http://schemas.microsoft.com/office/powerpoint/2010/main" val="25809657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isc - Two Columns">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AAAEE68-CD16-4747-B2A9-358A7B90A0B7}"/>
              </a:ext>
            </a:extLst>
          </p:cNvPr>
          <p:cNvSpPr/>
          <p:nvPr userDrawn="1"/>
        </p:nvSpPr>
        <p:spPr>
          <a:xfrm>
            <a:off x="76200" y="48851"/>
            <a:ext cx="12030075" cy="6694849"/>
          </a:xfrm>
          <a:prstGeom prst="rect">
            <a:avLst/>
          </a:prstGeom>
          <a:noFill/>
          <a:ln w="98425">
            <a:solidFill>
              <a:srgbClr val="F6F6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81E6463F-76C4-4E96-A370-83C663967DB1}"/>
              </a:ext>
            </a:extLst>
          </p:cNvPr>
          <p:cNvGrpSpPr/>
          <p:nvPr userDrawn="1"/>
        </p:nvGrpSpPr>
        <p:grpSpPr>
          <a:xfrm>
            <a:off x="10314631" y="-11983"/>
            <a:ext cx="1877369" cy="6874132"/>
            <a:chOff x="10314631" y="-11983"/>
            <a:chExt cx="1877369" cy="6874132"/>
          </a:xfrm>
        </p:grpSpPr>
        <p:sp>
          <p:nvSpPr>
            <p:cNvPr id="21" name="Freeform: Shape 20">
              <a:extLst>
                <a:ext uri="{FF2B5EF4-FFF2-40B4-BE49-F238E27FC236}">
                  <a16:creationId xmlns:a16="http://schemas.microsoft.com/office/drawing/2014/main" id="{1C099796-4657-4F78-B674-615FC9DD081C}"/>
                </a:ext>
              </a:extLst>
            </p:cNvPr>
            <p:cNvSpPr/>
            <p:nvPr userDrawn="1"/>
          </p:nvSpPr>
          <p:spPr>
            <a:xfrm rot="10800000">
              <a:off x="10314631" y="-11983"/>
              <a:ext cx="1877369" cy="6874132"/>
            </a:xfrm>
            <a:custGeom>
              <a:avLst/>
              <a:gdLst>
                <a:gd name="connsiteX0" fmla="*/ 1889156 w 1889156"/>
                <a:gd name="connsiteY0" fmla="*/ 6858000 h 6858000"/>
                <a:gd name="connsiteX1" fmla="*/ 1101504 w 1889156"/>
                <a:gd name="connsiteY1" fmla="*/ 6858000 h 6858000"/>
                <a:gd name="connsiteX2" fmla="*/ 0 w 1889156"/>
                <a:gd name="connsiteY2" fmla="*/ 6858000 h 6858000"/>
                <a:gd name="connsiteX3" fmla="*/ 0 w 1889156"/>
                <a:gd name="connsiteY3" fmla="*/ 0 h 6858000"/>
                <a:gd name="connsiteX4" fmla="*/ 1101504 w 1889156"/>
                <a:gd name="connsiteY4" fmla="*/ 0 h 6858000"/>
                <a:gd name="connsiteX5" fmla="*/ 1101504 w 1889156"/>
                <a:gd name="connsiteY5" fmla="*/ 607034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89156" h="6858000">
                  <a:moveTo>
                    <a:pt x="1889156" y="6858000"/>
                  </a:moveTo>
                  <a:lnTo>
                    <a:pt x="1101504" y="6858000"/>
                  </a:lnTo>
                  <a:lnTo>
                    <a:pt x="0" y="6858000"/>
                  </a:lnTo>
                  <a:lnTo>
                    <a:pt x="0" y="0"/>
                  </a:lnTo>
                  <a:lnTo>
                    <a:pt x="1101504" y="0"/>
                  </a:lnTo>
                  <a:lnTo>
                    <a:pt x="1101504" y="6070348"/>
                  </a:lnTo>
                  <a:close/>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 name="Content Placeholder 5" descr="A picture containing device&#10;&#10;Description automatically generated">
              <a:extLst>
                <a:ext uri="{FF2B5EF4-FFF2-40B4-BE49-F238E27FC236}">
                  <a16:creationId xmlns:a16="http://schemas.microsoft.com/office/drawing/2014/main" id="{C25F9322-7083-4477-A4E9-6CDCC92A27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633200" y="662771"/>
              <a:ext cx="558800" cy="1906494"/>
            </a:xfrm>
            <a:prstGeom prst="rect">
              <a:avLst/>
            </a:prstGeom>
          </p:spPr>
        </p:pic>
      </p:grpSp>
      <p:grpSp>
        <p:nvGrpSpPr>
          <p:cNvPr id="22" name="Group 21">
            <a:extLst>
              <a:ext uri="{FF2B5EF4-FFF2-40B4-BE49-F238E27FC236}">
                <a16:creationId xmlns:a16="http://schemas.microsoft.com/office/drawing/2014/main" id="{97F9D478-87E2-4EAA-A301-70B45C8FB6A8}"/>
              </a:ext>
            </a:extLst>
          </p:cNvPr>
          <p:cNvGrpSpPr/>
          <p:nvPr userDrawn="1"/>
        </p:nvGrpSpPr>
        <p:grpSpPr>
          <a:xfrm>
            <a:off x="8124162" y="6302309"/>
            <a:ext cx="2412850" cy="275010"/>
            <a:chOff x="8505441" y="6313661"/>
            <a:chExt cx="2412850" cy="275010"/>
          </a:xfrm>
        </p:grpSpPr>
        <p:sp>
          <p:nvSpPr>
            <p:cNvPr id="23" name="TextBox 22">
              <a:extLst>
                <a:ext uri="{FF2B5EF4-FFF2-40B4-BE49-F238E27FC236}">
                  <a16:creationId xmlns:a16="http://schemas.microsoft.com/office/drawing/2014/main" id="{76D5CEA8-E3F8-413B-B9AD-66A91D1590E7}"/>
                </a:ext>
              </a:extLst>
            </p:cNvPr>
            <p:cNvSpPr txBox="1"/>
            <p:nvPr userDrawn="1"/>
          </p:nvSpPr>
          <p:spPr>
            <a:xfrm>
              <a:off x="8505441" y="6373226"/>
              <a:ext cx="2240280" cy="215444"/>
            </a:xfrm>
            <a:prstGeom prst="rect">
              <a:avLst/>
            </a:prstGeom>
            <a:solidFill>
              <a:schemeClr val="bg1"/>
            </a:solid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chemeClr val="tx1">
                      <a:lumMod val="50000"/>
                      <a:lumOff val="50000"/>
                    </a:schemeClr>
                  </a:solidFill>
                  <a:effectLst/>
                  <a:uLnTx/>
                  <a:uFillTx/>
                </a:rPr>
                <a:t>© Health Catalyst. Confidential and Proprietary.</a:t>
              </a:r>
            </a:p>
          </p:txBody>
        </p:sp>
        <p:pic>
          <p:nvPicPr>
            <p:cNvPr id="24" name="Picture 23">
              <a:extLst>
                <a:ext uri="{FF2B5EF4-FFF2-40B4-BE49-F238E27FC236}">
                  <a16:creationId xmlns:a16="http://schemas.microsoft.com/office/drawing/2014/main" id="{BFB12DF7-FC19-4A41-9105-CA00883351EA}"/>
                </a:ext>
              </a:extLst>
            </p:cNvPr>
            <p:cNvPicPr>
              <a:picLocks noChangeAspect="1"/>
            </p:cNvPicPr>
            <p:nvPr userDrawn="1"/>
          </p:nvPicPr>
          <p:blipFill>
            <a:blip r:embed="rId3"/>
            <a:stretch>
              <a:fillRect/>
            </a:stretch>
          </p:blipFill>
          <p:spPr>
            <a:xfrm>
              <a:off x="10745610" y="6313661"/>
              <a:ext cx="172681" cy="275010"/>
            </a:xfrm>
            <a:prstGeom prst="rect">
              <a:avLst/>
            </a:prstGeom>
          </p:spPr>
        </p:pic>
      </p:grpSp>
      <p:sp>
        <p:nvSpPr>
          <p:cNvPr id="15" name="Title 1">
            <a:extLst>
              <a:ext uri="{FF2B5EF4-FFF2-40B4-BE49-F238E27FC236}">
                <a16:creationId xmlns:a16="http://schemas.microsoft.com/office/drawing/2014/main" id="{7A5D7607-424F-4E61-B3A3-55E7CC6443D9}"/>
              </a:ext>
            </a:extLst>
          </p:cNvPr>
          <p:cNvSpPr>
            <a:spLocks noGrp="1"/>
          </p:cNvSpPr>
          <p:nvPr>
            <p:ph type="title" hasCustomPrompt="1"/>
          </p:nvPr>
        </p:nvSpPr>
        <p:spPr>
          <a:xfrm>
            <a:off x="838200" y="381599"/>
            <a:ext cx="9698812" cy="438912"/>
          </a:xfrm>
        </p:spPr>
        <p:txBody>
          <a:bodyPr/>
          <a:lstStyle>
            <a:lvl1pPr>
              <a:defRPr lang="en-US" sz="2800" b="1" kern="1200" dirty="0">
                <a:solidFill>
                  <a:schemeClr val="tx1"/>
                </a:solidFill>
                <a:latin typeface="+mn-lt"/>
                <a:ea typeface="+mn-ea"/>
                <a:cs typeface="+mn-cs"/>
              </a:defRPr>
            </a:lvl1pPr>
          </a:lstStyle>
          <a:p>
            <a:r>
              <a:rPr lang="en-US"/>
              <a:t>Slide Title</a:t>
            </a:r>
          </a:p>
        </p:txBody>
      </p:sp>
      <p:sp>
        <p:nvSpPr>
          <p:cNvPr id="11" name="Content Placeholder 2">
            <a:extLst>
              <a:ext uri="{FF2B5EF4-FFF2-40B4-BE49-F238E27FC236}">
                <a16:creationId xmlns:a16="http://schemas.microsoft.com/office/drawing/2014/main" id="{37A4B8C3-5BED-4AE1-B61D-1427C4C84111}"/>
              </a:ext>
            </a:extLst>
          </p:cNvPr>
          <p:cNvSpPr>
            <a:spLocks noGrp="1"/>
          </p:cNvSpPr>
          <p:nvPr>
            <p:ph sz="half" idx="15" hasCustomPrompt="1"/>
          </p:nvPr>
        </p:nvSpPr>
        <p:spPr>
          <a:xfrm>
            <a:off x="5919292" y="993532"/>
            <a:ext cx="4617720" cy="5142396"/>
          </a:xfrm>
        </p:spPr>
        <p:txBody>
          <a:bodyPr/>
          <a:lstStyle>
            <a:lvl1pPr>
              <a:defRPr/>
            </a:lvl1pPr>
          </a:lstStyle>
          <a:p>
            <a:pPr lvl="0"/>
            <a:r>
              <a:rPr lang="en-US"/>
              <a:t>Click to add text</a:t>
            </a:r>
          </a:p>
          <a:p>
            <a:pPr lvl="1"/>
            <a:r>
              <a:rPr lang="en-US"/>
              <a:t>Second level</a:t>
            </a:r>
          </a:p>
          <a:p>
            <a:pPr lvl="2"/>
            <a:r>
              <a:rPr lang="en-US"/>
              <a:t>Third level</a:t>
            </a:r>
          </a:p>
        </p:txBody>
      </p:sp>
      <p:sp>
        <p:nvSpPr>
          <p:cNvPr id="16" name="Content Placeholder 2">
            <a:extLst>
              <a:ext uri="{FF2B5EF4-FFF2-40B4-BE49-F238E27FC236}">
                <a16:creationId xmlns:a16="http://schemas.microsoft.com/office/drawing/2014/main" id="{D8BF4F10-37A5-4F4A-BD09-C291F8F254BE}"/>
              </a:ext>
            </a:extLst>
          </p:cNvPr>
          <p:cNvSpPr>
            <a:spLocks noGrp="1"/>
          </p:cNvSpPr>
          <p:nvPr>
            <p:ph sz="half" idx="1" hasCustomPrompt="1"/>
          </p:nvPr>
        </p:nvSpPr>
        <p:spPr>
          <a:xfrm>
            <a:off x="838200" y="993532"/>
            <a:ext cx="4621823" cy="5142396"/>
          </a:xfrm>
        </p:spPr>
        <p:txBody>
          <a:bodyPr/>
          <a:lstStyle>
            <a:lvl1pPr>
              <a:defRPr/>
            </a:lvl1pPr>
          </a:lstStyle>
          <a:p>
            <a:pPr lvl="0"/>
            <a:r>
              <a:rPr lang="en-US"/>
              <a:t>Click to add text</a:t>
            </a:r>
          </a:p>
          <a:p>
            <a:pPr lvl="1"/>
            <a:r>
              <a:rPr lang="en-US"/>
              <a:t>Second level</a:t>
            </a:r>
          </a:p>
          <a:p>
            <a:pPr lvl="2"/>
            <a:r>
              <a:rPr lang="en-US"/>
              <a:t>Third level</a:t>
            </a:r>
          </a:p>
        </p:txBody>
      </p:sp>
    </p:spTree>
    <p:extLst>
      <p:ext uri="{BB962C8B-B14F-4D97-AF65-F5344CB8AC3E}">
        <p14:creationId xmlns:p14="http://schemas.microsoft.com/office/powerpoint/2010/main" val="40533053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isc - One Column, Subtitle (2)">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39E81C0-EE4E-2C88-36DD-0FE543145D4C}"/>
              </a:ext>
            </a:extLst>
          </p:cNvPr>
          <p:cNvPicPr>
            <a:picLocks noChangeAspect="1"/>
          </p:cNvPicPr>
          <p:nvPr userDrawn="1"/>
        </p:nvPicPr>
        <p:blipFill>
          <a:blip r:embed="rId2"/>
          <a:stretch>
            <a:fillRect/>
          </a:stretch>
        </p:blipFill>
        <p:spPr>
          <a:xfrm>
            <a:off x="8780461" y="3492562"/>
            <a:ext cx="2565400" cy="2565400"/>
          </a:xfrm>
          <a:prstGeom prst="rect">
            <a:avLst/>
          </a:prstGeom>
        </p:spPr>
      </p:pic>
      <p:sp>
        <p:nvSpPr>
          <p:cNvPr id="22" name="Rectangle 21">
            <a:extLst>
              <a:ext uri="{FF2B5EF4-FFF2-40B4-BE49-F238E27FC236}">
                <a16:creationId xmlns:a16="http://schemas.microsoft.com/office/drawing/2014/main" id="{640E2BBF-5D21-4B76-AD5D-A11E56F6AEFF}"/>
              </a:ext>
            </a:extLst>
          </p:cNvPr>
          <p:cNvSpPr/>
          <p:nvPr userDrawn="1"/>
        </p:nvSpPr>
        <p:spPr>
          <a:xfrm>
            <a:off x="21070" y="17895"/>
            <a:ext cx="12149859" cy="6822210"/>
          </a:xfrm>
          <a:prstGeom prst="rect">
            <a:avLst/>
          </a:prstGeom>
          <a:noFill/>
          <a:ln w="98425">
            <a:solidFill>
              <a:srgbClr val="F6F6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Triangle 22">
            <a:extLst>
              <a:ext uri="{FF2B5EF4-FFF2-40B4-BE49-F238E27FC236}">
                <a16:creationId xmlns:a16="http://schemas.microsoft.com/office/drawing/2014/main" id="{455597EB-B354-46B4-B901-343C3452D813}"/>
              </a:ext>
            </a:extLst>
          </p:cNvPr>
          <p:cNvSpPr/>
          <p:nvPr userDrawn="1"/>
        </p:nvSpPr>
        <p:spPr>
          <a:xfrm rot="5400000">
            <a:off x="0" y="0"/>
            <a:ext cx="1603375" cy="1603375"/>
          </a:xfrm>
          <a:prstGeom prst="rtTriangle">
            <a:avLst/>
          </a:prstGeom>
          <a:pattFill prst="wdUpDiag">
            <a:fgClr>
              <a:schemeClr val="accent3"/>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922BAFB-EE72-4C0F-A0CD-D485714665CE}"/>
              </a:ext>
            </a:extLst>
          </p:cNvPr>
          <p:cNvGrpSpPr/>
          <p:nvPr userDrawn="1"/>
        </p:nvGrpSpPr>
        <p:grpSpPr>
          <a:xfrm>
            <a:off x="8991392" y="6313661"/>
            <a:ext cx="2412850" cy="275010"/>
            <a:chOff x="8505441" y="6313661"/>
            <a:chExt cx="2412850" cy="275010"/>
          </a:xfrm>
        </p:grpSpPr>
        <p:sp>
          <p:nvSpPr>
            <p:cNvPr id="25" name="TextBox 24">
              <a:extLst>
                <a:ext uri="{FF2B5EF4-FFF2-40B4-BE49-F238E27FC236}">
                  <a16:creationId xmlns:a16="http://schemas.microsoft.com/office/drawing/2014/main" id="{5A8B0ED9-59BC-4B16-9989-96ABA3D7CABC}"/>
                </a:ext>
              </a:extLst>
            </p:cNvPr>
            <p:cNvSpPr txBox="1"/>
            <p:nvPr userDrawn="1"/>
          </p:nvSpPr>
          <p:spPr>
            <a:xfrm>
              <a:off x="8505441" y="6373226"/>
              <a:ext cx="2240280" cy="215444"/>
            </a:xfrm>
            <a:prstGeom prst="rect">
              <a:avLst/>
            </a:prstGeom>
            <a:solidFill>
              <a:schemeClr val="bg1"/>
            </a:solid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chemeClr val="tx1">
                      <a:lumMod val="50000"/>
                      <a:lumOff val="50000"/>
                    </a:schemeClr>
                  </a:solidFill>
                  <a:effectLst/>
                  <a:uLnTx/>
                  <a:uFillTx/>
                </a:rPr>
                <a:t>© Health Catalyst. Confidential and Proprietary.</a:t>
              </a:r>
            </a:p>
          </p:txBody>
        </p:sp>
        <p:pic>
          <p:nvPicPr>
            <p:cNvPr id="26" name="Picture 25">
              <a:extLst>
                <a:ext uri="{FF2B5EF4-FFF2-40B4-BE49-F238E27FC236}">
                  <a16:creationId xmlns:a16="http://schemas.microsoft.com/office/drawing/2014/main" id="{92A6F9F9-F8A5-434D-A45B-3B83FB76E2D3}"/>
                </a:ext>
              </a:extLst>
            </p:cNvPr>
            <p:cNvPicPr>
              <a:picLocks noChangeAspect="1"/>
            </p:cNvPicPr>
            <p:nvPr userDrawn="1"/>
          </p:nvPicPr>
          <p:blipFill>
            <a:blip r:embed="rId3"/>
            <a:stretch>
              <a:fillRect/>
            </a:stretch>
          </p:blipFill>
          <p:spPr>
            <a:xfrm>
              <a:off x="10745610" y="6313661"/>
              <a:ext cx="172681" cy="275010"/>
            </a:xfrm>
            <a:prstGeom prst="rect">
              <a:avLst/>
            </a:prstGeom>
          </p:spPr>
        </p:pic>
      </p:grpSp>
      <p:grpSp>
        <p:nvGrpSpPr>
          <p:cNvPr id="27" name="Group 26">
            <a:extLst>
              <a:ext uri="{FF2B5EF4-FFF2-40B4-BE49-F238E27FC236}">
                <a16:creationId xmlns:a16="http://schemas.microsoft.com/office/drawing/2014/main" id="{CE30BBA1-817D-42B6-953C-43533A29D27F}"/>
              </a:ext>
            </a:extLst>
          </p:cNvPr>
          <p:cNvGrpSpPr/>
          <p:nvPr userDrawn="1"/>
        </p:nvGrpSpPr>
        <p:grpSpPr>
          <a:xfrm>
            <a:off x="624462" y="6187652"/>
            <a:ext cx="10926270" cy="0"/>
            <a:chOff x="624462" y="6104528"/>
            <a:chExt cx="10926270" cy="0"/>
          </a:xfrm>
        </p:grpSpPr>
        <p:cxnSp>
          <p:nvCxnSpPr>
            <p:cNvPr id="28" name="Straight Connector 27">
              <a:extLst>
                <a:ext uri="{FF2B5EF4-FFF2-40B4-BE49-F238E27FC236}">
                  <a16:creationId xmlns:a16="http://schemas.microsoft.com/office/drawing/2014/main" id="{503D4507-AF39-4B64-B11F-3B0794B79B91}"/>
                </a:ext>
              </a:extLst>
            </p:cNvPr>
            <p:cNvCxnSpPr>
              <a:cxnSpLocks/>
            </p:cNvCxnSpPr>
            <p:nvPr userDrawn="1"/>
          </p:nvCxnSpPr>
          <p:spPr>
            <a:xfrm>
              <a:off x="624462" y="6104528"/>
              <a:ext cx="4474011" cy="0"/>
            </a:xfrm>
            <a:prstGeom prst="line">
              <a:avLst/>
            </a:prstGeom>
            <a:ln w="9525">
              <a:solidFill>
                <a:srgbClr val="BCBEBC"/>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16B339E-7BB5-4550-9B06-2C58E06C56FE}"/>
                </a:ext>
              </a:extLst>
            </p:cNvPr>
            <p:cNvCxnSpPr>
              <a:cxnSpLocks/>
            </p:cNvCxnSpPr>
            <p:nvPr userDrawn="1"/>
          </p:nvCxnSpPr>
          <p:spPr>
            <a:xfrm>
              <a:off x="5098473" y="6104528"/>
              <a:ext cx="6452259" cy="0"/>
            </a:xfrm>
            <a:prstGeom prst="line">
              <a:avLst/>
            </a:prstGeom>
            <a:ln w="9525">
              <a:solidFill>
                <a:srgbClr val="BCBEBC"/>
              </a:solidFill>
            </a:ln>
          </p:spPr>
          <p:style>
            <a:lnRef idx="1">
              <a:schemeClr val="accent1"/>
            </a:lnRef>
            <a:fillRef idx="0">
              <a:schemeClr val="accent1"/>
            </a:fillRef>
            <a:effectRef idx="0">
              <a:schemeClr val="accent1"/>
            </a:effectRef>
            <a:fontRef idx="minor">
              <a:schemeClr val="tx1"/>
            </a:fontRef>
          </p:style>
        </p:cxnSp>
      </p:grpSp>
      <p:sp>
        <p:nvSpPr>
          <p:cNvPr id="30" name="Title 1">
            <a:extLst>
              <a:ext uri="{FF2B5EF4-FFF2-40B4-BE49-F238E27FC236}">
                <a16:creationId xmlns:a16="http://schemas.microsoft.com/office/drawing/2014/main" id="{1AD3ACF3-EB14-4E59-8101-831F081395CC}"/>
              </a:ext>
            </a:extLst>
          </p:cNvPr>
          <p:cNvSpPr>
            <a:spLocks noGrp="1"/>
          </p:cNvSpPr>
          <p:nvPr>
            <p:ph type="title" hasCustomPrompt="1"/>
          </p:nvPr>
        </p:nvSpPr>
        <p:spPr>
          <a:xfrm>
            <a:off x="796473" y="875856"/>
            <a:ext cx="10607769" cy="375161"/>
          </a:xfrm>
        </p:spPr>
        <p:txBody>
          <a:bodyPr/>
          <a:lstStyle>
            <a:lvl1pPr>
              <a:defRPr lang="en-US" sz="2800" b="1" kern="1200" dirty="0">
                <a:solidFill>
                  <a:schemeClr val="tx1"/>
                </a:solidFill>
                <a:latin typeface="+mn-lt"/>
                <a:ea typeface="+mn-ea"/>
                <a:cs typeface="+mn-cs"/>
              </a:defRPr>
            </a:lvl1pPr>
          </a:lstStyle>
          <a:p>
            <a:r>
              <a:rPr lang="en-US"/>
              <a:t>Slide Title</a:t>
            </a:r>
          </a:p>
        </p:txBody>
      </p:sp>
      <p:sp>
        <p:nvSpPr>
          <p:cNvPr id="31" name="Content Placeholder 2">
            <a:extLst>
              <a:ext uri="{FF2B5EF4-FFF2-40B4-BE49-F238E27FC236}">
                <a16:creationId xmlns:a16="http://schemas.microsoft.com/office/drawing/2014/main" id="{1D2FA2E5-6E49-4F37-A648-BC0E52907C49}"/>
              </a:ext>
            </a:extLst>
          </p:cNvPr>
          <p:cNvSpPr>
            <a:spLocks noGrp="1"/>
          </p:cNvSpPr>
          <p:nvPr>
            <p:ph sz="half" idx="1" hasCustomPrompt="1"/>
          </p:nvPr>
        </p:nvSpPr>
        <p:spPr>
          <a:xfrm>
            <a:off x="800100" y="1728103"/>
            <a:ext cx="10604142" cy="4325618"/>
          </a:xfrm>
        </p:spPr>
        <p:txBody>
          <a:bodyPr/>
          <a:lstStyle>
            <a:lvl1pPr>
              <a:defRPr/>
            </a:lvl1pPr>
          </a:lstStyle>
          <a:p>
            <a:pPr lvl="0"/>
            <a:r>
              <a:rPr lang="en-US"/>
              <a:t>Click to add text</a:t>
            </a:r>
          </a:p>
          <a:p>
            <a:pPr lvl="1"/>
            <a:r>
              <a:rPr lang="en-US"/>
              <a:t>Second level</a:t>
            </a:r>
          </a:p>
          <a:p>
            <a:pPr lvl="2"/>
            <a:r>
              <a:rPr lang="en-US"/>
              <a:t>Third level</a:t>
            </a:r>
          </a:p>
        </p:txBody>
      </p:sp>
      <p:sp>
        <p:nvSpPr>
          <p:cNvPr id="32" name="Text Placeholder 21">
            <a:extLst>
              <a:ext uri="{FF2B5EF4-FFF2-40B4-BE49-F238E27FC236}">
                <a16:creationId xmlns:a16="http://schemas.microsoft.com/office/drawing/2014/main" id="{4F54F693-4B10-4D84-8F89-BC6CD3DF957C}"/>
              </a:ext>
            </a:extLst>
          </p:cNvPr>
          <p:cNvSpPr>
            <a:spLocks noGrp="1"/>
          </p:cNvSpPr>
          <p:nvPr>
            <p:ph type="body" sz="quarter" idx="17" hasCustomPrompt="1"/>
          </p:nvPr>
        </p:nvSpPr>
        <p:spPr>
          <a:xfrm>
            <a:off x="796464" y="1251018"/>
            <a:ext cx="10604142" cy="438912"/>
          </a:xfrm>
          <a:ln>
            <a:noFill/>
          </a:ln>
        </p:spPr>
        <p:txBody>
          <a:bodyPr>
            <a:noAutofit/>
          </a:bodyPr>
          <a:lstStyle>
            <a:lvl1pPr>
              <a:defRPr lang="en-US" sz="2400" b="1" kern="1200" dirty="0">
                <a:solidFill>
                  <a:srgbClr val="70CBFF"/>
                </a:solidFill>
                <a:latin typeface="+mn-lt"/>
                <a:ea typeface="+mn-ea"/>
                <a:cs typeface="+mn-cs"/>
              </a:defRPr>
            </a:lvl1pPr>
          </a:lstStyle>
          <a:p>
            <a:pPr lvl="0"/>
            <a:r>
              <a:rPr lang="en-US"/>
              <a:t>Slide Subtitle</a:t>
            </a:r>
          </a:p>
        </p:txBody>
      </p:sp>
    </p:spTree>
    <p:extLst>
      <p:ext uri="{BB962C8B-B14F-4D97-AF65-F5344CB8AC3E}">
        <p14:creationId xmlns:p14="http://schemas.microsoft.com/office/powerpoint/2010/main" val="24049988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isc - One Column">
    <p:spTree>
      <p:nvGrpSpPr>
        <p:cNvPr id="1" name=""/>
        <p:cNvGrpSpPr/>
        <p:nvPr/>
      </p:nvGrpSpPr>
      <p:grpSpPr>
        <a:xfrm>
          <a:off x="0" y="0"/>
          <a:ext cx="0" cy="0"/>
          <a:chOff x="0" y="0"/>
          <a:chExt cx="0" cy="0"/>
        </a:xfrm>
      </p:grpSpPr>
      <p:sp>
        <p:nvSpPr>
          <p:cNvPr id="24" name="Right Triangle 23">
            <a:extLst>
              <a:ext uri="{FF2B5EF4-FFF2-40B4-BE49-F238E27FC236}">
                <a16:creationId xmlns:a16="http://schemas.microsoft.com/office/drawing/2014/main" id="{53851071-E3C6-4528-810B-9F8FB9EE5FE9}"/>
              </a:ext>
            </a:extLst>
          </p:cNvPr>
          <p:cNvSpPr/>
          <p:nvPr userDrawn="1"/>
        </p:nvSpPr>
        <p:spPr>
          <a:xfrm rot="16200000">
            <a:off x="8783513" y="3495613"/>
            <a:ext cx="2562347" cy="2562347"/>
          </a:xfrm>
          <a:prstGeom prst="rtTriangle">
            <a:avLst/>
          </a:prstGeom>
          <a:solidFill>
            <a:srgbClr val="97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47076FD-0D2A-46D1-AE8F-A8310D79D26D}"/>
              </a:ext>
            </a:extLst>
          </p:cNvPr>
          <p:cNvSpPr/>
          <p:nvPr userDrawn="1"/>
        </p:nvSpPr>
        <p:spPr>
          <a:xfrm>
            <a:off x="21070" y="17895"/>
            <a:ext cx="12149859" cy="6822210"/>
          </a:xfrm>
          <a:prstGeom prst="rect">
            <a:avLst/>
          </a:prstGeom>
          <a:noFill/>
          <a:ln w="98425">
            <a:solidFill>
              <a:srgbClr val="F6F6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ight Triangle 25">
            <a:extLst>
              <a:ext uri="{FF2B5EF4-FFF2-40B4-BE49-F238E27FC236}">
                <a16:creationId xmlns:a16="http://schemas.microsoft.com/office/drawing/2014/main" id="{5D09C224-89B1-4D82-BF04-3598A2E24061}"/>
              </a:ext>
            </a:extLst>
          </p:cNvPr>
          <p:cNvSpPr/>
          <p:nvPr userDrawn="1"/>
        </p:nvSpPr>
        <p:spPr>
          <a:xfrm rot="5400000">
            <a:off x="0" y="0"/>
            <a:ext cx="1603375" cy="1603375"/>
          </a:xfrm>
          <a:prstGeom prst="rtTriangle">
            <a:avLst/>
          </a:prstGeom>
          <a:pattFill prst="wdUpDiag">
            <a:fgClr>
              <a:schemeClr val="accent3"/>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4F50E851-0D86-4498-9760-A443BE7A006F}"/>
              </a:ext>
            </a:extLst>
          </p:cNvPr>
          <p:cNvGrpSpPr/>
          <p:nvPr userDrawn="1"/>
        </p:nvGrpSpPr>
        <p:grpSpPr>
          <a:xfrm>
            <a:off x="8991392" y="6313661"/>
            <a:ext cx="2412850" cy="275010"/>
            <a:chOff x="8505441" y="6313661"/>
            <a:chExt cx="2412850" cy="275010"/>
          </a:xfrm>
        </p:grpSpPr>
        <p:sp>
          <p:nvSpPr>
            <p:cNvPr id="28" name="TextBox 27">
              <a:extLst>
                <a:ext uri="{FF2B5EF4-FFF2-40B4-BE49-F238E27FC236}">
                  <a16:creationId xmlns:a16="http://schemas.microsoft.com/office/drawing/2014/main" id="{41A4A792-817D-401D-9519-4070623246EF}"/>
                </a:ext>
              </a:extLst>
            </p:cNvPr>
            <p:cNvSpPr txBox="1"/>
            <p:nvPr userDrawn="1"/>
          </p:nvSpPr>
          <p:spPr>
            <a:xfrm>
              <a:off x="8505441" y="6373226"/>
              <a:ext cx="2240280" cy="215444"/>
            </a:xfrm>
            <a:prstGeom prst="rect">
              <a:avLst/>
            </a:prstGeom>
            <a:solidFill>
              <a:schemeClr val="bg1"/>
            </a:solid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chemeClr val="tx1">
                      <a:lumMod val="50000"/>
                      <a:lumOff val="50000"/>
                    </a:schemeClr>
                  </a:solidFill>
                  <a:effectLst/>
                  <a:uLnTx/>
                  <a:uFillTx/>
                </a:rPr>
                <a:t>© Health Catalyst. Confidential and Proprietary.</a:t>
              </a:r>
            </a:p>
          </p:txBody>
        </p:sp>
        <p:pic>
          <p:nvPicPr>
            <p:cNvPr id="29" name="Picture 28">
              <a:extLst>
                <a:ext uri="{FF2B5EF4-FFF2-40B4-BE49-F238E27FC236}">
                  <a16:creationId xmlns:a16="http://schemas.microsoft.com/office/drawing/2014/main" id="{CFAB79EE-08EC-415D-A904-73634EE487C0}"/>
                </a:ext>
              </a:extLst>
            </p:cNvPr>
            <p:cNvPicPr>
              <a:picLocks noChangeAspect="1"/>
            </p:cNvPicPr>
            <p:nvPr userDrawn="1"/>
          </p:nvPicPr>
          <p:blipFill>
            <a:blip r:embed="rId2"/>
            <a:stretch>
              <a:fillRect/>
            </a:stretch>
          </p:blipFill>
          <p:spPr>
            <a:xfrm>
              <a:off x="10745610" y="6313661"/>
              <a:ext cx="172681" cy="275010"/>
            </a:xfrm>
            <a:prstGeom prst="rect">
              <a:avLst/>
            </a:prstGeom>
          </p:spPr>
        </p:pic>
      </p:grpSp>
      <p:grpSp>
        <p:nvGrpSpPr>
          <p:cNvPr id="30" name="Group 29">
            <a:extLst>
              <a:ext uri="{FF2B5EF4-FFF2-40B4-BE49-F238E27FC236}">
                <a16:creationId xmlns:a16="http://schemas.microsoft.com/office/drawing/2014/main" id="{93D35328-739E-4B6E-B7EB-1D0F5FDD3A23}"/>
              </a:ext>
            </a:extLst>
          </p:cNvPr>
          <p:cNvGrpSpPr/>
          <p:nvPr userDrawn="1"/>
        </p:nvGrpSpPr>
        <p:grpSpPr>
          <a:xfrm>
            <a:off x="624462" y="6187652"/>
            <a:ext cx="10926270" cy="0"/>
            <a:chOff x="624462" y="6104528"/>
            <a:chExt cx="10926270" cy="0"/>
          </a:xfrm>
        </p:grpSpPr>
        <p:cxnSp>
          <p:nvCxnSpPr>
            <p:cNvPr id="31" name="Straight Connector 30">
              <a:extLst>
                <a:ext uri="{FF2B5EF4-FFF2-40B4-BE49-F238E27FC236}">
                  <a16:creationId xmlns:a16="http://schemas.microsoft.com/office/drawing/2014/main" id="{F7ADA3B7-9487-4BB4-B3FD-0741905830AE}"/>
                </a:ext>
              </a:extLst>
            </p:cNvPr>
            <p:cNvCxnSpPr>
              <a:cxnSpLocks/>
            </p:cNvCxnSpPr>
            <p:nvPr userDrawn="1"/>
          </p:nvCxnSpPr>
          <p:spPr>
            <a:xfrm>
              <a:off x="624462" y="6104528"/>
              <a:ext cx="4474011" cy="0"/>
            </a:xfrm>
            <a:prstGeom prst="line">
              <a:avLst/>
            </a:prstGeom>
            <a:ln w="9525">
              <a:solidFill>
                <a:srgbClr val="BCBEBC"/>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7B30136-F66C-4C77-9DC5-610CF8180049}"/>
                </a:ext>
              </a:extLst>
            </p:cNvPr>
            <p:cNvCxnSpPr>
              <a:cxnSpLocks/>
            </p:cNvCxnSpPr>
            <p:nvPr userDrawn="1"/>
          </p:nvCxnSpPr>
          <p:spPr>
            <a:xfrm>
              <a:off x="5098473" y="6104528"/>
              <a:ext cx="6452259" cy="0"/>
            </a:xfrm>
            <a:prstGeom prst="line">
              <a:avLst/>
            </a:prstGeom>
            <a:ln w="9525">
              <a:solidFill>
                <a:srgbClr val="BCBEBC"/>
              </a:solidFill>
            </a:ln>
          </p:spPr>
          <p:style>
            <a:lnRef idx="1">
              <a:schemeClr val="accent1"/>
            </a:lnRef>
            <a:fillRef idx="0">
              <a:schemeClr val="accent1"/>
            </a:fillRef>
            <a:effectRef idx="0">
              <a:schemeClr val="accent1"/>
            </a:effectRef>
            <a:fontRef idx="minor">
              <a:schemeClr val="tx1"/>
            </a:fontRef>
          </p:style>
        </p:cxnSp>
      </p:grpSp>
      <p:sp>
        <p:nvSpPr>
          <p:cNvPr id="33" name="Title 1">
            <a:extLst>
              <a:ext uri="{FF2B5EF4-FFF2-40B4-BE49-F238E27FC236}">
                <a16:creationId xmlns:a16="http://schemas.microsoft.com/office/drawing/2014/main" id="{A2E6C684-2E7B-44C2-8A23-395F65CE5D58}"/>
              </a:ext>
            </a:extLst>
          </p:cNvPr>
          <p:cNvSpPr>
            <a:spLocks noGrp="1"/>
          </p:cNvSpPr>
          <p:nvPr>
            <p:ph type="title" hasCustomPrompt="1"/>
          </p:nvPr>
        </p:nvSpPr>
        <p:spPr>
          <a:xfrm>
            <a:off x="796473" y="875856"/>
            <a:ext cx="10607769" cy="375161"/>
          </a:xfrm>
        </p:spPr>
        <p:txBody>
          <a:bodyPr/>
          <a:lstStyle>
            <a:lvl1pPr>
              <a:defRPr lang="en-US" sz="2800" b="1" kern="1200" dirty="0">
                <a:solidFill>
                  <a:schemeClr val="tx1"/>
                </a:solidFill>
                <a:latin typeface="+mn-lt"/>
                <a:ea typeface="+mn-ea"/>
                <a:cs typeface="+mn-cs"/>
              </a:defRPr>
            </a:lvl1pPr>
          </a:lstStyle>
          <a:p>
            <a:r>
              <a:rPr lang="en-US"/>
              <a:t>Slide Title</a:t>
            </a:r>
          </a:p>
        </p:txBody>
      </p:sp>
      <p:sp>
        <p:nvSpPr>
          <p:cNvPr id="34" name="Content Placeholder 2">
            <a:extLst>
              <a:ext uri="{FF2B5EF4-FFF2-40B4-BE49-F238E27FC236}">
                <a16:creationId xmlns:a16="http://schemas.microsoft.com/office/drawing/2014/main" id="{215373DB-0E2B-4643-B2C0-7A2465EE66A6}"/>
              </a:ext>
            </a:extLst>
          </p:cNvPr>
          <p:cNvSpPr>
            <a:spLocks noGrp="1"/>
          </p:cNvSpPr>
          <p:nvPr>
            <p:ph sz="half" idx="1" hasCustomPrompt="1"/>
          </p:nvPr>
        </p:nvSpPr>
        <p:spPr>
          <a:xfrm>
            <a:off x="800100" y="1436590"/>
            <a:ext cx="10604142" cy="4686436"/>
          </a:xfrm>
        </p:spPr>
        <p:txBody>
          <a:bodyPr/>
          <a:lstStyle>
            <a:lvl1pPr>
              <a:defRPr/>
            </a:lvl1pPr>
          </a:lstStyle>
          <a:p>
            <a:pPr lvl="0"/>
            <a:r>
              <a:rPr lang="en-US"/>
              <a:t>Click to add text</a:t>
            </a:r>
          </a:p>
          <a:p>
            <a:pPr lvl="1"/>
            <a:r>
              <a:rPr lang="en-US"/>
              <a:t>Second level</a:t>
            </a:r>
          </a:p>
          <a:p>
            <a:pPr lvl="2"/>
            <a:r>
              <a:rPr lang="en-US"/>
              <a:t>Third level</a:t>
            </a:r>
          </a:p>
        </p:txBody>
      </p:sp>
    </p:spTree>
    <p:extLst>
      <p:ext uri="{BB962C8B-B14F-4D97-AF65-F5344CB8AC3E}">
        <p14:creationId xmlns:p14="http://schemas.microsoft.com/office/powerpoint/2010/main" val="26605637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63BB486-2044-BF5A-8E75-12EF41C0D016}"/>
              </a:ext>
            </a:extLst>
          </p:cNvPr>
          <p:cNvPicPr>
            <a:picLocks noChangeAspect="1"/>
          </p:cNvPicPr>
          <p:nvPr userDrawn="1"/>
        </p:nvPicPr>
        <p:blipFill>
          <a:blip r:embed="rId2"/>
          <a:stretch>
            <a:fillRect/>
          </a:stretch>
        </p:blipFill>
        <p:spPr>
          <a:xfrm>
            <a:off x="10237053" y="608400"/>
            <a:ext cx="1346200" cy="1346200"/>
          </a:xfrm>
          <a:prstGeom prst="rect">
            <a:avLst/>
          </a:prstGeom>
        </p:spPr>
      </p:pic>
      <p:pic>
        <p:nvPicPr>
          <p:cNvPr id="3" name="Picture 2" descr="Background pattern&#10;&#10;Description automatically generated with medium confidence">
            <a:extLst>
              <a:ext uri="{FF2B5EF4-FFF2-40B4-BE49-F238E27FC236}">
                <a16:creationId xmlns:a16="http://schemas.microsoft.com/office/drawing/2014/main" id="{970D285F-9871-48A3-8BB5-5CBDCC56BA9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41" y="0"/>
            <a:ext cx="12172317" cy="6858000"/>
          </a:xfrm>
          <a:prstGeom prst="rect">
            <a:avLst/>
          </a:prstGeom>
        </p:spPr>
      </p:pic>
      <p:sp>
        <p:nvSpPr>
          <p:cNvPr id="4" name="Right Triangle 3">
            <a:extLst>
              <a:ext uri="{FF2B5EF4-FFF2-40B4-BE49-F238E27FC236}">
                <a16:creationId xmlns:a16="http://schemas.microsoft.com/office/drawing/2014/main" id="{CC333248-219F-4C50-BDCE-764325F0C683}"/>
              </a:ext>
            </a:extLst>
          </p:cNvPr>
          <p:cNvSpPr/>
          <p:nvPr userDrawn="1"/>
        </p:nvSpPr>
        <p:spPr>
          <a:xfrm>
            <a:off x="755795" y="2945427"/>
            <a:ext cx="2919390" cy="2919390"/>
          </a:xfrm>
          <a:prstGeom prst="rtTriangl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3196E6EE-DCC3-4721-82CC-95D26950FAA0}"/>
              </a:ext>
            </a:extLst>
          </p:cNvPr>
          <p:cNvGrpSpPr/>
          <p:nvPr userDrawn="1"/>
        </p:nvGrpSpPr>
        <p:grpSpPr>
          <a:xfrm>
            <a:off x="8991392" y="6313661"/>
            <a:ext cx="2412850" cy="275010"/>
            <a:chOff x="8505441" y="6313661"/>
            <a:chExt cx="2412850" cy="275010"/>
          </a:xfrm>
        </p:grpSpPr>
        <p:sp>
          <p:nvSpPr>
            <p:cNvPr id="7" name="TextBox 6">
              <a:extLst>
                <a:ext uri="{FF2B5EF4-FFF2-40B4-BE49-F238E27FC236}">
                  <a16:creationId xmlns:a16="http://schemas.microsoft.com/office/drawing/2014/main" id="{A778CD7E-A16E-42BB-951B-FCC30171B732}"/>
                </a:ext>
              </a:extLst>
            </p:cNvPr>
            <p:cNvSpPr txBox="1"/>
            <p:nvPr userDrawn="1"/>
          </p:nvSpPr>
          <p:spPr>
            <a:xfrm>
              <a:off x="8505441" y="6373226"/>
              <a:ext cx="2240280" cy="215444"/>
            </a:xfrm>
            <a:prstGeom prst="rect">
              <a:avLst/>
            </a:prstGeom>
            <a:solidFill>
              <a:schemeClr val="bg1"/>
            </a:solid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chemeClr val="tx1">
                      <a:lumMod val="50000"/>
                      <a:lumOff val="50000"/>
                    </a:schemeClr>
                  </a:solidFill>
                  <a:effectLst/>
                  <a:uLnTx/>
                  <a:uFillTx/>
                </a:rPr>
                <a:t>© Health Catalyst. Confidential and Proprietary.</a:t>
              </a:r>
            </a:p>
          </p:txBody>
        </p:sp>
        <p:pic>
          <p:nvPicPr>
            <p:cNvPr id="8" name="Picture 7">
              <a:extLst>
                <a:ext uri="{FF2B5EF4-FFF2-40B4-BE49-F238E27FC236}">
                  <a16:creationId xmlns:a16="http://schemas.microsoft.com/office/drawing/2014/main" id="{43E4A73B-EB1B-462F-8143-6796F9BDB7AE}"/>
                </a:ext>
              </a:extLst>
            </p:cNvPr>
            <p:cNvPicPr>
              <a:picLocks noChangeAspect="1"/>
            </p:cNvPicPr>
            <p:nvPr userDrawn="1"/>
          </p:nvPicPr>
          <p:blipFill>
            <a:blip r:embed="rId4"/>
            <a:stretch>
              <a:fillRect/>
            </a:stretch>
          </p:blipFill>
          <p:spPr>
            <a:xfrm>
              <a:off x="10745610" y="6313661"/>
              <a:ext cx="172681" cy="275010"/>
            </a:xfrm>
            <a:prstGeom prst="rect">
              <a:avLst/>
            </a:prstGeom>
          </p:spPr>
        </p:pic>
      </p:grpSp>
      <p:grpSp>
        <p:nvGrpSpPr>
          <p:cNvPr id="9" name="Group 8">
            <a:extLst>
              <a:ext uri="{FF2B5EF4-FFF2-40B4-BE49-F238E27FC236}">
                <a16:creationId xmlns:a16="http://schemas.microsoft.com/office/drawing/2014/main" id="{2762FEC8-832B-4FC3-B9E2-BFEE57F8C669}"/>
              </a:ext>
            </a:extLst>
          </p:cNvPr>
          <p:cNvGrpSpPr/>
          <p:nvPr userDrawn="1"/>
        </p:nvGrpSpPr>
        <p:grpSpPr>
          <a:xfrm>
            <a:off x="624462" y="6187652"/>
            <a:ext cx="10926270" cy="0"/>
            <a:chOff x="624462" y="6104528"/>
            <a:chExt cx="10926270" cy="0"/>
          </a:xfrm>
        </p:grpSpPr>
        <p:cxnSp>
          <p:nvCxnSpPr>
            <p:cNvPr id="10" name="Straight Connector 9">
              <a:extLst>
                <a:ext uri="{FF2B5EF4-FFF2-40B4-BE49-F238E27FC236}">
                  <a16:creationId xmlns:a16="http://schemas.microsoft.com/office/drawing/2014/main" id="{4F524C9F-8DC9-47B0-A28A-FED272747BB5}"/>
                </a:ext>
              </a:extLst>
            </p:cNvPr>
            <p:cNvCxnSpPr>
              <a:cxnSpLocks/>
            </p:cNvCxnSpPr>
            <p:nvPr userDrawn="1"/>
          </p:nvCxnSpPr>
          <p:spPr>
            <a:xfrm>
              <a:off x="624462" y="6104528"/>
              <a:ext cx="4474011" cy="0"/>
            </a:xfrm>
            <a:prstGeom prst="line">
              <a:avLst/>
            </a:prstGeom>
            <a:ln w="9525">
              <a:solidFill>
                <a:srgbClr val="BCBEBC"/>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9B299F0-12DF-44E2-9091-24EFBBA823F0}"/>
                </a:ext>
              </a:extLst>
            </p:cNvPr>
            <p:cNvCxnSpPr>
              <a:cxnSpLocks/>
            </p:cNvCxnSpPr>
            <p:nvPr userDrawn="1"/>
          </p:nvCxnSpPr>
          <p:spPr>
            <a:xfrm>
              <a:off x="5098473" y="6104528"/>
              <a:ext cx="6452259" cy="0"/>
            </a:xfrm>
            <a:prstGeom prst="line">
              <a:avLst/>
            </a:prstGeom>
            <a:ln w="9525">
              <a:solidFill>
                <a:srgbClr val="BCBEBC"/>
              </a:solidFill>
            </a:ln>
          </p:spPr>
          <p:style>
            <a:lnRef idx="1">
              <a:schemeClr val="accent1"/>
            </a:lnRef>
            <a:fillRef idx="0">
              <a:schemeClr val="accent1"/>
            </a:fillRef>
            <a:effectRef idx="0">
              <a:schemeClr val="accent1"/>
            </a:effectRef>
            <a:fontRef idx="minor">
              <a:schemeClr val="tx1"/>
            </a:fontRef>
          </p:style>
        </p:cxnSp>
      </p:grpSp>
      <p:sp>
        <p:nvSpPr>
          <p:cNvPr id="12" name="Picture Placeholder 2">
            <a:extLst>
              <a:ext uri="{FF2B5EF4-FFF2-40B4-BE49-F238E27FC236}">
                <a16:creationId xmlns:a16="http://schemas.microsoft.com/office/drawing/2014/main" id="{C4C614BF-252B-49CA-B6BF-1FBAE9A30F2D}"/>
              </a:ext>
            </a:extLst>
          </p:cNvPr>
          <p:cNvSpPr>
            <a:spLocks noGrp="1"/>
          </p:cNvSpPr>
          <p:nvPr>
            <p:ph type="pic" sz="quarter" idx="10"/>
          </p:nvPr>
        </p:nvSpPr>
        <p:spPr>
          <a:xfrm>
            <a:off x="947854" y="786541"/>
            <a:ext cx="10432269" cy="4881387"/>
          </a:xfrm>
          <a:custGeom>
            <a:avLst/>
            <a:gdLst>
              <a:gd name="connsiteX0" fmla="*/ 0 w 10432269"/>
              <a:gd name="connsiteY0" fmla="*/ 0 h 4881387"/>
              <a:gd name="connsiteX1" fmla="*/ 9485995 w 10432269"/>
              <a:gd name="connsiteY1" fmla="*/ 0 h 4881387"/>
              <a:gd name="connsiteX2" fmla="*/ 10432269 w 10432269"/>
              <a:gd name="connsiteY2" fmla="*/ 958099 h 4881387"/>
              <a:gd name="connsiteX3" fmla="*/ 10432269 w 10432269"/>
              <a:gd name="connsiteY3" fmla="*/ 4881387 h 4881387"/>
              <a:gd name="connsiteX4" fmla="*/ 2536592 w 10432269"/>
              <a:gd name="connsiteY4" fmla="*/ 4881387 h 4881387"/>
              <a:gd name="connsiteX5" fmla="*/ 0 w 10432269"/>
              <a:gd name="connsiteY5" fmla="*/ 2313066 h 4881387"/>
              <a:gd name="connsiteX6" fmla="*/ 0 w 10432269"/>
              <a:gd name="connsiteY6" fmla="*/ 2294888 h 4881387"/>
              <a:gd name="connsiteX7" fmla="*/ 262713 w 10432269"/>
              <a:gd name="connsiteY7" fmla="*/ 2554974 h 4881387"/>
              <a:gd name="connsiteX8" fmla="*/ 262713 w 10432269"/>
              <a:gd name="connsiteY8" fmla="*/ 2533364 h 4881387"/>
              <a:gd name="connsiteX9" fmla="*/ 0 w 10432269"/>
              <a:gd name="connsiteY9" fmla="*/ 2273277 h 4881387"/>
              <a:gd name="connsiteX10" fmla="*/ 0 w 10432269"/>
              <a:gd name="connsiteY10" fmla="*/ 2229675 h 4881387"/>
              <a:gd name="connsiteX11" fmla="*/ 262713 w 10432269"/>
              <a:gd name="connsiteY11" fmla="*/ 2489698 h 4881387"/>
              <a:gd name="connsiteX12" fmla="*/ 262713 w 10432269"/>
              <a:gd name="connsiteY12" fmla="*/ 2468088 h 4881387"/>
              <a:gd name="connsiteX13" fmla="*/ 0 w 10432269"/>
              <a:gd name="connsiteY13" fmla="*/ 2208002 h 4881387"/>
              <a:gd name="connsiteX14" fmla="*/ 0 w 10432269"/>
              <a:gd name="connsiteY14" fmla="*/ 2164463 h 4881387"/>
              <a:gd name="connsiteX15" fmla="*/ 262713 w 10432269"/>
              <a:gd name="connsiteY15" fmla="*/ 2424549 h 4881387"/>
              <a:gd name="connsiteX16" fmla="*/ 262713 w 10432269"/>
              <a:gd name="connsiteY16" fmla="*/ 2402939 h 4881387"/>
              <a:gd name="connsiteX17" fmla="*/ 0 w 10432269"/>
              <a:gd name="connsiteY17" fmla="*/ 2142853 h 4881387"/>
              <a:gd name="connsiteX18" fmla="*/ 0 w 10432269"/>
              <a:gd name="connsiteY18" fmla="*/ 2099187 h 4881387"/>
              <a:gd name="connsiteX19" fmla="*/ 262713 w 10432269"/>
              <a:gd name="connsiteY19" fmla="*/ 2359274 h 4881387"/>
              <a:gd name="connsiteX20" fmla="*/ 262713 w 10432269"/>
              <a:gd name="connsiteY20" fmla="*/ 2337663 h 4881387"/>
              <a:gd name="connsiteX21" fmla="*/ 0 w 10432269"/>
              <a:gd name="connsiteY21" fmla="*/ 2077577 h 4881387"/>
              <a:gd name="connsiteX22" fmla="*/ 0 w 10432269"/>
              <a:gd name="connsiteY22" fmla="*/ 2033975 h 4881387"/>
              <a:gd name="connsiteX23" fmla="*/ 262713 w 10432269"/>
              <a:gd name="connsiteY23" fmla="*/ 2294061 h 4881387"/>
              <a:gd name="connsiteX24" fmla="*/ 262713 w 10432269"/>
              <a:gd name="connsiteY24" fmla="*/ 2272451 h 4881387"/>
              <a:gd name="connsiteX25" fmla="*/ 0 w 10432269"/>
              <a:gd name="connsiteY25" fmla="*/ 2012428 h 4881387"/>
              <a:gd name="connsiteX26" fmla="*/ 0 w 10432269"/>
              <a:gd name="connsiteY26" fmla="*/ 1968763 h 4881387"/>
              <a:gd name="connsiteX27" fmla="*/ 262713 w 10432269"/>
              <a:gd name="connsiteY27" fmla="*/ 2228849 h 4881387"/>
              <a:gd name="connsiteX28" fmla="*/ 262713 w 10432269"/>
              <a:gd name="connsiteY28" fmla="*/ 2207239 h 4881387"/>
              <a:gd name="connsiteX29" fmla="*/ 0 w 10432269"/>
              <a:gd name="connsiteY29" fmla="*/ 1947152 h 4881387"/>
              <a:gd name="connsiteX30" fmla="*/ 0 w 10432269"/>
              <a:gd name="connsiteY30" fmla="*/ 1903550 h 4881387"/>
              <a:gd name="connsiteX31" fmla="*/ 262713 w 10432269"/>
              <a:gd name="connsiteY31" fmla="*/ 2163637 h 4881387"/>
              <a:gd name="connsiteX32" fmla="*/ 262713 w 10432269"/>
              <a:gd name="connsiteY32" fmla="*/ 2141963 h 4881387"/>
              <a:gd name="connsiteX33" fmla="*/ 0 w 10432269"/>
              <a:gd name="connsiteY33" fmla="*/ 1881876 h 4881387"/>
              <a:gd name="connsiteX34" fmla="*/ 0 w 10432269"/>
              <a:gd name="connsiteY34" fmla="*/ 1838274 h 4881387"/>
              <a:gd name="connsiteX35" fmla="*/ 262713 w 10432269"/>
              <a:gd name="connsiteY35" fmla="*/ 2098361 h 4881387"/>
              <a:gd name="connsiteX36" fmla="*/ 262713 w 10432269"/>
              <a:gd name="connsiteY36" fmla="*/ 2076751 h 4881387"/>
              <a:gd name="connsiteX37" fmla="*/ 0 w 10432269"/>
              <a:gd name="connsiteY37" fmla="*/ 1816664 h 4881387"/>
              <a:gd name="connsiteX38" fmla="*/ 0 w 10432269"/>
              <a:gd name="connsiteY38" fmla="*/ 1773062 h 4881387"/>
              <a:gd name="connsiteX39" fmla="*/ 262713 w 10432269"/>
              <a:gd name="connsiteY39" fmla="*/ 2033149 h 4881387"/>
              <a:gd name="connsiteX40" fmla="*/ 262713 w 10432269"/>
              <a:gd name="connsiteY40" fmla="*/ 2011538 h 4881387"/>
              <a:gd name="connsiteX41" fmla="*/ 0 w 10432269"/>
              <a:gd name="connsiteY41" fmla="*/ 1751452 h 4881387"/>
              <a:gd name="connsiteX42" fmla="*/ 0 w 10432269"/>
              <a:gd name="connsiteY42" fmla="*/ 1707850 h 4881387"/>
              <a:gd name="connsiteX43" fmla="*/ 262713 w 10432269"/>
              <a:gd name="connsiteY43" fmla="*/ 1967936 h 4881387"/>
              <a:gd name="connsiteX44" fmla="*/ 262713 w 10432269"/>
              <a:gd name="connsiteY44" fmla="*/ 1946262 h 4881387"/>
              <a:gd name="connsiteX45" fmla="*/ 0 w 10432269"/>
              <a:gd name="connsiteY45" fmla="*/ 1686176 h 4881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0432269" h="4881387">
                <a:moveTo>
                  <a:pt x="0" y="0"/>
                </a:moveTo>
                <a:lnTo>
                  <a:pt x="9485995" y="0"/>
                </a:lnTo>
                <a:lnTo>
                  <a:pt x="10432269" y="958099"/>
                </a:lnTo>
                <a:lnTo>
                  <a:pt x="10432269" y="4881387"/>
                </a:lnTo>
                <a:lnTo>
                  <a:pt x="2536592" y="4881387"/>
                </a:lnTo>
                <a:lnTo>
                  <a:pt x="0" y="2313066"/>
                </a:lnTo>
                <a:lnTo>
                  <a:pt x="0" y="2294888"/>
                </a:lnTo>
                <a:lnTo>
                  <a:pt x="262713" y="2554974"/>
                </a:lnTo>
                <a:lnTo>
                  <a:pt x="262713" y="2533364"/>
                </a:lnTo>
                <a:lnTo>
                  <a:pt x="0" y="2273277"/>
                </a:lnTo>
                <a:lnTo>
                  <a:pt x="0" y="2229675"/>
                </a:lnTo>
                <a:lnTo>
                  <a:pt x="262713" y="2489698"/>
                </a:lnTo>
                <a:lnTo>
                  <a:pt x="262713" y="2468088"/>
                </a:lnTo>
                <a:lnTo>
                  <a:pt x="0" y="2208002"/>
                </a:lnTo>
                <a:lnTo>
                  <a:pt x="0" y="2164463"/>
                </a:lnTo>
                <a:lnTo>
                  <a:pt x="262713" y="2424549"/>
                </a:lnTo>
                <a:lnTo>
                  <a:pt x="262713" y="2402939"/>
                </a:lnTo>
                <a:lnTo>
                  <a:pt x="0" y="2142853"/>
                </a:lnTo>
                <a:lnTo>
                  <a:pt x="0" y="2099187"/>
                </a:lnTo>
                <a:lnTo>
                  <a:pt x="262713" y="2359274"/>
                </a:lnTo>
                <a:lnTo>
                  <a:pt x="262713" y="2337663"/>
                </a:lnTo>
                <a:lnTo>
                  <a:pt x="0" y="2077577"/>
                </a:lnTo>
                <a:lnTo>
                  <a:pt x="0" y="2033975"/>
                </a:lnTo>
                <a:lnTo>
                  <a:pt x="262713" y="2294061"/>
                </a:lnTo>
                <a:lnTo>
                  <a:pt x="262713" y="2272451"/>
                </a:lnTo>
                <a:lnTo>
                  <a:pt x="0" y="2012428"/>
                </a:lnTo>
                <a:lnTo>
                  <a:pt x="0" y="1968763"/>
                </a:lnTo>
                <a:lnTo>
                  <a:pt x="262713" y="2228849"/>
                </a:lnTo>
                <a:lnTo>
                  <a:pt x="262713" y="2207239"/>
                </a:lnTo>
                <a:lnTo>
                  <a:pt x="0" y="1947152"/>
                </a:lnTo>
                <a:lnTo>
                  <a:pt x="0" y="1903550"/>
                </a:lnTo>
                <a:lnTo>
                  <a:pt x="262713" y="2163637"/>
                </a:lnTo>
                <a:lnTo>
                  <a:pt x="262713" y="2141963"/>
                </a:lnTo>
                <a:lnTo>
                  <a:pt x="0" y="1881876"/>
                </a:lnTo>
                <a:lnTo>
                  <a:pt x="0" y="1838274"/>
                </a:lnTo>
                <a:lnTo>
                  <a:pt x="262713" y="2098361"/>
                </a:lnTo>
                <a:lnTo>
                  <a:pt x="262713" y="2076751"/>
                </a:lnTo>
                <a:lnTo>
                  <a:pt x="0" y="1816664"/>
                </a:lnTo>
                <a:lnTo>
                  <a:pt x="0" y="1773062"/>
                </a:lnTo>
                <a:lnTo>
                  <a:pt x="262713" y="2033149"/>
                </a:lnTo>
                <a:lnTo>
                  <a:pt x="262713" y="2011538"/>
                </a:lnTo>
                <a:lnTo>
                  <a:pt x="0" y="1751452"/>
                </a:lnTo>
                <a:lnTo>
                  <a:pt x="0" y="1707850"/>
                </a:lnTo>
                <a:lnTo>
                  <a:pt x="262713" y="1967936"/>
                </a:lnTo>
                <a:lnTo>
                  <a:pt x="262713" y="1946262"/>
                </a:lnTo>
                <a:lnTo>
                  <a:pt x="0" y="1686176"/>
                </a:lnTo>
                <a:close/>
              </a:path>
            </a:pathLst>
          </a:custGeom>
          <a:solidFill>
            <a:schemeClr val="bg1">
              <a:lumMod val="95000"/>
            </a:schemeClr>
          </a:solidFill>
        </p:spPr>
        <p:txBody>
          <a:bodyPr wrap="square">
            <a:noAutofit/>
          </a:bodyPr>
          <a:lstStyle/>
          <a:p>
            <a:r>
              <a:rPr lang="en-US"/>
              <a:t>Click icon to add picture</a:t>
            </a:r>
          </a:p>
        </p:txBody>
      </p:sp>
      <p:pic>
        <p:nvPicPr>
          <p:cNvPr id="13" name="Picture 12" descr="A picture containing device&#10;&#10;Description automatically generated">
            <a:extLst>
              <a:ext uri="{FF2B5EF4-FFF2-40B4-BE49-F238E27FC236}">
                <a16:creationId xmlns:a16="http://schemas.microsoft.com/office/drawing/2014/main" id="{B0EAF3A3-4D02-42C5-8730-8043EE94EC4A}"/>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69063" y="1881676"/>
            <a:ext cx="849367" cy="2897841"/>
          </a:xfrm>
          <a:prstGeom prst="rect">
            <a:avLst/>
          </a:prstGeom>
        </p:spPr>
      </p:pic>
    </p:spTree>
    <p:extLst>
      <p:ext uri="{BB962C8B-B14F-4D97-AF65-F5344CB8AC3E}">
        <p14:creationId xmlns:p14="http://schemas.microsoft.com/office/powerpoint/2010/main" val="1566780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Option 1">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CB6F1E9-2839-E81B-C5EA-EE7353ADF880}"/>
              </a:ext>
            </a:extLst>
          </p:cNvPr>
          <p:cNvPicPr>
            <a:picLocks noChangeAspect="1"/>
          </p:cNvPicPr>
          <p:nvPr userDrawn="1"/>
        </p:nvPicPr>
        <p:blipFill>
          <a:blip r:embed="rId2"/>
          <a:stretch>
            <a:fillRect/>
          </a:stretch>
        </p:blipFill>
        <p:spPr>
          <a:xfrm>
            <a:off x="-10095" y="-10274"/>
            <a:ext cx="6540500" cy="1651000"/>
          </a:xfrm>
          <a:prstGeom prst="rect">
            <a:avLst/>
          </a:prstGeom>
        </p:spPr>
      </p:pic>
      <p:pic>
        <p:nvPicPr>
          <p:cNvPr id="20" name="Picture 19" descr="Background pattern&#10;&#10;Description automatically generated">
            <a:extLst>
              <a:ext uri="{FF2B5EF4-FFF2-40B4-BE49-F238E27FC236}">
                <a16:creationId xmlns:a16="http://schemas.microsoft.com/office/drawing/2014/main" id="{E525F767-4B41-44AB-956C-3FE1C20D87E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78" y="0"/>
            <a:ext cx="12178644" cy="6858000"/>
          </a:xfrm>
          <a:prstGeom prst="rect">
            <a:avLst/>
          </a:prstGeom>
        </p:spPr>
      </p:pic>
      <p:pic>
        <p:nvPicPr>
          <p:cNvPr id="21" name="Picture 20">
            <a:extLst>
              <a:ext uri="{FF2B5EF4-FFF2-40B4-BE49-F238E27FC236}">
                <a16:creationId xmlns:a16="http://schemas.microsoft.com/office/drawing/2014/main" id="{C32266BC-866C-49FB-8396-A374C3CDA859}"/>
              </a:ext>
            </a:extLst>
          </p:cNvPr>
          <p:cNvPicPr>
            <a:picLocks noChangeAspect="1"/>
          </p:cNvPicPr>
          <p:nvPr userDrawn="1"/>
        </p:nvPicPr>
        <p:blipFill>
          <a:blip r:embed="rId4"/>
          <a:stretch>
            <a:fillRect/>
          </a:stretch>
        </p:blipFill>
        <p:spPr>
          <a:xfrm>
            <a:off x="1041065" y="6339095"/>
            <a:ext cx="1478298" cy="273995"/>
          </a:xfrm>
          <a:prstGeom prst="rect">
            <a:avLst/>
          </a:prstGeom>
        </p:spPr>
      </p:pic>
      <p:sp>
        <p:nvSpPr>
          <p:cNvPr id="7" name="Text Placeholder 25">
            <a:extLst>
              <a:ext uri="{FF2B5EF4-FFF2-40B4-BE49-F238E27FC236}">
                <a16:creationId xmlns:a16="http://schemas.microsoft.com/office/drawing/2014/main" id="{5F72CD1C-1290-45EC-9E87-5B8CD19CB9D4}"/>
              </a:ext>
            </a:extLst>
          </p:cNvPr>
          <p:cNvSpPr>
            <a:spLocks noGrp="1"/>
          </p:cNvSpPr>
          <p:nvPr>
            <p:ph type="body" sz="quarter" idx="11" hasCustomPrompt="1"/>
          </p:nvPr>
        </p:nvSpPr>
        <p:spPr>
          <a:xfrm>
            <a:off x="842870" y="2544768"/>
            <a:ext cx="4846320" cy="347472"/>
          </a:xfrm>
          <a:prstGeom prst="rect">
            <a:avLst/>
          </a:prstGeom>
        </p:spPr>
        <p:txBody>
          <a:bodyPr>
            <a:noAutofit/>
          </a:bodyPr>
          <a:lstStyle>
            <a:lvl1pPr>
              <a:buNone/>
              <a:defRPr kumimoji="0" lang="en-US" sz="2000" b="1" i="0" u="none" strike="noStrike" kern="1200" cap="none" spc="0" normalizeH="0" baseline="0" dirty="0">
                <a:ln>
                  <a:noFill/>
                </a:ln>
                <a:solidFill>
                  <a:srgbClr val="006D9A"/>
                </a:solidFill>
                <a:effectLst/>
                <a:uLnTx/>
                <a:uFillTx/>
                <a:latin typeface="Calibri" panose="020F0502020204030204" pitchFamily="34" charset="0"/>
                <a:ea typeface="+mn-ea"/>
                <a:cs typeface="Calibri" panose="020F0502020204030204" pitchFamily="34" charset="0"/>
              </a:defRPr>
            </a:lvl1pPr>
          </a:lstStyle>
          <a:p>
            <a:pPr lvl="0"/>
            <a:r>
              <a:rPr lang="en-US"/>
              <a:t>Subtitle/Topic</a:t>
            </a:r>
          </a:p>
        </p:txBody>
      </p:sp>
      <p:sp>
        <p:nvSpPr>
          <p:cNvPr id="8" name="Text Placeholder 25">
            <a:extLst>
              <a:ext uri="{FF2B5EF4-FFF2-40B4-BE49-F238E27FC236}">
                <a16:creationId xmlns:a16="http://schemas.microsoft.com/office/drawing/2014/main" id="{83DFA4B5-246C-4944-9BE7-2E10F3614351}"/>
              </a:ext>
            </a:extLst>
          </p:cNvPr>
          <p:cNvSpPr>
            <a:spLocks noGrp="1"/>
          </p:cNvSpPr>
          <p:nvPr>
            <p:ph type="body" sz="quarter" idx="12" hasCustomPrompt="1"/>
          </p:nvPr>
        </p:nvSpPr>
        <p:spPr>
          <a:xfrm>
            <a:off x="842870" y="2930074"/>
            <a:ext cx="4846320" cy="978408"/>
          </a:xfrm>
          <a:prstGeom prst="rect">
            <a:avLst/>
          </a:prstGeom>
        </p:spPr>
        <p:txBody>
          <a:bodyPr>
            <a:noAutofit/>
          </a:bodyPr>
          <a:lstStyle>
            <a:lvl1pPr marL="0" indent="0">
              <a:buNone/>
              <a:defRPr kumimoji="0" lang="en-US" sz="1400" b="0" i="0" u="none" strike="noStrike" kern="1200" cap="none" spc="0" normalizeH="0" baseline="0" dirty="0">
                <a:ln>
                  <a:noFill/>
                </a:ln>
                <a:solidFill>
                  <a:srgbClr val="31302F"/>
                </a:solidFill>
                <a:effectLst/>
                <a:uLnTx/>
                <a:uFillTx/>
                <a:latin typeface="Calibri" panose="020F0502020204030204" pitchFamily="34" charset="0"/>
                <a:ea typeface="+mn-ea"/>
                <a:cs typeface="Calibri" panose="020F0502020204030204" pitchFamily="34"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to add text</a:t>
            </a:r>
          </a:p>
        </p:txBody>
      </p:sp>
      <p:sp>
        <p:nvSpPr>
          <p:cNvPr id="9" name="Text Placeholder 25">
            <a:extLst>
              <a:ext uri="{FF2B5EF4-FFF2-40B4-BE49-F238E27FC236}">
                <a16:creationId xmlns:a16="http://schemas.microsoft.com/office/drawing/2014/main" id="{C89A4D0B-0427-463D-ADFC-86422CA43D5A}"/>
              </a:ext>
            </a:extLst>
          </p:cNvPr>
          <p:cNvSpPr>
            <a:spLocks noGrp="1"/>
          </p:cNvSpPr>
          <p:nvPr>
            <p:ph type="body" sz="quarter" idx="13" hasCustomPrompt="1"/>
          </p:nvPr>
        </p:nvSpPr>
        <p:spPr>
          <a:xfrm>
            <a:off x="838200" y="4132045"/>
            <a:ext cx="4846320" cy="347472"/>
          </a:xfrm>
          <a:prstGeom prst="rect">
            <a:avLst/>
          </a:prstGeom>
        </p:spPr>
        <p:txBody>
          <a:bodyPr>
            <a:noAutofit/>
          </a:bodyPr>
          <a:lstStyle>
            <a:lvl1pPr>
              <a:buNone/>
              <a:defRPr kumimoji="0" lang="en-US" sz="2000" b="1" i="0" u="none" strike="noStrike" kern="1200" cap="none" spc="0" normalizeH="0" baseline="0" dirty="0">
                <a:ln>
                  <a:noFill/>
                </a:ln>
                <a:solidFill>
                  <a:srgbClr val="006D9A"/>
                </a:solidFill>
                <a:effectLst/>
                <a:uLnTx/>
                <a:uFillTx/>
                <a:latin typeface="Calibri" panose="020F0502020204030204" pitchFamily="34" charset="0"/>
                <a:ea typeface="+mn-ea"/>
                <a:cs typeface="Calibri" panose="020F0502020204030204" pitchFamily="34" charset="0"/>
              </a:defRPr>
            </a:lvl1pPr>
          </a:lstStyle>
          <a:p>
            <a:pPr lvl="0"/>
            <a:r>
              <a:rPr lang="en-US"/>
              <a:t>Subtitle/Topic</a:t>
            </a:r>
          </a:p>
        </p:txBody>
      </p:sp>
      <p:sp>
        <p:nvSpPr>
          <p:cNvPr id="10" name="Text Placeholder 25">
            <a:extLst>
              <a:ext uri="{FF2B5EF4-FFF2-40B4-BE49-F238E27FC236}">
                <a16:creationId xmlns:a16="http://schemas.microsoft.com/office/drawing/2014/main" id="{FE23453D-3B38-4C9C-A6A8-E4CA695B39CE}"/>
              </a:ext>
            </a:extLst>
          </p:cNvPr>
          <p:cNvSpPr>
            <a:spLocks noGrp="1"/>
          </p:cNvSpPr>
          <p:nvPr>
            <p:ph type="body" sz="quarter" idx="14" hasCustomPrompt="1"/>
          </p:nvPr>
        </p:nvSpPr>
        <p:spPr>
          <a:xfrm>
            <a:off x="838200" y="4517351"/>
            <a:ext cx="4846320" cy="978408"/>
          </a:xfrm>
          <a:prstGeom prst="rect">
            <a:avLst/>
          </a:prstGeom>
        </p:spPr>
        <p:txBody>
          <a:bodyPr>
            <a:noAutofit/>
          </a:bodyPr>
          <a:lstStyle>
            <a:lvl1pPr>
              <a:buNone/>
              <a:defRPr kumimoji="0" lang="en-US" sz="1400" b="0" i="0" u="none" strike="noStrike" kern="1200" cap="none" spc="0" normalizeH="0" baseline="0" dirty="0">
                <a:ln>
                  <a:noFill/>
                </a:ln>
                <a:solidFill>
                  <a:srgbClr val="31302F"/>
                </a:solidFill>
                <a:effectLst/>
                <a:uLnTx/>
                <a:uFillTx/>
                <a:latin typeface="Calibri" panose="020F0502020204030204" pitchFamily="34" charset="0"/>
                <a:ea typeface="+mn-ea"/>
                <a:cs typeface="Calibri" panose="020F0502020204030204" pitchFamily="34"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to add text</a:t>
            </a:r>
          </a:p>
        </p:txBody>
      </p:sp>
      <p:sp>
        <p:nvSpPr>
          <p:cNvPr id="11" name="Text Placeholder 25">
            <a:extLst>
              <a:ext uri="{FF2B5EF4-FFF2-40B4-BE49-F238E27FC236}">
                <a16:creationId xmlns:a16="http://schemas.microsoft.com/office/drawing/2014/main" id="{0F2E59F9-2796-48BF-8775-61C336754956}"/>
              </a:ext>
            </a:extLst>
          </p:cNvPr>
          <p:cNvSpPr>
            <a:spLocks noGrp="1"/>
          </p:cNvSpPr>
          <p:nvPr>
            <p:ph type="body" sz="quarter" idx="15" hasCustomPrompt="1"/>
          </p:nvPr>
        </p:nvSpPr>
        <p:spPr>
          <a:xfrm>
            <a:off x="6382066" y="2544768"/>
            <a:ext cx="4846320" cy="347472"/>
          </a:xfrm>
          <a:prstGeom prst="rect">
            <a:avLst/>
          </a:prstGeom>
        </p:spPr>
        <p:txBody>
          <a:bodyPr>
            <a:noAutofit/>
          </a:bodyPr>
          <a:lstStyle>
            <a:lvl1pPr>
              <a:buNone/>
              <a:defRPr kumimoji="0" lang="en-US" sz="2000" b="1" i="0" u="none" strike="noStrike" kern="1200" cap="none" spc="0" normalizeH="0" baseline="0" dirty="0">
                <a:ln>
                  <a:noFill/>
                </a:ln>
                <a:solidFill>
                  <a:srgbClr val="006D9A"/>
                </a:solidFill>
                <a:effectLst/>
                <a:uLnTx/>
                <a:uFillTx/>
                <a:latin typeface="Calibri" panose="020F0502020204030204" pitchFamily="34" charset="0"/>
                <a:ea typeface="+mn-ea"/>
                <a:cs typeface="Calibri" panose="020F0502020204030204" pitchFamily="34" charset="0"/>
              </a:defRPr>
            </a:lvl1pPr>
          </a:lstStyle>
          <a:p>
            <a:pPr lvl="0"/>
            <a:r>
              <a:rPr lang="en-US"/>
              <a:t>Subtitle/Topic</a:t>
            </a:r>
          </a:p>
        </p:txBody>
      </p:sp>
      <p:sp>
        <p:nvSpPr>
          <p:cNvPr id="12" name="Text Placeholder 25">
            <a:extLst>
              <a:ext uri="{FF2B5EF4-FFF2-40B4-BE49-F238E27FC236}">
                <a16:creationId xmlns:a16="http://schemas.microsoft.com/office/drawing/2014/main" id="{F14FEB55-3012-4B95-860C-12C000430656}"/>
              </a:ext>
            </a:extLst>
          </p:cNvPr>
          <p:cNvSpPr>
            <a:spLocks noGrp="1"/>
          </p:cNvSpPr>
          <p:nvPr>
            <p:ph type="body" sz="quarter" idx="16" hasCustomPrompt="1"/>
          </p:nvPr>
        </p:nvSpPr>
        <p:spPr>
          <a:xfrm>
            <a:off x="6382066" y="2930074"/>
            <a:ext cx="4846320" cy="978408"/>
          </a:xfrm>
          <a:prstGeom prst="rect">
            <a:avLst/>
          </a:prstGeom>
        </p:spPr>
        <p:txBody>
          <a:bodyPr>
            <a:noAutofit/>
          </a:bodyPr>
          <a:lstStyle>
            <a:lvl1pPr>
              <a:buNone/>
              <a:defRPr kumimoji="0" lang="en-US" sz="1400" b="0" i="0" u="none" strike="noStrike" kern="1200" cap="none" spc="0" normalizeH="0" baseline="0" dirty="0">
                <a:ln>
                  <a:noFill/>
                </a:ln>
                <a:solidFill>
                  <a:srgbClr val="31302F"/>
                </a:solidFill>
                <a:effectLst/>
                <a:uLnTx/>
                <a:uFillTx/>
                <a:latin typeface="Calibri" panose="020F0502020204030204" pitchFamily="34" charset="0"/>
                <a:ea typeface="+mn-ea"/>
                <a:cs typeface="Calibri" panose="020F0502020204030204" pitchFamily="34"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to add text</a:t>
            </a:r>
          </a:p>
        </p:txBody>
      </p:sp>
      <p:sp>
        <p:nvSpPr>
          <p:cNvPr id="13" name="Text Placeholder 25">
            <a:extLst>
              <a:ext uri="{FF2B5EF4-FFF2-40B4-BE49-F238E27FC236}">
                <a16:creationId xmlns:a16="http://schemas.microsoft.com/office/drawing/2014/main" id="{CD179EC6-ED73-4BB7-BFE6-E3778626D650}"/>
              </a:ext>
            </a:extLst>
          </p:cNvPr>
          <p:cNvSpPr>
            <a:spLocks noGrp="1"/>
          </p:cNvSpPr>
          <p:nvPr>
            <p:ph type="body" sz="quarter" idx="17" hasCustomPrompt="1"/>
          </p:nvPr>
        </p:nvSpPr>
        <p:spPr>
          <a:xfrm>
            <a:off x="6377396" y="4132045"/>
            <a:ext cx="4846320" cy="347472"/>
          </a:xfrm>
          <a:prstGeom prst="rect">
            <a:avLst/>
          </a:prstGeom>
        </p:spPr>
        <p:txBody>
          <a:bodyPr>
            <a:noAutofit/>
          </a:bodyPr>
          <a:lstStyle>
            <a:lvl1pPr>
              <a:buNone/>
              <a:defRPr kumimoji="0" lang="en-US" sz="2000" b="1" i="0" u="none" strike="noStrike" kern="1200" cap="none" spc="0" normalizeH="0" baseline="0" dirty="0">
                <a:ln>
                  <a:noFill/>
                </a:ln>
                <a:solidFill>
                  <a:srgbClr val="006D9A"/>
                </a:solidFill>
                <a:effectLst/>
                <a:uLnTx/>
                <a:uFillTx/>
                <a:latin typeface="Calibri" panose="020F0502020204030204" pitchFamily="34" charset="0"/>
                <a:ea typeface="+mn-ea"/>
                <a:cs typeface="Calibri" panose="020F0502020204030204" pitchFamily="34" charset="0"/>
              </a:defRPr>
            </a:lvl1pPr>
          </a:lstStyle>
          <a:p>
            <a:pPr lvl="0"/>
            <a:r>
              <a:rPr lang="en-US"/>
              <a:t>Subtitle/Topic</a:t>
            </a:r>
          </a:p>
        </p:txBody>
      </p:sp>
      <p:sp>
        <p:nvSpPr>
          <p:cNvPr id="14" name="Text Placeholder 25">
            <a:extLst>
              <a:ext uri="{FF2B5EF4-FFF2-40B4-BE49-F238E27FC236}">
                <a16:creationId xmlns:a16="http://schemas.microsoft.com/office/drawing/2014/main" id="{5A09F72E-30BE-4D22-8B05-BFBCCB1EC1AA}"/>
              </a:ext>
            </a:extLst>
          </p:cNvPr>
          <p:cNvSpPr>
            <a:spLocks noGrp="1"/>
          </p:cNvSpPr>
          <p:nvPr>
            <p:ph type="body" sz="quarter" idx="18" hasCustomPrompt="1"/>
          </p:nvPr>
        </p:nvSpPr>
        <p:spPr>
          <a:xfrm>
            <a:off x="6377396" y="4517351"/>
            <a:ext cx="4846320" cy="978408"/>
          </a:xfrm>
          <a:prstGeom prst="rect">
            <a:avLst/>
          </a:prstGeom>
        </p:spPr>
        <p:txBody>
          <a:bodyPr>
            <a:noAutofit/>
          </a:bodyPr>
          <a:lstStyle>
            <a:lvl1pPr>
              <a:buNone/>
              <a:defRPr kumimoji="0" lang="en-US" sz="1400" b="0" i="0" u="none" strike="noStrike" kern="1200" cap="none" spc="0" normalizeH="0" baseline="0" dirty="0">
                <a:ln>
                  <a:noFill/>
                </a:ln>
                <a:solidFill>
                  <a:srgbClr val="31302F"/>
                </a:solidFill>
                <a:effectLst/>
                <a:uLnTx/>
                <a:uFillTx/>
                <a:latin typeface="Calibri" panose="020F0502020204030204" pitchFamily="34" charset="0"/>
                <a:ea typeface="+mn-ea"/>
                <a:cs typeface="Calibri" panose="020F0502020204030204" pitchFamily="34"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to add text</a:t>
            </a:r>
          </a:p>
        </p:txBody>
      </p:sp>
      <p:sp>
        <p:nvSpPr>
          <p:cNvPr id="16" name="TextBox 15">
            <a:extLst>
              <a:ext uri="{FF2B5EF4-FFF2-40B4-BE49-F238E27FC236}">
                <a16:creationId xmlns:a16="http://schemas.microsoft.com/office/drawing/2014/main" id="{374E168F-E8AC-44AA-8E9B-D4E104FD905A}"/>
              </a:ext>
            </a:extLst>
          </p:cNvPr>
          <p:cNvSpPr txBox="1"/>
          <p:nvPr userDrawn="1"/>
        </p:nvSpPr>
        <p:spPr>
          <a:xfrm>
            <a:off x="838200" y="825500"/>
            <a:ext cx="3055530" cy="707886"/>
          </a:xfrm>
          <a:prstGeom prst="rect">
            <a:avLst/>
          </a:prstGeom>
          <a:noFill/>
        </p:spPr>
        <p:txBody>
          <a:bodyPr wrap="square" rtlCol="0">
            <a:spAutoFit/>
          </a:bodyPr>
          <a:lstStyle/>
          <a:p>
            <a:r>
              <a:rPr kumimoji="0" lang="en-US" sz="4000" b="1" i="0" u="none" strike="noStrike" kern="1200" cap="none" spc="0" normalizeH="0" baseline="0">
                <a:ln>
                  <a:noFill/>
                </a:ln>
                <a:solidFill>
                  <a:srgbClr val="FFFFFF"/>
                </a:solidFill>
                <a:effectLst/>
                <a:uLnTx/>
                <a:uFillTx/>
                <a:latin typeface="Calibri" panose="020F0502020204030204"/>
                <a:ea typeface="+mj-ea"/>
                <a:cs typeface="+mj-cs"/>
              </a:rPr>
              <a:t>Agenda</a:t>
            </a:r>
          </a:p>
        </p:txBody>
      </p:sp>
      <p:sp>
        <p:nvSpPr>
          <p:cNvPr id="17" name="TextBox 16">
            <a:extLst>
              <a:ext uri="{FF2B5EF4-FFF2-40B4-BE49-F238E27FC236}">
                <a16:creationId xmlns:a16="http://schemas.microsoft.com/office/drawing/2014/main" id="{E7ACA017-F81F-453B-A172-55173CD6ACB4}"/>
              </a:ext>
            </a:extLst>
          </p:cNvPr>
          <p:cNvSpPr txBox="1"/>
          <p:nvPr userDrawn="1"/>
        </p:nvSpPr>
        <p:spPr>
          <a:xfrm>
            <a:off x="8959714" y="6373226"/>
            <a:ext cx="2240280" cy="215444"/>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chemeClr val="tx1">
                    <a:lumMod val="50000"/>
                    <a:lumOff val="50000"/>
                  </a:schemeClr>
                </a:solidFill>
                <a:effectLst/>
                <a:uLnTx/>
                <a:uFillTx/>
                <a:latin typeface="+mn-lt"/>
                <a:ea typeface="+mn-ea"/>
                <a:cs typeface="+mn-cs"/>
              </a:rPr>
              <a:t>© Health Catalyst. Confidential and Proprietary.</a:t>
            </a:r>
          </a:p>
        </p:txBody>
      </p:sp>
    </p:spTree>
    <p:extLst>
      <p:ext uri="{BB962C8B-B14F-4D97-AF65-F5344CB8AC3E}">
        <p14:creationId xmlns:p14="http://schemas.microsoft.com/office/powerpoint/2010/main" val="41738873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Alternat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12A4EB5-7616-0FDF-4895-3DD7762F7C14}"/>
              </a:ext>
            </a:extLst>
          </p:cNvPr>
          <p:cNvPicPr>
            <a:picLocks noChangeAspect="1"/>
          </p:cNvPicPr>
          <p:nvPr userDrawn="1"/>
        </p:nvPicPr>
        <p:blipFill>
          <a:blip r:embed="rId2"/>
          <a:stretch>
            <a:fillRect/>
          </a:stretch>
        </p:blipFill>
        <p:spPr>
          <a:xfrm>
            <a:off x="744724" y="2925068"/>
            <a:ext cx="2921000" cy="2921000"/>
          </a:xfrm>
          <a:prstGeom prst="rect">
            <a:avLst/>
          </a:prstGeom>
        </p:spPr>
      </p:pic>
      <p:pic>
        <p:nvPicPr>
          <p:cNvPr id="3" name="Picture 2" descr="Background pattern&#10;&#10;Description automatically generated with medium confidence">
            <a:extLst>
              <a:ext uri="{FF2B5EF4-FFF2-40B4-BE49-F238E27FC236}">
                <a16:creationId xmlns:a16="http://schemas.microsoft.com/office/drawing/2014/main" id="{D9237392-9942-4D21-BABE-B4BBFF0F700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41" y="0"/>
            <a:ext cx="12172317" cy="6858000"/>
          </a:xfrm>
          <a:prstGeom prst="rect">
            <a:avLst/>
          </a:prstGeom>
        </p:spPr>
      </p:pic>
      <p:grpSp>
        <p:nvGrpSpPr>
          <p:cNvPr id="5" name="Group 4">
            <a:extLst>
              <a:ext uri="{FF2B5EF4-FFF2-40B4-BE49-F238E27FC236}">
                <a16:creationId xmlns:a16="http://schemas.microsoft.com/office/drawing/2014/main" id="{8BBC01E6-09B0-4F65-AE77-6095413F15C4}"/>
              </a:ext>
            </a:extLst>
          </p:cNvPr>
          <p:cNvGrpSpPr/>
          <p:nvPr userDrawn="1"/>
        </p:nvGrpSpPr>
        <p:grpSpPr>
          <a:xfrm>
            <a:off x="8991392" y="6313661"/>
            <a:ext cx="2412850" cy="275010"/>
            <a:chOff x="8505441" y="6313661"/>
            <a:chExt cx="2412850" cy="275010"/>
          </a:xfrm>
        </p:grpSpPr>
        <p:sp>
          <p:nvSpPr>
            <p:cNvPr id="6" name="TextBox 5">
              <a:extLst>
                <a:ext uri="{FF2B5EF4-FFF2-40B4-BE49-F238E27FC236}">
                  <a16:creationId xmlns:a16="http://schemas.microsoft.com/office/drawing/2014/main" id="{DA118DFA-4629-474B-B12C-341F16C2F945}"/>
                </a:ext>
              </a:extLst>
            </p:cNvPr>
            <p:cNvSpPr txBox="1"/>
            <p:nvPr userDrawn="1"/>
          </p:nvSpPr>
          <p:spPr>
            <a:xfrm>
              <a:off x="8505441" y="6373226"/>
              <a:ext cx="2240280" cy="215444"/>
            </a:xfrm>
            <a:prstGeom prst="rect">
              <a:avLst/>
            </a:prstGeom>
            <a:solidFill>
              <a:schemeClr val="bg1"/>
            </a:solid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chemeClr val="tx1">
                      <a:lumMod val="50000"/>
                      <a:lumOff val="50000"/>
                    </a:schemeClr>
                  </a:solidFill>
                  <a:effectLst/>
                  <a:uLnTx/>
                  <a:uFillTx/>
                </a:rPr>
                <a:t>© Health Catalyst. Confidential and Proprietary.</a:t>
              </a:r>
            </a:p>
          </p:txBody>
        </p:sp>
        <p:pic>
          <p:nvPicPr>
            <p:cNvPr id="7" name="Picture 6">
              <a:extLst>
                <a:ext uri="{FF2B5EF4-FFF2-40B4-BE49-F238E27FC236}">
                  <a16:creationId xmlns:a16="http://schemas.microsoft.com/office/drawing/2014/main" id="{23B3033B-98E6-4F26-B40C-AF049F23FAB4}"/>
                </a:ext>
              </a:extLst>
            </p:cNvPr>
            <p:cNvPicPr>
              <a:picLocks noChangeAspect="1"/>
            </p:cNvPicPr>
            <p:nvPr userDrawn="1"/>
          </p:nvPicPr>
          <p:blipFill>
            <a:blip r:embed="rId4"/>
            <a:stretch>
              <a:fillRect/>
            </a:stretch>
          </p:blipFill>
          <p:spPr>
            <a:xfrm>
              <a:off x="10745610" y="6313661"/>
              <a:ext cx="172681" cy="275010"/>
            </a:xfrm>
            <a:prstGeom prst="rect">
              <a:avLst/>
            </a:prstGeom>
          </p:spPr>
        </p:pic>
      </p:grpSp>
      <p:grpSp>
        <p:nvGrpSpPr>
          <p:cNvPr id="8" name="Group 7">
            <a:extLst>
              <a:ext uri="{FF2B5EF4-FFF2-40B4-BE49-F238E27FC236}">
                <a16:creationId xmlns:a16="http://schemas.microsoft.com/office/drawing/2014/main" id="{4B64E726-4991-45A8-99AE-06D8DE1148E8}"/>
              </a:ext>
            </a:extLst>
          </p:cNvPr>
          <p:cNvGrpSpPr/>
          <p:nvPr userDrawn="1"/>
        </p:nvGrpSpPr>
        <p:grpSpPr>
          <a:xfrm>
            <a:off x="624462" y="6187652"/>
            <a:ext cx="10926270" cy="0"/>
            <a:chOff x="624462" y="6104528"/>
            <a:chExt cx="10926270" cy="0"/>
          </a:xfrm>
        </p:grpSpPr>
        <p:cxnSp>
          <p:nvCxnSpPr>
            <p:cNvPr id="9" name="Straight Connector 8">
              <a:extLst>
                <a:ext uri="{FF2B5EF4-FFF2-40B4-BE49-F238E27FC236}">
                  <a16:creationId xmlns:a16="http://schemas.microsoft.com/office/drawing/2014/main" id="{6B5543A3-5EA8-4366-AEAE-8045281703D2}"/>
                </a:ext>
              </a:extLst>
            </p:cNvPr>
            <p:cNvCxnSpPr>
              <a:cxnSpLocks/>
            </p:cNvCxnSpPr>
            <p:nvPr userDrawn="1"/>
          </p:nvCxnSpPr>
          <p:spPr>
            <a:xfrm>
              <a:off x="624462" y="6104528"/>
              <a:ext cx="4474011" cy="0"/>
            </a:xfrm>
            <a:prstGeom prst="line">
              <a:avLst/>
            </a:prstGeom>
            <a:ln w="9525">
              <a:solidFill>
                <a:srgbClr val="BCBEBC"/>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8034616-7D03-47F7-B55B-07624458F686}"/>
                </a:ext>
              </a:extLst>
            </p:cNvPr>
            <p:cNvCxnSpPr>
              <a:cxnSpLocks/>
            </p:cNvCxnSpPr>
            <p:nvPr userDrawn="1"/>
          </p:nvCxnSpPr>
          <p:spPr>
            <a:xfrm>
              <a:off x="5098473" y="6104528"/>
              <a:ext cx="6452259" cy="0"/>
            </a:xfrm>
            <a:prstGeom prst="line">
              <a:avLst/>
            </a:prstGeom>
            <a:ln w="9525">
              <a:solidFill>
                <a:srgbClr val="BCBEBC"/>
              </a:solidFill>
            </a:ln>
          </p:spPr>
          <p:style>
            <a:lnRef idx="1">
              <a:schemeClr val="accent1"/>
            </a:lnRef>
            <a:fillRef idx="0">
              <a:schemeClr val="accent1"/>
            </a:fillRef>
            <a:effectRef idx="0">
              <a:schemeClr val="accent1"/>
            </a:effectRef>
            <a:fontRef idx="minor">
              <a:schemeClr val="tx1"/>
            </a:fontRef>
          </p:style>
        </p:cxnSp>
      </p:grpSp>
      <p:sp>
        <p:nvSpPr>
          <p:cNvPr id="11" name="Picture Placeholder 2">
            <a:extLst>
              <a:ext uri="{FF2B5EF4-FFF2-40B4-BE49-F238E27FC236}">
                <a16:creationId xmlns:a16="http://schemas.microsoft.com/office/drawing/2014/main" id="{8363218E-1E25-48BA-8BD4-C9C57223E538}"/>
              </a:ext>
            </a:extLst>
          </p:cNvPr>
          <p:cNvSpPr>
            <a:spLocks noGrp="1"/>
          </p:cNvSpPr>
          <p:nvPr>
            <p:ph type="pic" sz="quarter" idx="10"/>
          </p:nvPr>
        </p:nvSpPr>
        <p:spPr>
          <a:xfrm>
            <a:off x="947854" y="786541"/>
            <a:ext cx="10432269" cy="4881387"/>
          </a:xfrm>
          <a:custGeom>
            <a:avLst/>
            <a:gdLst>
              <a:gd name="connsiteX0" fmla="*/ 0 w 10432269"/>
              <a:gd name="connsiteY0" fmla="*/ 0 h 4881387"/>
              <a:gd name="connsiteX1" fmla="*/ 9485995 w 10432269"/>
              <a:gd name="connsiteY1" fmla="*/ 0 h 4881387"/>
              <a:gd name="connsiteX2" fmla="*/ 10432269 w 10432269"/>
              <a:gd name="connsiteY2" fmla="*/ 958099 h 4881387"/>
              <a:gd name="connsiteX3" fmla="*/ 10432269 w 10432269"/>
              <a:gd name="connsiteY3" fmla="*/ 4881387 h 4881387"/>
              <a:gd name="connsiteX4" fmla="*/ 2536592 w 10432269"/>
              <a:gd name="connsiteY4" fmla="*/ 4881387 h 4881387"/>
              <a:gd name="connsiteX5" fmla="*/ 0 w 10432269"/>
              <a:gd name="connsiteY5" fmla="*/ 2313066 h 4881387"/>
              <a:gd name="connsiteX6" fmla="*/ 0 w 10432269"/>
              <a:gd name="connsiteY6" fmla="*/ 2294888 h 4881387"/>
              <a:gd name="connsiteX7" fmla="*/ 262713 w 10432269"/>
              <a:gd name="connsiteY7" fmla="*/ 2554974 h 4881387"/>
              <a:gd name="connsiteX8" fmla="*/ 262713 w 10432269"/>
              <a:gd name="connsiteY8" fmla="*/ 2533364 h 4881387"/>
              <a:gd name="connsiteX9" fmla="*/ 0 w 10432269"/>
              <a:gd name="connsiteY9" fmla="*/ 2273277 h 4881387"/>
              <a:gd name="connsiteX10" fmla="*/ 0 w 10432269"/>
              <a:gd name="connsiteY10" fmla="*/ 2229675 h 4881387"/>
              <a:gd name="connsiteX11" fmla="*/ 262713 w 10432269"/>
              <a:gd name="connsiteY11" fmla="*/ 2489698 h 4881387"/>
              <a:gd name="connsiteX12" fmla="*/ 262713 w 10432269"/>
              <a:gd name="connsiteY12" fmla="*/ 2468088 h 4881387"/>
              <a:gd name="connsiteX13" fmla="*/ 0 w 10432269"/>
              <a:gd name="connsiteY13" fmla="*/ 2208002 h 4881387"/>
              <a:gd name="connsiteX14" fmla="*/ 0 w 10432269"/>
              <a:gd name="connsiteY14" fmla="*/ 2164463 h 4881387"/>
              <a:gd name="connsiteX15" fmla="*/ 262713 w 10432269"/>
              <a:gd name="connsiteY15" fmla="*/ 2424549 h 4881387"/>
              <a:gd name="connsiteX16" fmla="*/ 262713 w 10432269"/>
              <a:gd name="connsiteY16" fmla="*/ 2402939 h 4881387"/>
              <a:gd name="connsiteX17" fmla="*/ 0 w 10432269"/>
              <a:gd name="connsiteY17" fmla="*/ 2142853 h 4881387"/>
              <a:gd name="connsiteX18" fmla="*/ 0 w 10432269"/>
              <a:gd name="connsiteY18" fmla="*/ 2099187 h 4881387"/>
              <a:gd name="connsiteX19" fmla="*/ 262713 w 10432269"/>
              <a:gd name="connsiteY19" fmla="*/ 2359274 h 4881387"/>
              <a:gd name="connsiteX20" fmla="*/ 262713 w 10432269"/>
              <a:gd name="connsiteY20" fmla="*/ 2337663 h 4881387"/>
              <a:gd name="connsiteX21" fmla="*/ 0 w 10432269"/>
              <a:gd name="connsiteY21" fmla="*/ 2077577 h 4881387"/>
              <a:gd name="connsiteX22" fmla="*/ 0 w 10432269"/>
              <a:gd name="connsiteY22" fmla="*/ 2033975 h 4881387"/>
              <a:gd name="connsiteX23" fmla="*/ 262713 w 10432269"/>
              <a:gd name="connsiteY23" fmla="*/ 2294061 h 4881387"/>
              <a:gd name="connsiteX24" fmla="*/ 262713 w 10432269"/>
              <a:gd name="connsiteY24" fmla="*/ 2272451 h 4881387"/>
              <a:gd name="connsiteX25" fmla="*/ 0 w 10432269"/>
              <a:gd name="connsiteY25" fmla="*/ 2012428 h 4881387"/>
              <a:gd name="connsiteX26" fmla="*/ 0 w 10432269"/>
              <a:gd name="connsiteY26" fmla="*/ 1968763 h 4881387"/>
              <a:gd name="connsiteX27" fmla="*/ 262713 w 10432269"/>
              <a:gd name="connsiteY27" fmla="*/ 2228849 h 4881387"/>
              <a:gd name="connsiteX28" fmla="*/ 262713 w 10432269"/>
              <a:gd name="connsiteY28" fmla="*/ 2207239 h 4881387"/>
              <a:gd name="connsiteX29" fmla="*/ 0 w 10432269"/>
              <a:gd name="connsiteY29" fmla="*/ 1947152 h 4881387"/>
              <a:gd name="connsiteX30" fmla="*/ 0 w 10432269"/>
              <a:gd name="connsiteY30" fmla="*/ 1903550 h 4881387"/>
              <a:gd name="connsiteX31" fmla="*/ 262713 w 10432269"/>
              <a:gd name="connsiteY31" fmla="*/ 2163637 h 4881387"/>
              <a:gd name="connsiteX32" fmla="*/ 262713 w 10432269"/>
              <a:gd name="connsiteY32" fmla="*/ 2141963 h 4881387"/>
              <a:gd name="connsiteX33" fmla="*/ 0 w 10432269"/>
              <a:gd name="connsiteY33" fmla="*/ 1881876 h 4881387"/>
              <a:gd name="connsiteX34" fmla="*/ 0 w 10432269"/>
              <a:gd name="connsiteY34" fmla="*/ 1838274 h 4881387"/>
              <a:gd name="connsiteX35" fmla="*/ 262713 w 10432269"/>
              <a:gd name="connsiteY35" fmla="*/ 2098361 h 4881387"/>
              <a:gd name="connsiteX36" fmla="*/ 262713 w 10432269"/>
              <a:gd name="connsiteY36" fmla="*/ 2076751 h 4881387"/>
              <a:gd name="connsiteX37" fmla="*/ 0 w 10432269"/>
              <a:gd name="connsiteY37" fmla="*/ 1816664 h 4881387"/>
              <a:gd name="connsiteX38" fmla="*/ 0 w 10432269"/>
              <a:gd name="connsiteY38" fmla="*/ 1773062 h 4881387"/>
              <a:gd name="connsiteX39" fmla="*/ 262713 w 10432269"/>
              <a:gd name="connsiteY39" fmla="*/ 2033149 h 4881387"/>
              <a:gd name="connsiteX40" fmla="*/ 262713 w 10432269"/>
              <a:gd name="connsiteY40" fmla="*/ 2011538 h 4881387"/>
              <a:gd name="connsiteX41" fmla="*/ 0 w 10432269"/>
              <a:gd name="connsiteY41" fmla="*/ 1751452 h 4881387"/>
              <a:gd name="connsiteX42" fmla="*/ 0 w 10432269"/>
              <a:gd name="connsiteY42" fmla="*/ 1707850 h 4881387"/>
              <a:gd name="connsiteX43" fmla="*/ 262713 w 10432269"/>
              <a:gd name="connsiteY43" fmla="*/ 1967936 h 4881387"/>
              <a:gd name="connsiteX44" fmla="*/ 262713 w 10432269"/>
              <a:gd name="connsiteY44" fmla="*/ 1946262 h 4881387"/>
              <a:gd name="connsiteX45" fmla="*/ 0 w 10432269"/>
              <a:gd name="connsiteY45" fmla="*/ 1686176 h 4881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0432269" h="4881387">
                <a:moveTo>
                  <a:pt x="0" y="0"/>
                </a:moveTo>
                <a:lnTo>
                  <a:pt x="9485995" y="0"/>
                </a:lnTo>
                <a:lnTo>
                  <a:pt x="10432269" y="958099"/>
                </a:lnTo>
                <a:lnTo>
                  <a:pt x="10432269" y="4881387"/>
                </a:lnTo>
                <a:lnTo>
                  <a:pt x="2536592" y="4881387"/>
                </a:lnTo>
                <a:lnTo>
                  <a:pt x="0" y="2313066"/>
                </a:lnTo>
                <a:lnTo>
                  <a:pt x="0" y="2294888"/>
                </a:lnTo>
                <a:lnTo>
                  <a:pt x="262713" y="2554974"/>
                </a:lnTo>
                <a:lnTo>
                  <a:pt x="262713" y="2533364"/>
                </a:lnTo>
                <a:lnTo>
                  <a:pt x="0" y="2273277"/>
                </a:lnTo>
                <a:lnTo>
                  <a:pt x="0" y="2229675"/>
                </a:lnTo>
                <a:lnTo>
                  <a:pt x="262713" y="2489698"/>
                </a:lnTo>
                <a:lnTo>
                  <a:pt x="262713" y="2468088"/>
                </a:lnTo>
                <a:lnTo>
                  <a:pt x="0" y="2208002"/>
                </a:lnTo>
                <a:lnTo>
                  <a:pt x="0" y="2164463"/>
                </a:lnTo>
                <a:lnTo>
                  <a:pt x="262713" y="2424549"/>
                </a:lnTo>
                <a:lnTo>
                  <a:pt x="262713" y="2402939"/>
                </a:lnTo>
                <a:lnTo>
                  <a:pt x="0" y="2142853"/>
                </a:lnTo>
                <a:lnTo>
                  <a:pt x="0" y="2099187"/>
                </a:lnTo>
                <a:lnTo>
                  <a:pt x="262713" y="2359274"/>
                </a:lnTo>
                <a:lnTo>
                  <a:pt x="262713" y="2337663"/>
                </a:lnTo>
                <a:lnTo>
                  <a:pt x="0" y="2077577"/>
                </a:lnTo>
                <a:lnTo>
                  <a:pt x="0" y="2033975"/>
                </a:lnTo>
                <a:lnTo>
                  <a:pt x="262713" y="2294061"/>
                </a:lnTo>
                <a:lnTo>
                  <a:pt x="262713" y="2272451"/>
                </a:lnTo>
                <a:lnTo>
                  <a:pt x="0" y="2012428"/>
                </a:lnTo>
                <a:lnTo>
                  <a:pt x="0" y="1968763"/>
                </a:lnTo>
                <a:lnTo>
                  <a:pt x="262713" y="2228849"/>
                </a:lnTo>
                <a:lnTo>
                  <a:pt x="262713" y="2207239"/>
                </a:lnTo>
                <a:lnTo>
                  <a:pt x="0" y="1947152"/>
                </a:lnTo>
                <a:lnTo>
                  <a:pt x="0" y="1903550"/>
                </a:lnTo>
                <a:lnTo>
                  <a:pt x="262713" y="2163637"/>
                </a:lnTo>
                <a:lnTo>
                  <a:pt x="262713" y="2141963"/>
                </a:lnTo>
                <a:lnTo>
                  <a:pt x="0" y="1881876"/>
                </a:lnTo>
                <a:lnTo>
                  <a:pt x="0" y="1838274"/>
                </a:lnTo>
                <a:lnTo>
                  <a:pt x="262713" y="2098361"/>
                </a:lnTo>
                <a:lnTo>
                  <a:pt x="262713" y="2076751"/>
                </a:lnTo>
                <a:lnTo>
                  <a:pt x="0" y="1816664"/>
                </a:lnTo>
                <a:lnTo>
                  <a:pt x="0" y="1773062"/>
                </a:lnTo>
                <a:lnTo>
                  <a:pt x="262713" y="2033149"/>
                </a:lnTo>
                <a:lnTo>
                  <a:pt x="262713" y="2011538"/>
                </a:lnTo>
                <a:lnTo>
                  <a:pt x="0" y="1751452"/>
                </a:lnTo>
                <a:lnTo>
                  <a:pt x="0" y="1707850"/>
                </a:lnTo>
                <a:lnTo>
                  <a:pt x="262713" y="1967936"/>
                </a:lnTo>
                <a:lnTo>
                  <a:pt x="262713" y="1946262"/>
                </a:lnTo>
                <a:lnTo>
                  <a:pt x="0" y="1686176"/>
                </a:lnTo>
                <a:close/>
              </a:path>
            </a:pathLst>
          </a:custGeom>
          <a:solidFill>
            <a:schemeClr val="bg1">
              <a:lumMod val="95000"/>
            </a:schemeClr>
          </a:solidFill>
        </p:spPr>
        <p:txBody>
          <a:bodyPr wrap="square">
            <a:noAutofit/>
          </a:bodyPr>
          <a:lstStyle/>
          <a:p>
            <a:r>
              <a:rPr lang="en-US"/>
              <a:t>Click icon to add picture</a:t>
            </a:r>
          </a:p>
        </p:txBody>
      </p:sp>
      <p:pic>
        <p:nvPicPr>
          <p:cNvPr id="13" name="Picture 12" descr="A picture containing device&#10;&#10;Description automatically generated">
            <a:extLst>
              <a:ext uri="{FF2B5EF4-FFF2-40B4-BE49-F238E27FC236}">
                <a16:creationId xmlns:a16="http://schemas.microsoft.com/office/drawing/2014/main" id="{A359D027-EDC9-4BDA-9208-4B12E2A28EC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69063" y="1881676"/>
            <a:ext cx="849367" cy="2897841"/>
          </a:xfrm>
          <a:prstGeom prst="rect">
            <a:avLst/>
          </a:prstGeom>
        </p:spPr>
      </p:pic>
      <p:pic>
        <p:nvPicPr>
          <p:cNvPr id="15" name="Picture 14">
            <a:extLst>
              <a:ext uri="{FF2B5EF4-FFF2-40B4-BE49-F238E27FC236}">
                <a16:creationId xmlns:a16="http://schemas.microsoft.com/office/drawing/2014/main" id="{0316A8AC-8FA6-5B37-E777-183BE24BFD86}"/>
              </a:ext>
            </a:extLst>
          </p:cNvPr>
          <p:cNvPicPr>
            <a:picLocks noChangeAspect="1"/>
          </p:cNvPicPr>
          <p:nvPr userDrawn="1"/>
        </p:nvPicPr>
        <p:blipFill>
          <a:blip r:embed="rId6"/>
          <a:stretch>
            <a:fillRect/>
          </a:stretch>
        </p:blipFill>
        <p:spPr>
          <a:xfrm>
            <a:off x="10246678" y="610847"/>
            <a:ext cx="1346200" cy="1346200"/>
          </a:xfrm>
          <a:prstGeom prst="rect">
            <a:avLst/>
          </a:prstGeom>
        </p:spPr>
      </p:pic>
    </p:spTree>
    <p:extLst>
      <p:ext uri="{BB962C8B-B14F-4D97-AF65-F5344CB8AC3E}">
        <p14:creationId xmlns:p14="http://schemas.microsoft.com/office/powerpoint/2010/main" val="1324790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Question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85D597F-1441-3DEA-2022-352E01D8B54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37053" y="608401"/>
            <a:ext cx="1346200" cy="1346200"/>
          </a:xfrm>
          <a:prstGeom prst="rect">
            <a:avLst/>
          </a:prstGeom>
        </p:spPr>
      </p:pic>
      <p:pic>
        <p:nvPicPr>
          <p:cNvPr id="2" name="Picture 1">
            <a:extLst>
              <a:ext uri="{FF2B5EF4-FFF2-40B4-BE49-F238E27FC236}">
                <a16:creationId xmlns:a16="http://schemas.microsoft.com/office/drawing/2014/main" id="{7964AB36-67CC-29CB-9313-0907B299123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5795" y="2943815"/>
            <a:ext cx="2921000" cy="2921000"/>
          </a:xfrm>
          <a:prstGeom prst="rect">
            <a:avLst/>
          </a:prstGeom>
        </p:spPr>
      </p:pic>
      <p:pic>
        <p:nvPicPr>
          <p:cNvPr id="13" name="Picture 12" descr="Background pattern&#10;&#10;Description automatically generated with medium confidence">
            <a:extLst>
              <a:ext uri="{FF2B5EF4-FFF2-40B4-BE49-F238E27FC236}">
                <a16:creationId xmlns:a16="http://schemas.microsoft.com/office/drawing/2014/main" id="{AB08F999-7A20-4173-9A1F-F3314112B1B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841" y="0"/>
            <a:ext cx="12172317" cy="6858000"/>
          </a:xfrm>
          <a:prstGeom prst="rect">
            <a:avLst/>
          </a:prstGeom>
        </p:spPr>
      </p:pic>
      <p:pic>
        <p:nvPicPr>
          <p:cNvPr id="15" name="Picture 14" descr="A picture containing dark&#10;&#10;Description automatically generated">
            <a:extLst>
              <a:ext uri="{FF2B5EF4-FFF2-40B4-BE49-F238E27FC236}">
                <a16:creationId xmlns:a16="http://schemas.microsoft.com/office/drawing/2014/main" id="{DDD7C56F-900B-4C13-A72A-532746325E8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65645" y="1881676"/>
            <a:ext cx="852785" cy="2919388"/>
          </a:xfrm>
          <a:prstGeom prst="rect">
            <a:avLst/>
          </a:prstGeom>
        </p:spPr>
      </p:pic>
      <p:grpSp>
        <p:nvGrpSpPr>
          <p:cNvPr id="17" name="Group 16">
            <a:extLst>
              <a:ext uri="{FF2B5EF4-FFF2-40B4-BE49-F238E27FC236}">
                <a16:creationId xmlns:a16="http://schemas.microsoft.com/office/drawing/2014/main" id="{7ECCD799-3184-434A-8016-54F2BDDE2BAA}"/>
              </a:ext>
            </a:extLst>
          </p:cNvPr>
          <p:cNvGrpSpPr/>
          <p:nvPr userDrawn="1"/>
        </p:nvGrpSpPr>
        <p:grpSpPr>
          <a:xfrm>
            <a:off x="8991392" y="6313661"/>
            <a:ext cx="2412850" cy="275010"/>
            <a:chOff x="8505441" y="6313661"/>
            <a:chExt cx="2412850" cy="275010"/>
          </a:xfrm>
        </p:grpSpPr>
        <p:sp>
          <p:nvSpPr>
            <p:cNvPr id="18" name="TextBox 17">
              <a:extLst>
                <a:ext uri="{FF2B5EF4-FFF2-40B4-BE49-F238E27FC236}">
                  <a16:creationId xmlns:a16="http://schemas.microsoft.com/office/drawing/2014/main" id="{EF477B6B-CEBA-4813-B197-22D7F3F709ED}"/>
                </a:ext>
              </a:extLst>
            </p:cNvPr>
            <p:cNvSpPr txBox="1"/>
            <p:nvPr userDrawn="1"/>
          </p:nvSpPr>
          <p:spPr>
            <a:xfrm>
              <a:off x="8505441" y="6373226"/>
              <a:ext cx="2240280" cy="215444"/>
            </a:xfrm>
            <a:prstGeom prst="rect">
              <a:avLst/>
            </a:prstGeom>
            <a:solidFill>
              <a:schemeClr val="bg1"/>
            </a:solid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chemeClr val="tx1">
                      <a:lumMod val="50000"/>
                      <a:lumOff val="50000"/>
                    </a:schemeClr>
                  </a:solidFill>
                  <a:effectLst/>
                  <a:uLnTx/>
                  <a:uFillTx/>
                </a:rPr>
                <a:t>© Health Catalyst. Confidential and Proprietary.</a:t>
              </a:r>
            </a:p>
          </p:txBody>
        </p:sp>
        <p:pic>
          <p:nvPicPr>
            <p:cNvPr id="19" name="Picture 18">
              <a:extLst>
                <a:ext uri="{FF2B5EF4-FFF2-40B4-BE49-F238E27FC236}">
                  <a16:creationId xmlns:a16="http://schemas.microsoft.com/office/drawing/2014/main" id="{10FB644C-31F5-40B7-A4D6-F70D02D6ACE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745610" y="6313661"/>
              <a:ext cx="172681" cy="275010"/>
            </a:xfrm>
            <a:prstGeom prst="rect">
              <a:avLst/>
            </a:prstGeom>
          </p:spPr>
        </p:pic>
      </p:grpSp>
      <p:grpSp>
        <p:nvGrpSpPr>
          <p:cNvPr id="20" name="Group 19">
            <a:extLst>
              <a:ext uri="{FF2B5EF4-FFF2-40B4-BE49-F238E27FC236}">
                <a16:creationId xmlns:a16="http://schemas.microsoft.com/office/drawing/2014/main" id="{E630D6B3-F9DC-4ACE-856E-275236D8067B}"/>
              </a:ext>
            </a:extLst>
          </p:cNvPr>
          <p:cNvGrpSpPr/>
          <p:nvPr userDrawn="1"/>
        </p:nvGrpSpPr>
        <p:grpSpPr>
          <a:xfrm>
            <a:off x="624462" y="6187652"/>
            <a:ext cx="10926270" cy="0"/>
            <a:chOff x="624462" y="6104528"/>
            <a:chExt cx="10926270" cy="0"/>
          </a:xfrm>
        </p:grpSpPr>
        <p:cxnSp>
          <p:nvCxnSpPr>
            <p:cNvPr id="21" name="Straight Connector 20">
              <a:extLst>
                <a:ext uri="{FF2B5EF4-FFF2-40B4-BE49-F238E27FC236}">
                  <a16:creationId xmlns:a16="http://schemas.microsoft.com/office/drawing/2014/main" id="{98AF09A3-9745-4B10-941B-4706728C34AC}"/>
                </a:ext>
              </a:extLst>
            </p:cNvPr>
            <p:cNvCxnSpPr>
              <a:cxnSpLocks/>
            </p:cNvCxnSpPr>
            <p:nvPr userDrawn="1"/>
          </p:nvCxnSpPr>
          <p:spPr>
            <a:xfrm>
              <a:off x="624462" y="6104528"/>
              <a:ext cx="4474011" cy="0"/>
            </a:xfrm>
            <a:prstGeom prst="line">
              <a:avLst/>
            </a:prstGeom>
            <a:ln w="9525">
              <a:solidFill>
                <a:srgbClr val="BCBEBC"/>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47517F8-A2A0-4F92-A96C-40CE181A4BC6}"/>
                </a:ext>
              </a:extLst>
            </p:cNvPr>
            <p:cNvCxnSpPr>
              <a:cxnSpLocks/>
            </p:cNvCxnSpPr>
            <p:nvPr userDrawn="1"/>
          </p:nvCxnSpPr>
          <p:spPr>
            <a:xfrm>
              <a:off x="5098473" y="6104528"/>
              <a:ext cx="6452259" cy="0"/>
            </a:xfrm>
            <a:prstGeom prst="line">
              <a:avLst/>
            </a:prstGeom>
            <a:ln w="9525">
              <a:solidFill>
                <a:srgbClr val="BCBEBC"/>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01DBB741-4F65-4FAB-B65A-D22C244384F7}"/>
              </a:ext>
            </a:extLst>
          </p:cNvPr>
          <p:cNvSpPr txBox="1"/>
          <p:nvPr userDrawn="1"/>
        </p:nvSpPr>
        <p:spPr>
          <a:xfrm>
            <a:off x="2661555" y="1768415"/>
            <a:ext cx="6633029" cy="1015663"/>
          </a:xfrm>
          <a:prstGeom prst="rect">
            <a:avLst/>
          </a:prstGeom>
          <a:noFill/>
        </p:spPr>
        <p:txBody>
          <a:bodyPr wrap="square" rtlCol="0">
            <a:spAutoFit/>
          </a:bodyPr>
          <a:lstStyle/>
          <a:p>
            <a:pPr algn="ctr"/>
            <a:r>
              <a:rPr lang="en-US" sz="6000" b="1" kern="1200">
                <a:solidFill>
                  <a:schemeClr val="tx1"/>
                </a:solidFill>
                <a:latin typeface="+mn-lt"/>
                <a:ea typeface="+mj-ea"/>
                <a:cs typeface="+mj-cs"/>
              </a:rPr>
              <a:t>Questions?</a:t>
            </a:r>
          </a:p>
        </p:txBody>
      </p:sp>
      <p:sp>
        <p:nvSpPr>
          <p:cNvPr id="9" name="Text Placeholder 10">
            <a:extLst>
              <a:ext uri="{FF2B5EF4-FFF2-40B4-BE49-F238E27FC236}">
                <a16:creationId xmlns:a16="http://schemas.microsoft.com/office/drawing/2014/main" id="{75528DE2-BABB-4789-9513-D03096388E93}"/>
              </a:ext>
            </a:extLst>
          </p:cNvPr>
          <p:cNvSpPr>
            <a:spLocks noGrp="1"/>
          </p:cNvSpPr>
          <p:nvPr>
            <p:ph type="body" sz="quarter" idx="10" hasCustomPrompt="1"/>
          </p:nvPr>
        </p:nvSpPr>
        <p:spPr>
          <a:xfrm>
            <a:off x="2661556" y="3634593"/>
            <a:ext cx="6633029" cy="398676"/>
          </a:xfrm>
          <a:prstGeom prst="rect">
            <a:avLst/>
          </a:prstGeom>
        </p:spPr>
        <p:txBody>
          <a:bodyPr>
            <a:noAutofit/>
          </a:bodyPr>
          <a:lstStyle>
            <a:lvl1pPr marL="0" indent="0" algn="ctr" defTabSz="914400" rtl="0" eaLnBrk="1" latinLnBrk="0" hangingPunct="1">
              <a:lnSpc>
                <a:spcPct val="90000"/>
              </a:lnSpc>
              <a:spcBef>
                <a:spcPts val="1000"/>
              </a:spcBef>
              <a:buFont typeface="Arial" panose="020B0604020202020204" pitchFamily="34" charset="0"/>
              <a:buNone/>
              <a:defRPr kumimoji="0" lang="en-US" sz="1800" b="1" i="0" u="none" strike="noStrike" kern="1200" cap="none" spc="0" normalizeH="0" baseline="0" dirty="0">
                <a:ln>
                  <a:noFill/>
                </a:ln>
                <a:solidFill>
                  <a:srgbClr val="70CBFF"/>
                </a:solidFill>
                <a:effectLst/>
                <a:uLnTx/>
                <a:uFillTx/>
                <a:latin typeface="Calibri" panose="020F0502020204030204"/>
                <a:ea typeface="+mn-ea"/>
                <a:cs typeface="+mn-cs"/>
              </a:defRPr>
            </a:lvl1pPr>
          </a:lstStyle>
          <a:p>
            <a:r>
              <a:rPr lang="en-US"/>
              <a:t>Click to add presenter name and title</a:t>
            </a:r>
          </a:p>
        </p:txBody>
      </p:sp>
      <p:sp>
        <p:nvSpPr>
          <p:cNvPr id="10" name="Text Placeholder 10">
            <a:extLst>
              <a:ext uri="{FF2B5EF4-FFF2-40B4-BE49-F238E27FC236}">
                <a16:creationId xmlns:a16="http://schemas.microsoft.com/office/drawing/2014/main" id="{EE6FF597-D3AF-4163-A50F-5AE588BDBAA0}"/>
              </a:ext>
            </a:extLst>
          </p:cNvPr>
          <p:cNvSpPr>
            <a:spLocks noGrp="1"/>
          </p:cNvSpPr>
          <p:nvPr>
            <p:ph type="body" sz="quarter" idx="11" hasCustomPrompt="1"/>
          </p:nvPr>
        </p:nvSpPr>
        <p:spPr>
          <a:xfrm>
            <a:off x="2661555" y="4206296"/>
            <a:ext cx="6633029" cy="398676"/>
          </a:xfrm>
          <a:prstGeom prst="rect">
            <a:avLst/>
          </a:prstGeom>
        </p:spPr>
        <p:txBody>
          <a:bodyPr>
            <a:noAutofit/>
          </a:bodyPr>
          <a:lstStyle>
            <a:lvl1pPr marL="0" indent="0" algn="ctr" defTabSz="914400" rtl="0" eaLnBrk="1" latinLnBrk="0" hangingPunct="1">
              <a:lnSpc>
                <a:spcPct val="90000"/>
              </a:lnSpc>
              <a:spcBef>
                <a:spcPts val="1000"/>
              </a:spcBef>
              <a:buFont typeface="Arial" panose="020B0604020202020204" pitchFamily="34" charset="0"/>
              <a:buNone/>
              <a:defRPr kumimoji="0" lang="en-US" sz="1800" b="0" i="1" u="none" strike="noStrike" kern="1200" cap="none" spc="0" normalizeH="0" baseline="0" dirty="0">
                <a:ln>
                  <a:noFill/>
                </a:ln>
                <a:solidFill>
                  <a:srgbClr val="70CBFF"/>
                </a:solidFill>
                <a:effectLst/>
                <a:uLnTx/>
                <a:uFillTx/>
                <a:latin typeface="Calibri" panose="020F0502020204030204"/>
                <a:ea typeface="+mn-ea"/>
                <a:cs typeface="+mn-cs"/>
              </a:defRPr>
            </a:lvl1pPr>
          </a:lstStyle>
          <a:p>
            <a:r>
              <a:rPr lang="en-US"/>
              <a:t>Click to add presenter email</a:t>
            </a:r>
          </a:p>
        </p:txBody>
      </p:sp>
    </p:spTree>
    <p:extLst>
      <p:ext uri="{BB962C8B-B14F-4D97-AF65-F5344CB8AC3E}">
        <p14:creationId xmlns:p14="http://schemas.microsoft.com/office/powerpoint/2010/main" val="29927892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Footer - 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943C00C-0534-401D-AE8E-839A3076E11B}"/>
              </a:ext>
            </a:extLst>
          </p:cNvPr>
          <p:cNvSpPr/>
          <p:nvPr userDrawn="1"/>
        </p:nvSpPr>
        <p:spPr>
          <a:xfrm>
            <a:off x="21070" y="17895"/>
            <a:ext cx="12149859" cy="6822210"/>
          </a:xfrm>
          <a:prstGeom prst="rect">
            <a:avLst/>
          </a:prstGeom>
          <a:noFill/>
          <a:ln w="98425">
            <a:solidFill>
              <a:srgbClr val="F6F6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9708B1DE-A9D6-4987-A413-214807CCFA40}"/>
              </a:ext>
            </a:extLst>
          </p:cNvPr>
          <p:cNvSpPr>
            <a:spLocks noGrp="1"/>
          </p:cNvSpPr>
          <p:nvPr>
            <p:ph type="title" hasCustomPrompt="1"/>
          </p:nvPr>
        </p:nvSpPr>
        <p:spPr>
          <a:xfrm>
            <a:off x="838200" y="365126"/>
            <a:ext cx="10515600" cy="420624"/>
          </a:xfrm>
        </p:spPr>
        <p:txBody>
          <a:bodyPr/>
          <a:lstStyle>
            <a:lvl1pPr>
              <a:defRPr lang="en-US" sz="2800" b="1" kern="1200" dirty="0">
                <a:solidFill>
                  <a:schemeClr val="tx1"/>
                </a:solidFill>
                <a:latin typeface="+mn-lt"/>
                <a:ea typeface="+mn-ea"/>
                <a:cs typeface="+mn-cs"/>
              </a:defRPr>
            </a:lvl1pPr>
          </a:lstStyle>
          <a:p>
            <a:r>
              <a:rPr lang="en-US"/>
              <a:t>Slide Title</a:t>
            </a:r>
          </a:p>
        </p:txBody>
      </p:sp>
      <p:grpSp>
        <p:nvGrpSpPr>
          <p:cNvPr id="6" name="Group 5">
            <a:extLst>
              <a:ext uri="{FF2B5EF4-FFF2-40B4-BE49-F238E27FC236}">
                <a16:creationId xmlns:a16="http://schemas.microsoft.com/office/drawing/2014/main" id="{8A00CF8C-D35E-4BED-BD0D-40641FCE3C59}"/>
              </a:ext>
            </a:extLst>
          </p:cNvPr>
          <p:cNvGrpSpPr/>
          <p:nvPr userDrawn="1"/>
        </p:nvGrpSpPr>
        <p:grpSpPr>
          <a:xfrm>
            <a:off x="8991392" y="6313661"/>
            <a:ext cx="2412850" cy="275010"/>
            <a:chOff x="8505441" y="6313661"/>
            <a:chExt cx="2412850" cy="275010"/>
          </a:xfrm>
        </p:grpSpPr>
        <p:sp>
          <p:nvSpPr>
            <p:cNvPr id="7" name="TextBox 6">
              <a:extLst>
                <a:ext uri="{FF2B5EF4-FFF2-40B4-BE49-F238E27FC236}">
                  <a16:creationId xmlns:a16="http://schemas.microsoft.com/office/drawing/2014/main" id="{D28EFF03-2621-4193-BDCC-2D804F1B684B}"/>
                </a:ext>
              </a:extLst>
            </p:cNvPr>
            <p:cNvSpPr txBox="1"/>
            <p:nvPr userDrawn="1"/>
          </p:nvSpPr>
          <p:spPr>
            <a:xfrm>
              <a:off x="8505441" y="6373226"/>
              <a:ext cx="2240280" cy="215444"/>
            </a:xfrm>
            <a:prstGeom prst="rect">
              <a:avLst/>
            </a:prstGeom>
            <a:solidFill>
              <a:schemeClr val="bg1"/>
            </a:solid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chemeClr val="tx1">
                      <a:lumMod val="50000"/>
                      <a:lumOff val="50000"/>
                    </a:schemeClr>
                  </a:solidFill>
                  <a:effectLst/>
                  <a:uLnTx/>
                  <a:uFillTx/>
                </a:rPr>
                <a:t>© Health Catalyst. Confidential and Proprietary.</a:t>
              </a:r>
            </a:p>
          </p:txBody>
        </p:sp>
        <p:pic>
          <p:nvPicPr>
            <p:cNvPr id="8" name="Picture 7">
              <a:extLst>
                <a:ext uri="{FF2B5EF4-FFF2-40B4-BE49-F238E27FC236}">
                  <a16:creationId xmlns:a16="http://schemas.microsoft.com/office/drawing/2014/main" id="{9490EC33-9ADD-4E57-8FA4-8505C2413A2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45610" y="6313661"/>
              <a:ext cx="172681" cy="275010"/>
            </a:xfrm>
            <a:prstGeom prst="rect">
              <a:avLst/>
            </a:prstGeom>
          </p:spPr>
        </p:pic>
      </p:grpSp>
      <p:grpSp>
        <p:nvGrpSpPr>
          <p:cNvPr id="9" name="Group 8">
            <a:extLst>
              <a:ext uri="{FF2B5EF4-FFF2-40B4-BE49-F238E27FC236}">
                <a16:creationId xmlns:a16="http://schemas.microsoft.com/office/drawing/2014/main" id="{AAB0A7EF-190F-4233-A3D3-DD67B02DBB59}"/>
              </a:ext>
            </a:extLst>
          </p:cNvPr>
          <p:cNvGrpSpPr/>
          <p:nvPr userDrawn="1"/>
        </p:nvGrpSpPr>
        <p:grpSpPr>
          <a:xfrm>
            <a:off x="624462" y="6187652"/>
            <a:ext cx="10926270" cy="0"/>
            <a:chOff x="624462" y="6104528"/>
            <a:chExt cx="10926270" cy="0"/>
          </a:xfrm>
        </p:grpSpPr>
        <p:cxnSp>
          <p:nvCxnSpPr>
            <p:cNvPr id="10" name="Straight Connector 9">
              <a:extLst>
                <a:ext uri="{FF2B5EF4-FFF2-40B4-BE49-F238E27FC236}">
                  <a16:creationId xmlns:a16="http://schemas.microsoft.com/office/drawing/2014/main" id="{F936D7EA-6ABA-4DE3-8FAC-5C1B0802EA1D}"/>
                </a:ext>
              </a:extLst>
            </p:cNvPr>
            <p:cNvCxnSpPr>
              <a:cxnSpLocks/>
            </p:cNvCxnSpPr>
            <p:nvPr userDrawn="1"/>
          </p:nvCxnSpPr>
          <p:spPr>
            <a:xfrm>
              <a:off x="624462" y="6104528"/>
              <a:ext cx="4474011" cy="0"/>
            </a:xfrm>
            <a:prstGeom prst="line">
              <a:avLst/>
            </a:prstGeom>
            <a:ln w="9525">
              <a:solidFill>
                <a:srgbClr val="BCBEBC"/>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6FF5A2D-A10F-4E2F-B50F-FC4503FC430F}"/>
                </a:ext>
              </a:extLst>
            </p:cNvPr>
            <p:cNvCxnSpPr>
              <a:cxnSpLocks/>
            </p:cNvCxnSpPr>
            <p:nvPr userDrawn="1"/>
          </p:nvCxnSpPr>
          <p:spPr>
            <a:xfrm>
              <a:off x="5098473" y="6104528"/>
              <a:ext cx="6452259" cy="0"/>
            </a:xfrm>
            <a:prstGeom prst="line">
              <a:avLst/>
            </a:prstGeom>
            <a:ln w="9525">
              <a:solidFill>
                <a:srgbClr val="BCBEBC"/>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490076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Footer - Title/Sub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943C00C-0534-401D-AE8E-839A3076E11B}"/>
              </a:ext>
            </a:extLst>
          </p:cNvPr>
          <p:cNvSpPr/>
          <p:nvPr userDrawn="1"/>
        </p:nvSpPr>
        <p:spPr>
          <a:xfrm>
            <a:off x="21070" y="17895"/>
            <a:ext cx="12149859" cy="6822210"/>
          </a:xfrm>
          <a:prstGeom prst="rect">
            <a:avLst/>
          </a:prstGeom>
          <a:noFill/>
          <a:ln w="98425">
            <a:solidFill>
              <a:srgbClr val="F6F6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9708B1DE-A9D6-4987-A413-214807CCFA40}"/>
              </a:ext>
            </a:extLst>
          </p:cNvPr>
          <p:cNvSpPr>
            <a:spLocks noGrp="1"/>
          </p:cNvSpPr>
          <p:nvPr>
            <p:ph type="title" hasCustomPrompt="1"/>
          </p:nvPr>
        </p:nvSpPr>
        <p:spPr>
          <a:xfrm>
            <a:off x="838200" y="365126"/>
            <a:ext cx="10515600" cy="420624"/>
          </a:xfrm>
        </p:spPr>
        <p:txBody>
          <a:bodyPr/>
          <a:lstStyle>
            <a:lvl1pPr>
              <a:defRPr lang="en-US" sz="2800" b="1" kern="1200" dirty="0">
                <a:solidFill>
                  <a:schemeClr val="tx1"/>
                </a:solidFill>
                <a:latin typeface="+mn-lt"/>
                <a:ea typeface="+mn-ea"/>
                <a:cs typeface="+mn-cs"/>
              </a:defRPr>
            </a:lvl1pPr>
          </a:lstStyle>
          <a:p>
            <a:r>
              <a:rPr lang="en-US"/>
              <a:t>Slide Title</a:t>
            </a:r>
          </a:p>
        </p:txBody>
      </p:sp>
      <p:sp>
        <p:nvSpPr>
          <p:cNvPr id="5" name="Text Placeholder 4">
            <a:extLst>
              <a:ext uri="{FF2B5EF4-FFF2-40B4-BE49-F238E27FC236}">
                <a16:creationId xmlns:a16="http://schemas.microsoft.com/office/drawing/2014/main" id="{F10EB12A-824C-497B-AB8E-5990DD00062E}"/>
              </a:ext>
            </a:extLst>
          </p:cNvPr>
          <p:cNvSpPr>
            <a:spLocks noGrp="1"/>
          </p:cNvSpPr>
          <p:nvPr>
            <p:ph type="body" sz="quarter" idx="14" hasCustomPrompt="1"/>
          </p:nvPr>
        </p:nvSpPr>
        <p:spPr>
          <a:xfrm>
            <a:off x="838200" y="876100"/>
            <a:ext cx="10515600" cy="438912"/>
          </a:xfrm>
        </p:spPr>
        <p:txBody>
          <a:bodyPr>
            <a:noAutofit/>
          </a:bodyPr>
          <a:lstStyle>
            <a:lvl1pPr>
              <a:defRPr lang="en-US" sz="2400" b="1" kern="1200" dirty="0">
                <a:solidFill>
                  <a:srgbClr val="70CBFF"/>
                </a:solidFill>
                <a:latin typeface="+mn-lt"/>
                <a:ea typeface="+mn-ea"/>
                <a:cs typeface="+mn-cs"/>
              </a:defRPr>
            </a:lvl1pPr>
          </a:lstStyle>
          <a:p>
            <a:pPr lvl="0"/>
            <a:r>
              <a:rPr lang="en-US"/>
              <a:t>Slide Subtitle</a:t>
            </a:r>
          </a:p>
        </p:txBody>
      </p:sp>
      <p:grpSp>
        <p:nvGrpSpPr>
          <p:cNvPr id="6" name="Group 5">
            <a:extLst>
              <a:ext uri="{FF2B5EF4-FFF2-40B4-BE49-F238E27FC236}">
                <a16:creationId xmlns:a16="http://schemas.microsoft.com/office/drawing/2014/main" id="{8A00CF8C-D35E-4BED-BD0D-40641FCE3C59}"/>
              </a:ext>
            </a:extLst>
          </p:cNvPr>
          <p:cNvGrpSpPr/>
          <p:nvPr userDrawn="1"/>
        </p:nvGrpSpPr>
        <p:grpSpPr>
          <a:xfrm>
            <a:off x="8991392" y="6313661"/>
            <a:ext cx="2412850" cy="275010"/>
            <a:chOff x="8505441" y="6313661"/>
            <a:chExt cx="2412850" cy="275010"/>
          </a:xfrm>
        </p:grpSpPr>
        <p:sp>
          <p:nvSpPr>
            <p:cNvPr id="7" name="TextBox 6">
              <a:extLst>
                <a:ext uri="{FF2B5EF4-FFF2-40B4-BE49-F238E27FC236}">
                  <a16:creationId xmlns:a16="http://schemas.microsoft.com/office/drawing/2014/main" id="{D28EFF03-2621-4193-BDCC-2D804F1B684B}"/>
                </a:ext>
              </a:extLst>
            </p:cNvPr>
            <p:cNvSpPr txBox="1"/>
            <p:nvPr userDrawn="1"/>
          </p:nvSpPr>
          <p:spPr>
            <a:xfrm>
              <a:off x="8505441" y="6373226"/>
              <a:ext cx="2240280" cy="215444"/>
            </a:xfrm>
            <a:prstGeom prst="rect">
              <a:avLst/>
            </a:prstGeom>
            <a:solidFill>
              <a:schemeClr val="bg1"/>
            </a:solid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chemeClr val="tx1">
                      <a:lumMod val="50000"/>
                      <a:lumOff val="50000"/>
                    </a:schemeClr>
                  </a:solidFill>
                  <a:effectLst/>
                  <a:uLnTx/>
                  <a:uFillTx/>
                </a:rPr>
                <a:t>© Health Catalyst. Confidential and Proprietary.</a:t>
              </a:r>
            </a:p>
          </p:txBody>
        </p:sp>
        <p:pic>
          <p:nvPicPr>
            <p:cNvPr id="8" name="Picture 7">
              <a:extLst>
                <a:ext uri="{FF2B5EF4-FFF2-40B4-BE49-F238E27FC236}">
                  <a16:creationId xmlns:a16="http://schemas.microsoft.com/office/drawing/2014/main" id="{9490EC33-9ADD-4E57-8FA4-8505C2413A2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45610" y="6313661"/>
              <a:ext cx="172681" cy="275010"/>
            </a:xfrm>
            <a:prstGeom prst="rect">
              <a:avLst/>
            </a:prstGeom>
          </p:spPr>
        </p:pic>
      </p:grpSp>
      <p:grpSp>
        <p:nvGrpSpPr>
          <p:cNvPr id="9" name="Group 8">
            <a:extLst>
              <a:ext uri="{FF2B5EF4-FFF2-40B4-BE49-F238E27FC236}">
                <a16:creationId xmlns:a16="http://schemas.microsoft.com/office/drawing/2014/main" id="{AAB0A7EF-190F-4233-A3D3-DD67B02DBB59}"/>
              </a:ext>
            </a:extLst>
          </p:cNvPr>
          <p:cNvGrpSpPr/>
          <p:nvPr userDrawn="1"/>
        </p:nvGrpSpPr>
        <p:grpSpPr>
          <a:xfrm>
            <a:off x="624462" y="6187652"/>
            <a:ext cx="10926270" cy="0"/>
            <a:chOff x="624462" y="6104528"/>
            <a:chExt cx="10926270" cy="0"/>
          </a:xfrm>
        </p:grpSpPr>
        <p:cxnSp>
          <p:nvCxnSpPr>
            <p:cNvPr id="10" name="Straight Connector 9">
              <a:extLst>
                <a:ext uri="{FF2B5EF4-FFF2-40B4-BE49-F238E27FC236}">
                  <a16:creationId xmlns:a16="http://schemas.microsoft.com/office/drawing/2014/main" id="{F936D7EA-6ABA-4DE3-8FAC-5C1B0802EA1D}"/>
                </a:ext>
              </a:extLst>
            </p:cNvPr>
            <p:cNvCxnSpPr>
              <a:cxnSpLocks/>
            </p:cNvCxnSpPr>
            <p:nvPr userDrawn="1"/>
          </p:nvCxnSpPr>
          <p:spPr>
            <a:xfrm>
              <a:off x="624462" y="6104528"/>
              <a:ext cx="4474011" cy="0"/>
            </a:xfrm>
            <a:prstGeom prst="line">
              <a:avLst/>
            </a:prstGeom>
            <a:ln w="9525">
              <a:solidFill>
                <a:srgbClr val="BCBEBC"/>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6FF5A2D-A10F-4E2F-B50F-FC4503FC430F}"/>
                </a:ext>
              </a:extLst>
            </p:cNvPr>
            <p:cNvCxnSpPr>
              <a:cxnSpLocks/>
            </p:cNvCxnSpPr>
            <p:nvPr userDrawn="1"/>
          </p:nvCxnSpPr>
          <p:spPr>
            <a:xfrm>
              <a:off x="5098473" y="6104528"/>
              <a:ext cx="6452259" cy="0"/>
            </a:xfrm>
            <a:prstGeom prst="line">
              <a:avLst/>
            </a:prstGeom>
            <a:ln w="9525">
              <a:solidFill>
                <a:srgbClr val="BCBEBC"/>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215199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Footer - Two Columns">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C6E00D6-8D45-48E2-9CFA-39530D07ACDE}"/>
              </a:ext>
            </a:extLst>
          </p:cNvPr>
          <p:cNvSpPr/>
          <p:nvPr userDrawn="1"/>
        </p:nvSpPr>
        <p:spPr>
          <a:xfrm>
            <a:off x="21070" y="17895"/>
            <a:ext cx="12149859" cy="6822210"/>
          </a:xfrm>
          <a:prstGeom prst="rect">
            <a:avLst/>
          </a:prstGeom>
          <a:noFill/>
          <a:ln w="98425">
            <a:solidFill>
              <a:srgbClr val="F6F6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DDB7D3F9-B961-477B-81CF-340538619C4B}"/>
              </a:ext>
            </a:extLst>
          </p:cNvPr>
          <p:cNvGrpSpPr/>
          <p:nvPr userDrawn="1"/>
        </p:nvGrpSpPr>
        <p:grpSpPr>
          <a:xfrm>
            <a:off x="8991392" y="6313661"/>
            <a:ext cx="2412850" cy="275010"/>
            <a:chOff x="8505441" y="6313661"/>
            <a:chExt cx="2412850" cy="275010"/>
          </a:xfrm>
        </p:grpSpPr>
        <p:sp>
          <p:nvSpPr>
            <p:cNvPr id="15" name="TextBox 14">
              <a:extLst>
                <a:ext uri="{FF2B5EF4-FFF2-40B4-BE49-F238E27FC236}">
                  <a16:creationId xmlns:a16="http://schemas.microsoft.com/office/drawing/2014/main" id="{9F9277F6-4E07-4A94-92C8-F6360AB8C6D3}"/>
                </a:ext>
              </a:extLst>
            </p:cNvPr>
            <p:cNvSpPr txBox="1"/>
            <p:nvPr userDrawn="1"/>
          </p:nvSpPr>
          <p:spPr>
            <a:xfrm>
              <a:off x="8505441" y="6373226"/>
              <a:ext cx="2240280" cy="215444"/>
            </a:xfrm>
            <a:prstGeom prst="rect">
              <a:avLst/>
            </a:prstGeom>
            <a:solidFill>
              <a:schemeClr val="bg1"/>
            </a:solid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chemeClr val="tx1">
                      <a:lumMod val="50000"/>
                      <a:lumOff val="50000"/>
                    </a:schemeClr>
                  </a:solidFill>
                  <a:effectLst/>
                  <a:uLnTx/>
                  <a:uFillTx/>
                </a:rPr>
                <a:t>© Health Catalyst. Confidential and Proprietary.</a:t>
              </a:r>
            </a:p>
          </p:txBody>
        </p:sp>
        <p:pic>
          <p:nvPicPr>
            <p:cNvPr id="16" name="Picture 15">
              <a:extLst>
                <a:ext uri="{FF2B5EF4-FFF2-40B4-BE49-F238E27FC236}">
                  <a16:creationId xmlns:a16="http://schemas.microsoft.com/office/drawing/2014/main" id="{6515F28B-505C-4468-AEA2-0F7B412F519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45610" y="6313661"/>
              <a:ext cx="172681" cy="275010"/>
            </a:xfrm>
            <a:prstGeom prst="rect">
              <a:avLst/>
            </a:prstGeom>
          </p:spPr>
        </p:pic>
      </p:grpSp>
      <p:grpSp>
        <p:nvGrpSpPr>
          <p:cNvPr id="17" name="Group 16">
            <a:extLst>
              <a:ext uri="{FF2B5EF4-FFF2-40B4-BE49-F238E27FC236}">
                <a16:creationId xmlns:a16="http://schemas.microsoft.com/office/drawing/2014/main" id="{E474BA47-4EA4-48FA-AF52-DCD8AEFED08D}"/>
              </a:ext>
            </a:extLst>
          </p:cNvPr>
          <p:cNvGrpSpPr/>
          <p:nvPr userDrawn="1"/>
        </p:nvGrpSpPr>
        <p:grpSpPr>
          <a:xfrm>
            <a:off x="624462" y="6187652"/>
            <a:ext cx="10926270" cy="0"/>
            <a:chOff x="624462" y="6104528"/>
            <a:chExt cx="10926270" cy="0"/>
          </a:xfrm>
        </p:grpSpPr>
        <p:cxnSp>
          <p:nvCxnSpPr>
            <p:cNvPr id="18" name="Straight Connector 17">
              <a:extLst>
                <a:ext uri="{FF2B5EF4-FFF2-40B4-BE49-F238E27FC236}">
                  <a16:creationId xmlns:a16="http://schemas.microsoft.com/office/drawing/2014/main" id="{563984DD-F079-44E6-9C28-D9ECC559AB50}"/>
                </a:ext>
              </a:extLst>
            </p:cNvPr>
            <p:cNvCxnSpPr>
              <a:cxnSpLocks/>
            </p:cNvCxnSpPr>
            <p:nvPr userDrawn="1"/>
          </p:nvCxnSpPr>
          <p:spPr>
            <a:xfrm>
              <a:off x="624462" y="6104528"/>
              <a:ext cx="4474011" cy="0"/>
            </a:xfrm>
            <a:prstGeom prst="line">
              <a:avLst/>
            </a:prstGeom>
            <a:ln w="9525">
              <a:solidFill>
                <a:srgbClr val="BCBEBC"/>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5E46EE7-C9FF-41C1-8C08-3475E137070F}"/>
                </a:ext>
              </a:extLst>
            </p:cNvPr>
            <p:cNvCxnSpPr>
              <a:cxnSpLocks/>
            </p:cNvCxnSpPr>
            <p:nvPr userDrawn="1"/>
          </p:nvCxnSpPr>
          <p:spPr>
            <a:xfrm>
              <a:off x="5098473" y="6104528"/>
              <a:ext cx="6452259" cy="0"/>
            </a:xfrm>
            <a:prstGeom prst="line">
              <a:avLst/>
            </a:prstGeom>
            <a:ln w="9525">
              <a:solidFill>
                <a:srgbClr val="BCBEBC"/>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87D5CFC1-7B8E-4B2D-8293-0875D31559AA}"/>
              </a:ext>
            </a:extLst>
          </p:cNvPr>
          <p:cNvSpPr>
            <a:spLocks noGrp="1"/>
          </p:cNvSpPr>
          <p:nvPr>
            <p:ph type="title" hasCustomPrompt="1"/>
          </p:nvPr>
        </p:nvSpPr>
        <p:spPr/>
        <p:txBody>
          <a:bodyPr/>
          <a:lstStyle>
            <a:lvl1pPr>
              <a:defRPr lang="en-US" sz="2800" b="1" kern="1200" dirty="0">
                <a:solidFill>
                  <a:schemeClr val="tx1"/>
                </a:solidFill>
                <a:latin typeface="+mn-lt"/>
                <a:ea typeface="+mn-ea"/>
                <a:cs typeface="+mn-cs"/>
              </a:defRPr>
            </a:lvl1pPr>
          </a:lstStyle>
          <a:p>
            <a:r>
              <a:rPr lang="en-US"/>
              <a:t>Slide Title</a:t>
            </a:r>
          </a:p>
        </p:txBody>
      </p:sp>
      <p:sp>
        <p:nvSpPr>
          <p:cNvPr id="3" name="Content Placeholder 2">
            <a:extLst>
              <a:ext uri="{FF2B5EF4-FFF2-40B4-BE49-F238E27FC236}">
                <a16:creationId xmlns:a16="http://schemas.microsoft.com/office/drawing/2014/main" id="{BBB03293-FB80-4604-B9AE-CA1A28CF2111}"/>
              </a:ext>
            </a:extLst>
          </p:cNvPr>
          <p:cNvSpPr>
            <a:spLocks noGrp="1"/>
          </p:cNvSpPr>
          <p:nvPr>
            <p:ph idx="1" hasCustomPrompt="1"/>
          </p:nvPr>
        </p:nvSpPr>
        <p:spPr>
          <a:xfrm>
            <a:off x="838199" y="1047751"/>
            <a:ext cx="5111496" cy="4938380"/>
          </a:xfrm>
        </p:spPr>
        <p:txBody>
          <a:bodyPr/>
          <a:lstStyle>
            <a:lvl1pPr>
              <a:defRPr/>
            </a:lvl1pPr>
          </a:lstStyle>
          <a:p>
            <a:pPr lvl="0"/>
            <a:r>
              <a:rPr lang="en-US"/>
              <a:t>Click to add text</a:t>
            </a:r>
          </a:p>
          <a:p>
            <a:pPr lvl="1"/>
            <a:r>
              <a:rPr lang="en-US"/>
              <a:t>Second level</a:t>
            </a:r>
          </a:p>
          <a:p>
            <a:pPr lvl="2"/>
            <a:r>
              <a:rPr lang="en-US"/>
              <a:t>Third level</a:t>
            </a:r>
          </a:p>
        </p:txBody>
      </p:sp>
      <p:sp>
        <p:nvSpPr>
          <p:cNvPr id="11" name="Content Placeholder 2">
            <a:extLst>
              <a:ext uri="{FF2B5EF4-FFF2-40B4-BE49-F238E27FC236}">
                <a16:creationId xmlns:a16="http://schemas.microsoft.com/office/drawing/2014/main" id="{9BB2A2F3-7DF0-4B58-BEFC-12E19B817DB8}"/>
              </a:ext>
            </a:extLst>
          </p:cNvPr>
          <p:cNvSpPr>
            <a:spLocks noGrp="1"/>
          </p:cNvSpPr>
          <p:nvPr>
            <p:ph idx="13" hasCustomPrompt="1"/>
          </p:nvPr>
        </p:nvSpPr>
        <p:spPr>
          <a:xfrm>
            <a:off x="6241313" y="1047751"/>
            <a:ext cx="5112488" cy="4938380"/>
          </a:xfrm>
        </p:spPr>
        <p:txBody>
          <a:bodyPr/>
          <a:lstStyle>
            <a:lvl1pPr>
              <a:defRPr/>
            </a:lvl1pPr>
          </a:lstStyle>
          <a:p>
            <a:pPr lvl="0"/>
            <a:r>
              <a:rPr lang="en-US"/>
              <a:t>Click to add text</a:t>
            </a:r>
          </a:p>
          <a:p>
            <a:pPr lvl="1"/>
            <a:r>
              <a:rPr lang="en-US"/>
              <a:t>Second level</a:t>
            </a:r>
          </a:p>
          <a:p>
            <a:pPr lvl="2"/>
            <a:r>
              <a:rPr lang="en-US"/>
              <a:t>Third level</a:t>
            </a:r>
          </a:p>
        </p:txBody>
      </p:sp>
    </p:spTree>
    <p:extLst>
      <p:ext uri="{BB962C8B-B14F-4D97-AF65-F5344CB8AC3E}">
        <p14:creationId xmlns:p14="http://schemas.microsoft.com/office/powerpoint/2010/main" val="42719687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85D597F-1441-3DEA-2022-352E01D8B54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37053" y="608401"/>
            <a:ext cx="1346200" cy="1346200"/>
          </a:xfrm>
          <a:prstGeom prst="rect">
            <a:avLst/>
          </a:prstGeom>
        </p:spPr>
      </p:pic>
      <p:pic>
        <p:nvPicPr>
          <p:cNvPr id="2" name="Picture 1">
            <a:extLst>
              <a:ext uri="{FF2B5EF4-FFF2-40B4-BE49-F238E27FC236}">
                <a16:creationId xmlns:a16="http://schemas.microsoft.com/office/drawing/2014/main" id="{7964AB36-67CC-29CB-9313-0907B299123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5795" y="2943815"/>
            <a:ext cx="2921000" cy="2921000"/>
          </a:xfrm>
          <a:prstGeom prst="rect">
            <a:avLst/>
          </a:prstGeom>
        </p:spPr>
      </p:pic>
      <p:pic>
        <p:nvPicPr>
          <p:cNvPr id="13" name="Picture 12" descr="Background pattern&#10;&#10;Description automatically generated with medium confidence">
            <a:extLst>
              <a:ext uri="{FF2B5EF4-FFF2-40B4-BE49-F238E27FC236}">
                <a16:creationId xmlns:a16="http://schemas.microsoft.com/office/drawing/2014/main" id="{AB08F999-7A20-4173-9A1F-F3314112B1B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841" y="0"/>
            <a:ext cx="12172317" cy="6858000"/>
          </a:xfrm>
          <a:prstGeom prst="rect">
            <a:avLst/>
          </a:prstGeom>
        </p:spPr>
      </p:pic>
      <p:pic>
        <p:nvPicPr>
          <p:cNvPr id="15" name="Picture 14" descr="A picture containing dark&#10;&#10;Description automatically generated">
            <a:extLst>
              <a:ext uri="{FF2B5EF4-FFF2-40B4-BE49-F238E27FC236}">
                <a16:creationId xmlns:a16="http://schemas.microsoft.com/office/drawing/2014/main" id="{DDD7C56F-900B-4C13-A72A-532746325E8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65645" y="1881676"/>
            <a:ext cx="852785" cy="2919388"/>
          </a:xfrm>
          <a:prstGeom prst="rect">
            <a:avLst/>
          </a:prstGeom>
        </p:spPr>
      </p:pic>
      <p:grpSp>
        <p:nvGrpSpPr>
          <p:cNvPr id="17" name="Group 16">
            <a:extLst>
              <a:ext uri="{FF2B5EF4-FFF2-40B4-BE49-F238E27FC236}">
                <a16:creationId xmlns:a16="http://schemas.microsoft.com/office/drawing/2014/main" id="{7ECCD799-3184-434A-8016-54F2BDDE2BAA}"/>
              </a:ext>
            </a:extLst>
          </p:cNvPr>
          <p:cNvGrpSpPr/>
          <p:nvPr userDrawn="1"/>
        </p:nvGrpSpPr>
        <p:grpSpPr>
          <a:xfrm>
            <a:off x="8991392" y="6313661"/>
            <a:ext cx="2412850" cy="275010"/>
            <a:chOff x="8505441" y="6313661"/>
            <a:chExt cx="2412850" cy="275010"/>
          </a:xfrm>
        </p:grpSpPr>
        <p:sp>
          <p:nvSpPr>
            <p:cNvPr id="18" name="TextBox 17">
              <a:extLst>
                <a:ext uri="{FF2B5EF4-FFF2-40B4-BE49-F238E27FC236}">
                  <a16:creationId xmlns:a16="http://schemas.microsoft.com/office/drawing/2014/main" id="{EF477B6B-CEBA-4813-B197-22D7F3F709ED}"/>
                </a:ext>
              </a:extLst>
            </p:cNvPr>
            <p:cNvSpPr txBox="1"/>
            <p:nvPr userDrawn="1"/>
          </p:nvSpPr>
          <p:spPr>
            <a:xfrm>
              <a:off x="8505441" y="6373226"/>
              <a:ext cx="2240280" cy="215444"/>
            </a:xfrm>
            <a:prstGeom prst="rect">
              <a:avLst/>
            </a:prstGeom>
            <a:solidFill>
              <a:schemeClr val="bg1"/>
            </a:solid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chemeClr val="tx1">
                      <a:lumMod val="50000"/>
                      <a:lumOff val="50000"/>
                    </a:schemeClr>
                  </a:solidFill>
                  <a:effectLst/>
                  <a:uLnTx/>
                  <a:uFillTx/>
                </a:rPr>
                <a:t>© Health Catalyst. Confidential and Proprietary.</a:t>
              </a:r>
            </a:p>
          </p:txBody>
        </p:sp>
        <p:pic>
          <p:nvPicPr>
            <p:cNvPr id="19" name="Picture 18">
              <a:extLst>
                <a:ext uri="{FF2B5EF4-FFF2-40B4-BE49-F238E27FC236}">
                  <a16:creationId xmlns:a16="http://schemas.microsoft.com/office/drawing/2014/main" id="{10FB644C-31F5-40B7-A4D6-F70D02D6ACE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745610" y="6313661"/>
              <a:ext cx="172681" cy="275010"/>
            </a:xfrm>
            <a:prstGeom prst="rect">
              <a:avLst/>
            </a:prstGeom>
          </p:spPr>
        </p:pic>
      </p:grpSp>
      <p:grpSp>
        <p:nvGrpSpPr>
          <p:cNvPr id="20" name="Group 19">
            <a:extLst>
              <a:ext uri="{FF2B5EF4-FFF2-40B4-BE49-F238E27FC236}">
                <a16:creationId xmlns:a16="http://schemas.microsoft.com/office/drawing/2014/main" id="{E630D6B3-F9DC-4ACE-856E-275236D8067B}"/>
              </a:ext>
            </a:extLst>
          </p:cNvPr>
          <p:cNvGrpSpPr/>
          <p:nvPr userDrawn="1"/>
        </p:nvGrpSpPr>
        <p:grpSpPr>
          <a:xfrm>
            <a:off x="624462" y="6187652"/>
            <a:ext cx="10926270" cy="0"/>
            <a:chOff x="624462" y="6104528"/>
            <a:chExt cx="10926270" cy="0"/>
          </a:xfrm>
        </p:grpSpPr>
        <p:cxnSp>
          <p:nvCxnSpPr>
            <p:cNvPr id="21" name="Straight Connector 20">
              <a:extLst>
                <a:ext uri="{FF2B5EF4-FFF2-40B4-BE49-F238E27FC236}">
                  <a16:creationId xmlns:a16="http://schemas.microsoft.com/office/drawing/2014/main" id="{98AF09A3-9745-4B10-941B-4706728C34AC}"/>
                </a:ext>
              </a:extLst>
            </p:cNvPr>
            <p:cNvCxnSpPr>
              <a:cxnSpLocks/>
            </p:cNvCxnSpPr>
            <p:nvPr userDrawn="1"/>
          </p:nvCxnSpPr>
          <p:spPr>
            <a:xfrm>
              <a:off x="624462" y="6104528"/>
              <a:ext cx="4474011" cy="0"/>
            </a:xfrm>
            <a:prstGeom prst="line">
              <a:avLst/>
            </a:prstGeom>
            <a:ln w="9525">
              <a:solidFill>
                <a:srgbClr val="BCBEBC"/>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47517F8-A2A0-4F92-A96C-40CE181A4BC6}"/>
                </a:ext>
              </a:extLst>
            </p:cNvPr>
            <p:cNvCxnSpPr>
              <a:cxnSpLocks/>
            </p:cNvCxnSpPr>
            <p:nvPr userDrawn="1"/>
          </p:nvCxnSpPr>
          <p:spPr>
            <a:xfrm>
              <a:off x="5098473" y="6104528"/>
              <a:ext cx="6452259" cy="0"/>
            </a:xfrm>
            <a:prstGeom prst="line">
              <a:avLst/>
            </a:prstGeom>
            <a:ln w="9525">
              <a:solidFill>
                <a:srgbClr val="BCBEBC"/>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01DBB741-4F65-4FAB-B65A-D22C244384F7}"/>
              </a:ext>
            </a:extLst>
          </p:cNvPr>
          <p:cNvSpPr txBox="1"/>
          <p:nvPr userDrawn="1"/>
        </p:nvSpPr>
        <p:spPr>
          <a:xfrm>
            <a:off x="2661555" y="1768415"/>
            <a:ext cx="6633029" cy="1015663"/>
          </a:xfrm>
          <a:prstGeom prst="rect">
            <a:avLst/>
          </a:prstGeom>
          <a:noFill/>
        </p:spPr>
        <p:txBody>
          <a:bodyPr wrap="square" rtlCol="0">
            <a:spAutoFit/>
          </a:bodyPr>
          <a:lstStyle/>
          <a:p>
            <a:pPr algn="ctr"/>
            <a:r>
              <a:rPr lang="en-US" sz="6000" b="1" kern="1200">
                <a:solidFill>
                  <a:schemeClr val="tx1"/>
                </a:solidFill>
                <a:latin typeface="+mn-lt"/>
                <a:ea typeface="+mj-ea"/>
                <a:cs typeface="+mj-cs"/>
              </a:rPr>
              <a:t>Questions?</a:t>
            </a:r>
          </a:p>
        </p:txBody>
      </p:sp>
      <p:sp>
        <p:nvSpPr>
          <p:cNvPr id="9" name="Text Placeholder 10">
            <a:extLst>
              <a:ext uri="{FF2B5EF4-FFF2-40B4-BE49-F238E27FC236}">
                <a16:creationId xmlns:a16="http://schemas.microsoft.com/office/drawing/2014/main" id="{75528DE2-BABB-4789-9513-D03096388E93}"/>
              </a:ext>
            </a:extLst>
          </p:cNvPr>
          <p:cNvSpPr>
            <a:spLocks noGrp="1"/>
          </p:cNvSpPr>
          <p:nvPr>
            <p:ph type="body" sz="quarter" idx="10" hasCustomPrompt="1"/>
          </p:nvPr>
        </p:nvSpPr>
        <p:spPr>
          <a:xfrm>
            <a:off x="2661556" y="3634593"/>
            <a:ext cx="6633029" cy="398676"/>
          </a:xfrm>
          <a:prstGeom prst="rect">
            <a:avLst/>
          </a:prstGeom>
        </p:spPr>
        <p:txBody>
          <a:bodyPr>
            <a:noAutofit/>
          </a:bodyPr>
          <a:lstStyle>
            <a:lvl1pPr marL="0" indent="0" algn="ctr" defTabSz="914400" rtl="0" eaLnBrk="1" latinLnBrk="0" hangingPunct="1">
              <a:lnSpc>
                <a:spcPct val="90000"/>
              </a:lnSpc>
              <a:spcBef>
                <a:spcPts val="1000"/>
              </a:spcBef>
              <a:buFont typeface="Arial" panose="020B0604020202020204" pitchFamily="34" charset="0"/>
              <a:buNone/>
              <a:defRPr kumimoji="0" lang="en-US" sz="1800" b="1" i="0" u="none" strike="noStrike" kern="1200" cap="none" spc="0" normalizeH="0" baseline="0" dirty="0">
                <a:ln>
                  <a:noFill/>
                </a:ln>
                <a:solidFill>
                  <a:srgbClr val="70CBFF"/>
                </a:solidFill>
                <a:effectLst/>
                <a:uLnTx/>
                <a:uFillTx/>
                <a:latin typeface="Calibri" panose="020F0502020204030204"/>
                <a:ea typeface="+mn-ea"/>
                <a:cs typeface="+mn-cs"/>
              </a:defRPr>
            </a:lvl1pPr>
          </a:lstStyle>
          <a:p>
            <a:r>
              <a:rPr lang="en-US"/>
              <a:t>Click to add presenter name and title</a:t>
            </a:r>
          </a:p>
        </p:txBody>
      </p:sp>
      <p:sp>
        <p:nvSpPr>
          <p:cNvPr id="10" name="Text Placeholder 10">
            <a:extLst>
              <a:ext uri="{FF2B5EF4-FFF2-40B4-BE49-F238E27FC236}">
                <a16:creationId xmlns:a16="http://schemas.microsoft.com/office/drawing/2014/main" id="{EE6FF597-D3AF-4163-A50F-5AE588BDBAA0}"/>
              </a:ext>
            </a:extLst>
          </p:cNvPr>
          <p:cNvSpPr>
            <a:spLocks noGrp="1"/>
          </p:cNvSpPr>
          <p:nvPr>
            <p:ph type="body" sz="quarter" idx="11" hasCustomPrompt="1"/>
          </p:nvPr>
        </p:nvSpPr>
        <p:spPr>
          <a:xfrm>
            <a:off x="2661555" y="4206296"/>
            <a:ext cx="6633029" cy="398676"/>
          </a:xfrm>
          <a:prstGeom prst="rect">
            <a:avLst/>
          </a:prstGeom>
        </p:spPr>
        <p:txBody>
          <a:bodyPr>
            <a:noAutofit/>
          </a:bodyPr>
          <a:lstStyle>
            <a:lvl1pPr marL="0" indent="0" algn="ctr" defTabSz="914400" rtl="0" eaLnBrk="1" latinLnBrk="0" hangingPunct="1">
              <a:lnSpc>
                <a:spcPct val="90000"/>
              </a:lnSpc>
              <a:spcBef>
                <a:spcPts val="1000"/>
              </a:spcBef>
              <a:buFont typeface="Arial" panose="020B0604020202020204" pitchFamily="34" charset="0"/>
              <a:buNone/>
              <a:defRPr kumimoji="0" lang="en-US" sz="1800" b="0" i="1" u="none" strike="noStrike" kern="1200" cap="none" spc="0" normalizeH="0" baseline="0" dirty="0">
                <a:ln>
                  <a:noFill/>
                </a:ln>
                <a:solidFill>
                  <a:srgbClr val="70CBFF"/>
                </a:solidFill>
                <a:effectLst/>
                <a:uLnTx/>
                <a:uFillTx/>
                <a:latin typeface="Calibri" panose="020F0502020204030204"/>
                <a:ea typeface="+mn-ea"/>
                <a:cs typeface="+mn-cs"/>
              </a:defRPr>
            </a:lvl1pPr>
          </a:lstStyle>
          <a:p>
            <a:r>
              <a:rPr lang="en-US"/>
              <a:t>Click to add presenter email</a:t>
            </a:r>
          </a:p>
        </p:txBody>
      </p:sp>
    </p:spTree>
    <p:extLst>
      <p:ext uri="{BB962C8B-B14F-4D97-AF65-F5344CB8AC3E}">
        <p14:creationId xmlns:p14="http://schemas.microsoft.com/office/powerpoint/2010/main" val="17111355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ooter - 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943C00C-0534-401D-AE8E-839A3076E11B}"/>
              </a:ext>
            </a:extLst>
          </p:cNvPr>
          <p:cNvSpPr/>
          <p:nvPr userDrawn="1"/>
        </p:nvSpPr>
        <p:spPr>
          <a:xfrm>
            <a:off x="21070" y="17895"/>
            <a:ext cx="12149859" cy="6822210"/>
          </a:xfrm>
          <a:prstGeom prst="rect">
            <a:avLst/>
          </a:prstGeom>
          <a:noFill/>
          <a:ln w="98425">
            <a:solidFill>
              <a:srgbClr val="F6F6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9708B1DE-A9D6-4987-A413-214807CCFA40}"/>
              </a:ext>
            </a:extLst>
          </p:cNvPr>
          <p:cNvSpPr>
            <a:spLocks noGrp="1"/>
          </p:cNvSpPr>
          <p:nvPr>
            <p:ph type="title" hasCustomPrompt="1"/>
          </p:nvPr>
        </p:nvSpPr>
        <p:spPr>
          <a:xfrm>
            <a:off x="838200" y="365126"/>
            <a:ext cx="10515600" cy="420624"/>
          </a:xfrm>
        </p:spPr>
        <p:txBody>
          <a:bodyPr/>
          <a:lstStyle>
            <a:lvl1pPr>
              <a:defRPr lang="en-US" sz="2800" b="1" kern="1200" dirty="0">
                <a:solidFill>
                  <a:schemeClr val="tx1"/>
                </a:solidFill>
                <a:latin typeface="+mn-lt"/>
                <a:ea typeface="+mn-ea"/>
                <a:cs typeface="+mn-cs"/>
              </a:defRPr>
            </a:lvl1pPr>
          </a:lstStyle>
          <a:p>
            <a:r>
              <a:rPr lang="en-US"/>
              <a:t>Slide Title</a:t>
            </a:r>
          </a:p>
        </p:txBody>
      </p:sp>
      <p:grpSp>
        <p:nvGrpSpPr>
          <p:cNvPr id="6" name="Group 5">
            <a:extLst>
              <a:ext uri="{FF2B5EF4-FFF2-40B4-BE49-F238E27FC236}">
                <a16:creationId xmlns:a16="http://schemas.microsoft.com/office/drawing/2014/main" id="{8A00CF8C-D35E-4BED-BD0D-40641FCE3C59}"/>
              </a:ext>
            </a:extLst>
          </p:cNvPr>
          <p:cNvGrpSpPr/>
          <p:nvPr userDrawn="1"/>
        </p:nvGrpSpPr>
        <p:grpSpPr>
          <a:xfrm>
            <a:off x="8991392" y="6313661"/>
            <a:ext cx="2412850" cy="275010"/>
            <a:chOff x="8505441" y="6313661"/>
            <a:chExt cx="2412850" cy="275010"/>
          </a:xfrm>
        </p:grpSpPr>
        <p:sp>
          <p:nvSpPr>
            <p:cNvPr id="7" name="TextBox 6">
              <a:extLst>
                <a:ext uri="{FF2B5EF4-FFF2-40B4-BE49-F238E27FC236}">
                  <a16:creationId xmlns:a16="http://schemas.microsoft.com/office/drawing/2014/main" id="{D28EFF03-2621-4193-BDCC-2D804F1B684B}"/>
                </a:ext>
              </a:extLst>
            </p:cNvPr>
            <p:cNvSpPr txBox="1"/>
            <p:nvPr userDrawn="1"/>
          </p:nvSpPr>
          <p:spPr>
            <a:xfrm>
              <a:off x="8505441" y="6373226"/>
              <a:ext cx="2240280" cy="215444"/>
            </a:xfrm>
            <a:prstGeom prst="rect">
              <a:avLst/>
            </a:prstGeom>
            <a:solidFill>
              <a:schemeClr val="bg1"/>
            </a:solid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chemeClr val="tx1">
                      <a:lumMod val="50000"/>
                      <a:lumOff val="50000"/>
                    </a:schemeClr>
                  </a:solidFill>
                  <a:effectLst/>
                  <a:uLnTx/>
                  <a:uFillTx/>
                </a:rPr>
                <a:t>© Health Catalyst. Confidential and Proprietary.</a:t>
              </a:r>
            </a:p>
          </p:txBody>
        </p:sp>
        <p:pic>
          <p:nvPicPr>
            <p:cNvPr id="8" name="Picture 7">
              <a:extLst>
                <a:ext uri="{FF2B5EF4-FFF2-40B4-BE49-F238E27FC236}">
                  <a16:creationId xmlns:a16="http://schemas.microsoft.com/office/drawing/2014/main" id="{9490EC33-9ADD-4E57-8FA4-8505C2413A2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45610" y="6313661"/>
              <a:ext cx="172681" cy="275010"/>
            </a:xfrm>
            <a:prstGeom prst="rect">
              <a:avLst/>
            </a:prstGeom>
          </p:spPr>
        </p:pic>
      </p:grpSp>
      <p:grpSp>
        <p:nvGrpSpPr>
          <p:cNvPr id="9" name="Group 8">
            <a:extLst>
              <a:ext uri="{FF2B5EF4-FFF2-40B4-BE49-F238E27FC236}">
                <a16:creationId xmlns:a16="http://schemas.microsoft.com/office/drawing/2014/main" id="{AAB0A7EF-190F-4233-A3D3-DD67B02DBB59}"/>
              </a:ext>
            </a:extLst>
          </p:cNvPr>
          <p:cNvGrpSpPr/>
          <p:nvPr userDrawn="1"/>
        </p:nvGrpSpPr>
        <p:grpSpPr>
          <a:xfrm>
            <a:off x="624462" y="6187652"/>
            <a:ext cx="10926270" cy="0"/>
            <a:chOff x="624462" y="6104528"/>
            <a:chExt cx="10926270" cy="0"/>
          </a:xfrm>
        </p:grpSpPr>
        <p:cxnSp>
          <p:nvCxnSpPr>
            <p:cNvPr id="10" name="Straight Connector 9">
              <a:extLst>
                <a:ext uri="{FF2B5EF4-FFF2-40B4-BE49-F238E27FC236}">
                  <a16:creationId xmlns:a16="http://schemas.microsoft.com/office/drawing/2014/main" id="{F936D7EA-6ABA-4DE3-8FAC-5C1B0802EA1D}"/>
                </a:ext>
              </a:extLst>
            </p:cNvPr>
            <p:cNvCxnSpPr>
              <a:cxnSpLocks/>
            </p:cNvCxnSpPr>
            <p:nvPr userDrawn="1"/>
          </p:nvCxnSpPr>
          <p:spPr>
            <a:xfrm>
              <a:off x="624462" y="6104528"/>
              <a:ext cx="4474011" cy="0"/>
            </a:xfrm>
            <a:prstGeom prst="line">
              <a:avLst/>
            </a:prstGeom>
            <a:ln w="9525">
              <a:solidFill>
                <a:srgbClr val="BCBEBC"/>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6FF5A2D-A10F-4E2F-B50F-FC4503FC430F}"/>
                </a:ext>
              </a:extLst>
            </p:cNvPr>
            <p:cNvCxnSpPr>
              <a:cxnSpLocks/>
            </p:cNvCxnSpPr>
            <p:nvPr userDrawn="1"/>
          </p:nvCxnSpPr>
          <p:spPr>
            <a:xfrm>
              <a:off x="5098473" y="6104528"/>
              <a:ext cx="6452259" cy="0"/>
            </a:xfrm>
            <a:prstGeom prst="line">
              <a:avLst/>
            </a:prstGeom>
            <a:ln w="9525">
              <a:solidFill>
                <a:srgbClr val="BCBEBC"/>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843704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ooter - Title/Sub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943C00C-0534-401D-AE8E-839A3076E11B}"/>
              </a:ext>
            </a:extLst>
          </p:cNvPr>
          <p:cNvSpPr/>
          <p:nvPr userDrawn="1"/>
        </p:nvSpPr>
        <p:spPr>
          <a:xfrm>
            <a:off x="21070" y="17895"/>
            <a:ext cx="12149859" cy="6822210"/>
          </a:xfrm>
          <a:prstGeom prst="rect">
            <a:avLst/>
          </a:prstGeom>
          <a:noFill/>
          <a:ln w="98425">
            <a:solidFill>
              <a:srgbClr val="F6F6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9708B1DE-A9D6-4987-A413-214807CCFA40}"/>
              </a:ext>
            </a:extLst>
          </p:cNvPr>
          <p:cNvSpPr>
            <a:spLocks noGrp="1"/>
          </p:cNvSpPr>
          <p:nvPr>
            <p:ph type="title" hasCustomPrompt="1"/>
          </p:nvPr>
        </p:nvSpPr>
        <p:spPr>
          <a:xfrm>
            <a:off x="838200" y="365126"/>
            <a:ext cx="10515600" cy="420624"/>
          </a:xfrm>
        </p:spPr>
        <p:txBody>
          <a:bodyPr/>
          <a:lstStyle>
            <a:lvl1pPr>
              <a:defRPr lang="en-US" sz="2800" b="1" kern="1200" dirty="0">
                <a:solidFill>
                  <a:schemeClr val="tx1"/>
                </a:solidFill>
                <a:latin typeface="+mn-lt"/>
                <a:ea typeface="+mn-ea"/>
                <a:cs typeface="+mn-cs"/>
              </a:defRPr>
            </a:lvl1pPr>
          </a:lstStyle>
          <a:p>
            <a:r>
              <a:rPr lang="en-US"/>
              <a:t>Slide Title</a:t>
            </a:r>
          </a:p>
        </p:txBody>
      </p:sp>
      <p:sp>
        <p:nvSpPr>
          <p:cNvPr id="5" name="Text Placeholder 4">
            <a:extLst>
              <a:ext uri="{FF2B5EF4-FFF2-40B4-BE49-F238E27FC236}">
                <a16:creationId xmlns:a16="http://schemas.microsoft.com/office/drawing/2014/main" id="{F10EB12A-824C-497B-AB8E-5990DD00062E}"/>
              </a:ext>
            </a:extLst>
          </p:cNvPr>
          <p:cNvSpPr>
            <a:spLocks noGrp="1"/>
          </p:cNvSpPr>
          <p:nvPr>
            <p:ph type="body" sz="quarter" idx="14" hasCustomPrompt="1"/>
          </p:nvPr>
        </p:nvSpPr>
        <p:spPr>
          <a:xfrm>
            <a:off x="838200" y="876100"/>
            <a:ext cx="10515600" cy="438912"/>
          </a:xfrm>
        </p:spPr>
        <p:txBody>
          <a:bodyPr>
            <a:noAutofit/>
          </a:bodyPr>
          <a:lstStyle>
            <a:lvl1pPr>
              <a:defRPr lang="en-US" sz="2400" b="1" kern="1200" dirty="0">
                <a:solidFill>
                  <a:srgbClr val="70CBFF"/>
                </a:solidFill>
                <a:latin typeface="+mn-lt"/>
                <a:ea typeface="+mn-ea"/>
                <a:cs typeface="+mn-cs"/>
              </a:defRPr>
            </a:lvl1pPr>
          </a:lstStyle>
          <a:p>
            <a:pPr lvl="0"/>
            <a:r>
              <a:rPr lang="en-US"/>
              <a:t>Slide Subtitle</a:t>
            </a:r>
          </a:p>
        </p:txBody>
      </p:sp>
      <p:grpSp>
        <p:nvGrpSpPr>
          <p:cNvPr id="6" name="Group 5">
            <a:extLst>
              <a:ext uri="{FF2B5EF4-FFF2-40B4-BE49-F238E27FC236}">
                <a16:creationId xmlns:a16="http://schemas.microsoft.com/office/drawing/2014/main" id="{8A00CF8C-D35E-4BED-BD0D-40641FCE3C59}"/>
              </a:ext>
            </a:extLst>
          </p:cNvPr>
          <p:cNvGrpSpPr/>
          <p:nvPr userDrawn="1"/>
        </p:nvGrpSpPr>
        <p:grpSpPr>
          <a:xfrm>
            <a:off x="8991392" y="6313661"/>
            <a:ext cx="2412850" cy="275010"/>
            <a:chOff x="8505441" y="6313661"/>
            <a:chExt cx="2412850" cy="275010"/>
          </a:xfrm>
        </p:grpSpPr>
        <p:sp>
          <p:nvSpPr>
            <p:cNvPr id="7" name="TextBox 6">
              <a:extLst>
                <a:ext uri="{FF2B5EF4-FFF2-40B4-BE49-F238E27FC236}">
                  <a16:creationId xmlns:a16="http://schemas.microsoft.com/office/drawing/2014/main" id="{D28EFF03-2621-4193-BDCC-2D804F1B684B}"/>
                </a:ext>
              </a:extLst>
            </p:cNvPr>
            <p:cNvSpPr txBox="1"/>
            <p:nvPr userDrawn="1"/>
          </p:nvSpPr>
          <p:spPr>
            <a:xfrm>
              <a:off x="8505441" y="6373226"/>
              <a:ext cx="2240280" cy="215444"/>
            </a:xfrm>
            <a:prstGeom prst="rect">
              <a:avLst/>
            </a:prstGeom>
            <a:solidFill>
              <a:schemeClr val="bg1"/>
            </a:solid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chemeClr val="tx1">
                      <a:lumMod val="50000"/>
                      <a:lumOff val="50000"/>
                    </a:schemeClr>
                  </a:solidFill>
                  <a:effectLst/>
                  <a:uLnTx/>
                  <a:uFillTx/>
                </a:rPr>
                <a:t>© Health Catalyst. Confidential and Proprietary.</a:t>
              </a:r>
            </a:p>
          </p:txBody>
        </p:sp>
        <p:pic>
          <p:nvPicPr>
            <p:cNvPr id="8" name="Picture 7">
              <a:extLst>
                <a:ext uri="{FF2B5EF4-FFF2-40B4-BE49-F238E27FC236}">
                  <a16:creationId xmlns:a16="http://schemas.microsoft.com/office/drawing/2014/main" id="{9490EC33-9ADD-4E57-8FA4-8505C2413A2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45610" y="6313661"/>
              <a:ext cx="172681" cy="275010"/>
            </a:xfrm>
            <a:prstGeom prst="rect">
              <a:avLst/>
            </a:prstGeom>
          </p:spPr>
        </p:pic>
      </p:grpSp>
      <p:grpSp>
        <p:nvGrpSpPr>
          <p:cNvPr id="9" name="Group 8">
            <a:extLst>
              <a:ext uri="{FF2B5EF4-FFF2-40B4-BE49-F238E27FC236}">
                <a16:creationId xmlns:a16="http://schemas.microsoft.com/office/drawing/2014/main" id="{AAB0A7EF-190F-4233-A3D3-DD67B02DBB59}"/>
              </a:ext>
            </a:extLst>
          </p:cNvPr>
          <p:cNvGrpSpPr/>
          <p:nvPr userDrawn="1"/>
        </p:nvGrpSpPr>
        <p:grpSpPr>
          <a:xfrm>
            <a:off x="624462" y="6187652"/>
            <a:ext cx="10926270" cy="0"/>
            <a:chOff x="624462" y="6104528"/>
            <a:chExt cx="10926270" cy="0"/>
          </a:xfrm>
        </p:grpSpPr>
        <p:cxnSp>
          <p:nvCxnSpPr>
            <p:cNvPr id="10" name="Straight Connector 9">
              <a:extLst>
                <a:ext uri="{FF2B5EF4-FFF2-40B4-BE49-F238E27FC236}">
                  <a16:creationId xmlns:a16="http://schemas.microsoft.com/office/drawing/2014/main" id="{F936D7EA-6ABA-4DE3-8FAC-5C1B0802EA1D}"/>
                </a:ext>
              </a:extLst>
            </p:cNvPr>
            <p:cNvCxnSpPr>
              <a:cxnSpLocks/>
            </p:cNvCxnSpPr>
            <p:nvPr userDrawn="1"/>
          </p:nvCxnSpPr>
          <p:spPr>
            <a:xfrm>
              <a:off x="624462" y="6104528"/>
              <a:ext cx="4474011" cy="0"/>
            </a:xfrm>
            <a:prstGeom prst="line">
              <a:avLst/>
            </a:prstGeom>
            <a:ln w="9525">
              <a:solidFill>
                <a:srgbClr val="BCBEBC"/>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6FF5A2D-A10F-4E2F-B50F-FC4503FC430F}"/>
                </a:ext>
              </a:extLst>
            </p:cNvPr>
            <p:cNvCxnSpPr>
              <a:cxnSpLocks/>
            </p:cNvCxnSpPr>
            <p:nvPr userDrawn="1"/>
          </p:nvCxnSpPr>
          <p:spPr>
            <a:xfrm>
              <a:off x="5098473" y="6104528"/>
              <a:ext cx="6452259" cy="0"/>
            </a:xfrm>
            <a:prstGeom prst="line">
              <a:avLst/>
            </a:prstGeom>
            <a:ln w="9525">
              <a:solidFill>
                <a:srgbClr val="BCBEBC"/>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761790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ooter - Two Columns">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C6E00D6-8D45-48E2-9CFA-39530D07ACDE}"/>
              </a:ext>
            </a:extLst>
          </p:cNvPr>
          <p:cNvSpPr/>
          <p:nvPr userDrawn="1"/>
        </p:nvSpPr>
        <p:spPr>
          <a:xfrm>
            <a:off x="21070" y="17895"/>
            <a:ext cx="12149859" cy="6822210"/>
          </a:xfrm>
          <a:prstGeom prst="rect">
            <a:avLst/>
          </a:prstGeom>
          <a:noFill/>
          <a:ln w="98425">
            <a:solidFill>
              <a:srgbClr val="F6F6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DDB7D3F9-B961-477B-81CF-340538619C4B}"/>
              </a:ext>
            </a:extLst>
          </p:cNvPr>
          <p:cNvGrpSpPr/>
          <p:nvPr userDrawn="1"/>
        </p:nvGrpSpPr>
        <p:grpSpPr>
          <a:xfrm>
            <a:off x="8991392" y="6313661"/>
            <a:ext cx="2412850" cy="275010"/>
            <a:chOff x="8505441" y="6313661"/>
            <a:chExt cx="2412850" cy="275010"/>
          </a:xfrm>
        </p:grpSpPr>
        <p:sp>
          <p:nvSpPr>
            <p:cNvPr id="15" name="TextBox 14">
              <a:extLst>
                <a:ext uri="{FF2B5EF4-FFF2-40B4-BE49-F238E27FC236}">
                  <a16:creationId xmlns:a16="http://schemas.microsoft.com/office/drawing/2014/main" id="{9F9277F6-4E07-4A94-92C8-F6360AB8C6D3}"/>
                </a:ext>
              </a:extLst>
            </p:cNvPr>
            <p:cNvSpPr txBox="1"/>
            <p:nvPr userDrawn="1"/>
          </p:nvSpPr>
          <p:spPr>
            <a:xfrm>
              <a:off x="8505441" y="6373226"/>
              <a:ext cx="2240280" cy="215444"/>
            </a:xfrm>
            <a:prstGeom prst="rect">
              <a:avLst/>
            </a:prstGeom>
            <a:solidFill>
              <a:schemeClr val="bg1"/>
            </a:solid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chemeClr val="tx1">
                      <a:lumMod val="50000"/>
                      <a:lumOff val="50000"/>
                    </a:schemeClr>
                  </a:solidFill>
                  <a:effectLst/>
                  <a:uLnTx/>
                  <a:uFillTx/>
                </a:rPr>
                <a:t>© Health Catalyst. Confidential and Proprietary.</a:t>
              </a:r>
            </a:p>
          </p:txBody>
        </p:sp>
        <p:pic>
          <p:nvPicPr>
            <p:cNvPr id="16" name="Picture 15">
              <a:extLst>
                <a:ext uri="{FF2B5EF4-FFF2-40B4-BE49-F238E27FC236}">
                  <a16:creationId xmlns:a16="http://schemas.microsoft.com/office/drawing/2014/main" id="{6515F28B-505C-4468-AEA2-0F7B412F519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45610" y="6313661"/>
              <a:ext cx="172681" cy="275010"/>
            </a:xfrm>
            <a:prstGeom prst="rect">
              <a:avLst/>
            </a:prstGeom>
          </p:spPr>
        </p:pic>
      </p:grpSp>
      <p:grpSp>
        <p:nvGrpSpPr>
          <p:cNvPr id="17" name="Group 16">
            <a:extLst>
              <a:ext uri="{FF2B5EF4-FFF2-40B4-BE49-F238E27FC236}">
                <a16:creationId xmlns:a16="http://schemas.microsoft.com/office/drawing/2014/main" id="{E474BA47-4EA4-48FA-AF52-DCD8AEFED08D}"/>
              </a:ext>
            </a:extLst>
          </p:cNvPr>
          <p:cNvGrpSpPr/>
          <p:nvPr userDrawn="1"/>
        </p:nvGrpSpPr>
        <p:grpSpPr>
          <a:xfrm>
            <a:off x="624462" y="6187652"/>
            <a:ext cx="10926270" cy="0"/>
            <a:chOff x="624462" y="6104528"/>
            <a:chExt cx="10926270" cy="0"/>
          </a:xfrm>
        </p:grpSpPr>
        <p:cxnSp>
          <p:nvCxnSpPr>
            <p:cNvPr id="18" name="Straight Connector 17">
              <a:extLst>
                <a:ext uri="{FF2B5EF4-FFF2-40B4-BE49-F238E27FC236}">
                  <a16:creationId xmlns:a16="http://schemas.microsoft.com/office/drawing/2014/main" id="{563984DD-F079-44E6-9C28-D9ECC559AB50}"/>
                </a:ext>
              </a:extLst>
            </p:cNvPr>
            <p:cNvCxnSpPr>
              <a:cxnSpLocks/>
            </p:cNvCxnSpPr>
            <p:nvPr userDrawn="1"/>
          </p:nvCxnSpPr>
          <p:spPr>
            <a:xfrm>
              <a:off x="624462" y="6104528"/>
              <a:ext cx="4474011" cy="0"/>
            </a:xfrm>
            <a:prstGeom prst="line">
              <a:avLst/>
            </a:prstGeom>
            <a:ln w="9525">
              <a:solidFill>
                <a:srgbClr val="BCBEBC"/>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5E46EE7-C9FF-41C1-8C08-3475E137070F}"/>
                </a:ext>
              </a:extLst>
            </p:cNvPr>
            <p:cNvCxnSpPr>
              <a:cxnSpLocks/>
            </p:cNvCxnSpPr>
            <p:nvPr userDrawn="1"/>
          </p:nvCxnSpPr>
          <p:spPr>
            <a:xfrm>
              <a:off x="5098473" y="6104528"/>
              <a:ext cx="6452259" cy="0"/>
            </a:xfrm>
            <a:prstGeom prst="line">
              <a:avLst/>
            </a:prstGeom>
            <a:ln w="9525">
              <a:solidFill>
                <a:srgbClr val="BCBEBC"/>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87D5CFC1-7B8E-4B2D-8293-0875D31559AA}"/>
              </a:ext>
            </a:extLst>
          </p:cNvPr>
          <p:cNvSpPr>
            <a:spLocks noGrp="1"/>
          </p:cNvSpPr>
          <p:nvPr>
            <p:ph type="title" hasCustomPrompt="1"/>
          </p:nvPr>
        </p:nvSpPr>
        <p:spPr/>
        <p:txBody>
          <a:bodyPr/>
          <a:lstStyle>
            <a:lvl1pPr>
              <a:defRPr lang="en-US" sz="2800" b="1" kern="1200" dirty="0">
                <a:solidFill>
                  <a:schemeClr val="tx1"/>
                </a:solidFill>
                <a:latin typeface="+mn-lt"/>
                <a:ea typeface="+mn-ea"/>
                <a:cs typeface="+mn-cs"/>
              </a:defRPr>
            </a:lvl1pPr>
          </a:lstStyle>
          <a:p>
            <a:r>
              <a:rPr lang="en-US"/>
              <a:t>Slide Title</a:t>
            </a:r>
          </a:p>
        </p:txBody>
      </p:sp>
      <p:sp>
        <p:nvSpPr>
          <p:cNvPr id="3" name="Content Placeholder 2">
            <a:extLst>
              <a:ext uri="{FF2B5EF4-FFF2-40B4-BE49-F238E27FC236}">
                <a16:creationId xmlns:a16="http://schemas.microsoft.com/office/drawing/2014/main" id="{BBB03293-FB80-4604-B9AE-CA1A28CF2111}"/>
              </a:ext>
            </a:extLst>
          </p:cNvPr>
          <p:cNvSpPr>
            <a:spLocks noGrp="1"/>
          </p:cNvSpPr>
          <p:nvPr>
            <p:ph idx="1" hasCustomPrompt="1"/>
          </p:nvPr>
        </p:nvSpPr>
        <p:spPr>
          <a:xfrm>
            <a:off x="838199" y="1047751"/>
            <a:ext cx="5111496" cy="4938380"/>
          </a:xfrm>
        </p:spPr>
        <p:txBody>
          <a:bodyPr/>
          <a:lstStyle>
            <a:lvl1pPr>
              <a:defRPr/>
            </a:lvl1pPr>
          </a:lstStyle>
          <a:p>
            <a:pPr lvl="0"/>
            <a:r>
              <a:rPr lang="en-US"/>
              <a:t>Click to add text</a:t>
            </a:r>
          </a:p>
          <a:p>
            <a:pPr lvl="1"/>
            <a:r>
              <a:rPr lang="en-US"/>
              <a:t>Second level</a:t>
            </a:r>
          </a:p>
          <a:p>
            <a:pPr lvl="2"/>
            <a:r>
              <a:rPr lang="en-US"/>
              <a:t>Third level</a:t>
            </a:r>
          </a:p>
        </p:txBody>
      </p:sp>
      <p:sp>
        <p:nvSpPr>
          <p:cNvPr id="11" name="Content Placeholder 2">
            <a:extLst>
              <a:ext uri="{FF2B5EF4-FFF2-40B4-BE49-F238E27FC236}">
                <a16:creationId xmlns:a16="http://schemas.microsoft.com/office/drawing/2014/main" id="{9BB2A2F3-7DF0-4B58-BEFC-12E19B817DB8}"/>
              </a:ext>
            </a:extLst>
          </p:cNvPr>
          <p:cNvSpPr>
            <a:spLocks noGrp="1"/>
          </p:cNvSpPr>
          <p:nvPr>
            <p:ph idx="13" hasCustomPrompt="1"/>
          </p:nvPr>
        </p:nvSpPr>
        <p:spPr>
          <a:xfrm>
            <a:off x="6241313" y="1047751"/>
            <a:ext cx="5112488" cy="4938380"/>
          </a:xfrm>
        </p:spPr>
        <p:txBody>
          <a:bodyPr/>
          <a:lstStyle>
            <a:lvl1pPr>
              <a:defRPr/>
            </a:lvl1pPr>
          </a:lstStyle>
          <a:p>
            <a:pPr lvl="0"/>
            <a:r>
              <a:rPr lang="en-US"/>
              <a:t>Click to add text</a:t>
            </a:r>
          </a:p>
          <a:p>
            <a:pPr lvl="1"/>
            <a:r>
              <a:rPr lang="en-US"/>
              <a:t>Second level</a:t>
            </a:r>
          </a:p>
          <a:p>
            <a:pPr lvl="2"/>
            <a:r>
              <a:rPr lang="en-US"/>
              <a:t>Third level</a:t>
            </a:r>
          </a:p>
        </p:txBody>
      </p:sp>
    </p:spTree>
    <p:extLst>
      <p:ext uri="{BB962C8B-B14F-4D97-AF65-F5344CB8AC3E}">
        <p14:creationId xmlns:p14="http://schemas.microsoft.com/office/powerpoint/2010/main" val="7944718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Footer - One Colum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A0DD52D-4C1F-4B89-A143-D69883D4AACE}"/>
              </a:ext>
            </a:extLst>
          </p:cNvPr>
          <p:cNvSpPr/>
          <p:nvPr userDrawn="1"/>
        </p:nvSpPr>
        <p:spPr>
          <a:xfrm>
            <a:off x="21070" y="17895"/>
            <a:ext cx="12149859" cy="6822210"/>
          </a:xfrm>
          <a:prstGeom prst="rect">
            <a:avLst/>
          </a:prstGeom>
          <a:noFill/>
          <a:ln w="98425">
            <a:solidFill>
              <a:srgbClr val="F6F6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7D5CFC1-7B8E-4B2D-8293-0875D31559AA}"/>
              </a:ext>
            </a:extLst>
          </p:cNvPr>
          <p:cNvSpPr>
            <a:spLocks noGrp="1"/>
          </p:cNvSpPr>
          <p:nvPr>
            <p:ph type="title" hasCustomPrompt="1"/>
          </p:nvPr>
        </p:nvSpPr>
        <p:spPr/>
        <p:txBody>
          <a:bodyPr/>
          <a:lstStyle>
            <a:lvl1pPr>
              <a:defRPr lang="en-US" sz="2800" b="1" kern="1200" dirty="0">
                <a:solidFill>
                  <a:schemeClr val="tx1"/>
                </a:solidFill>
                <a:latin typeface="+mn-lt"/>
                <a:ea typeface="+mn-ea"/>
                <a:cs typeface="+mn-cs"/>
              </a:defRPr>
            </a:lvl1pPr>
          </a:lstStyle>
          <a:p>
            <a:r>
              <a:rPr lang="en-US"/>
              <a:t>Slide Title</a:t>
            </a:r>
          </a:p>
        </p:txBody>
      </p:sp>
      <p:sp>
        <p:nvSpPr>
          <p:cNvPr id="3" name="Content Placeholder 2">
            <a:extLst>
              <a:ext uri="{FF2B5EF4-FFF2-40B4-BE49-F238E27FC236}">
                <a16:creationId xmlns:a16="http://schemas.microsoft.com/office/drawing/2014/main" id="{BBB03293-FB80-4604-B9AE-CA1A28CF2111}"/>
              </a:ext>
            </a:extLst>
          </p:cNvPr>
          <p:cNvSpPr>
            <a:spLocks noGrp="1"/>
          </p:cNvSpPr>
          <p:nvPr>
            <p:ph idx="1" hasCustomPrompt="1"/>
          </p:nvPr>
        </p:nvSpPr>
        <p:spPr>
          <a:xfrm>
            <a:off x="838200" y="1038226"/>
            <a:ext cx="10515600" cy="4947904"/>
          </a:xfrm>
        </p:spPr>
        <p:txBody>
          <a:bodyPr/>
          <a:lstStyle>
            <a:lvl1pPr>
              <a:defRPr/>
            </a:lvl1pPr>
          </a:lstStyle>
          <a:p>
            <a:pPr lvl="0"/>
            <a:r>
              <a:rPr lang="en-US"/>
              <a:t>Click to add text</a:t>
            </a:r>
          </a:p>
          <a:p>
            <a:pPr lvl="1"/>
            <a:r>
              <a:rPr lang="en-US"/>
              <a:t>Second level</a:t>
            </a:r>
          </a:p>
          <a:p>
            <a:pPr lvl="2"/>
            <a:r>
              <a:rPr lang="en-US"/>
              <a:t>Third level</a:t>
            </a:r>
          </a:p>
        </p:txBody>
      </p:sp>
      <p:grpSp>
        <p:nvGrpSpPr>
          <p:cNvPr id="13" name="Group 12">
            <a:extLst>
              <a:ext uri="{FF2B5EF4-FFF2-40B4-BE49-F238E27FC236}">
                <a16:creationId xmlns:a16="http://schemas.microsoft.com/office/drawing/2014/main" id="{B7EA45C8-934D-4B02-B2B6-A39C4BB57967}"/>
              </a:ext>
            </a:extLst>
          </p:cNvPr>
          <p:cNvGrpSpPr/>
          <p:nvPr userDrawn="1"/>
        </p:nvGrpSpPr>
        <p:grpSpPr>
          <a:xfrm>
            <a:off x="8991392" y="6313661"/>
            <a:ext cx="2412850" cy="275010"/>
            <a:chOff x="8505441" y="6313661"/>
            <a:chExt cx="2412850" cy="275010"/>
          </a:xfrm>
        </p:grpSpPr>
        <p:sp>
          <p:nvSpPr>
            <p:cNvPr id="14" name="TextBox 13">
              <a:extLst>
                <a:ext uri="{FF2B5EF4-FFF2-40B4-BE49-F238E27FC236}">
                  <a16:creationId xmlns:a16="http://schemas.microsoft.com/office/drawing/2014/main" id="{B78D37CC-CC38-4FE4-BF5B-A660DFC7AA56}"/>
                </a:ext>
              </a:extLst>
            </p:cNvPr>
            <p:cNvSpPr txBox="1"/>
            <p:nvPr userDrawn="1"/>
          </p:nvSpPr>
          <p:spPr>
            <a:xfrm>
              <a:off x="8505441" y="6373226"/>
              <a:ext cx="2240280" cy="215444"/>
            </a:xfrm>
            <a:prstGeom prst="rect">
              <a:avLst/>
            </a:prstGeom>
            <a:solidFill>
              <a:schemeClr val="bg1"/>
            </a:solid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chemeClr val="tx1">
                      <a:lumMod val="50000"/>
                      <a:lumOff val="50000"/>
                    </a:schemeClr>
                  </a:solidFill>
                  <a:effectLst/>
                  <a:uLnTx/>
                  <a:uFillTx/>
                </a:rPr>
                <a:t>© Health Catalyst. Confidential and Proprietary.</a:t>
              </a:r>
            </a:p>
          </p:txBody>
        </p:sp>
        <p:pic>
          <p:nvPicPr>
            <p:cNvPr id="15" name="Picture 14">
              <a:extLst>
                <a:ext uri="{FF2B5EF4-FFF2-40B4-BE49-F238E27FC236}">
                  <a16:creationId xmlns:a16="http://schemas.microsoft.com/office/drawing/2014/main" id="{DF01ED3B-E40B-47A1-A538-7B59767EA35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45610" y="6313661"/>
              <a:ext cx="172681" cy="275010"/>
            </a:xfrm>
            <a:prstGeom prst="rect">
              <a:avLst/>
            </a:prstGeom>
          </p:spPr>
        </p:pic>
      </p:grpSp>
      <p:grpSp>
        <p:nvGrpSpPr>
          <p:cNvPr id="16" name="Group 15">
            <a:extLst>
              <a:ext uri="{FF2B5EF4-FFF2-40B4-BE49-F238E27FC236}">
                <a16:creationId xmlns:a16="http://schemas.microsoft.com/office/drawing/2014/main" id="{80F10948-47C6-465F-9814-7653D98289C1}"/>
              </a:ext>
            </a:extLst>
          </p:cNvPr>
          <p:cNvGrpSpPr/>
          <p:nvPr userDrawn="1"/>
        </p:nvGrpSpPr>
        <p:grpSpPr>
          <a:xfrm>
            <a:off x="624462" y="6187652"/>
            <a:ext cx="10926270" cy="0"/>
            <a:chOff x="624462" y="6104528"/>
            <a:chExt cx="10926270" cy="0"/>
          </a:xfrm>
        </p:grpSpPr>
        <p:cxnSp>
          <p:nvCxnSpPr>
            <p:cNvPr id="17" name="Straight Connector 16">
              <a:extLst>
                <a:ext uri="{FF2B5EF4-FFF2-40B4-BE49-F238E27FC236}">
                  <a16:creationId xmlns:a16="http://schemas.microsoft.com/office/drawing/2014/main" id="{C4EB0428-B947-4BE5-9D60-A7A33B0369D1}"/>
                </a:ext>
              </a:extLst>
            </p:cNvPr>
            <p:cNvCxnSpPr>
              <a:cxnSpLocks/>
            </p:cNvCxnSpPr>
            <p:nvPr userDrawn="1"/>
          </p:nvCxnSpPr>
          <p:spPr>
            <a:xfrm>
              <a:off x="624462" y="6104528"/>
              <a:ext cx="4474011" cy="0"/>
            </a:xfrm>
            <a:prstGeom prst="line">
              <a:avLst/>
            </a:prstGeom>
            <a:ln w="9525">
              <a:solidFill>
                <a:srgbClr val="BCBEBC"/>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D182716-3F58-4C38-972F-ABB2F53CE2CB}"/>
                </a:ext>
              </a:extLst>
            </p:cNvPr>
            <p:cNvCxnSpPr>
              <a:cxnSpLocks/>
            </p:cNvCxnSpPr>
            <p:nvPr userDrawn="1"/>
          </p:nvCxnSpPr>
          <p:spPr>
            <a:xfrm>
              <a:off x="5098473" y="6104528"/>
              <a:ext cx="6452259" cy="0"/>
            </a:xfrm>
            <a:prstGeom prst="line">
              <a:avLst/>
            </a:prstGeom>
            <a:ln w="9525">
              <a:solidFill>
                <a:srgbClr val="BCBEBC"/>
              </a:solidFill>
            </a:ln>
          </p:spPr>
          <p:style>
            <a:lnRef idx="1">
              <a:schemeClr val="accent1"/>
            </a:lnRef>
            <a:fillRef idx="0">
              <a:schemeClr val="accent1"/>
            </a:fillRef>
            <a:effectRef idx="0">
              <a:schemeClr val="accent1"/>
            </a:effectRef>
            <a:fontRef idx="minor">
              <a:schemeClr val="tx1"/>
            </a:fontRef>
          </p:style>
        </p:cxnSp>
      </p:grpSp>
      <p:pic>
        <p:nvPicPr>
          <p:cNvPr id="19" name="Picture 18" descr="A picture containing building&#10;&#10;Description automatically generated">
            <a:extLst>
              <a:ext uri="{FF2B5EF4-FFF2-40B4-BE49-F238E27FC236}">
                <a16:creationId xmlns:a16="http://schemas.microsoft.com/office/drawing/2014/main" id="{53BC035A-6731-46EA-A0D2-1D7A8D59A19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15240" y="850311"/>
            <a:ext cx="378069" cy="2578689"/>
          </a:xfrm>
          <a:prstGeom prst="rect">
            <a:avLst/>
          </a:prstGeom>
        </p:spPr>
      </p:pic>
    </p:spTree>
    <p:extLst>
      <p:ext uri="{BB962C8B-B14F-4D97-AF65-F5344CB8AC3E}">
        <p14:creationId xmlns:p14="http://schemas.microsoft.com/office/powerpoint/2010/main" val="3237230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Presentation Title Page">
    <p:spTree>
      <p:nvGrpSpPr>
        <p:cNvPr id="1" name=""/>
        <p:cNvGrpSpPr/>
        <p:nvPr/>
      </p:nvGrpSpPr>
      <p:grpSpPr>
        <a:xfrm>
          <a:off x="0" y="0"/>
          <a:ext cx="0" cy="0"/>
          <a:chOff x="0" y="0"/>
          <a:chExt cx="0" cy="0"/>
        </a:xfrm>
      </p:grpSpPr>
      <p:pic>
        <p:nvPicPr>
          <p:cNvPr id="16" name="Picture 15" descr="Background pattern&#10;&#10;Description automatically generated">
            <a:extLst>
              <a:ext uri="{FF2B5EF4-FFF2-40B4-BE49-F238E27FC236}">
                <a16:creationId xmlns:a16="http://schemas.microsoft.com/office/drawing/2014/main" id="{44F0E133-D024-5A35-EF40-4ECCFC3015C6}"/>
              </a:ext>
            </a:extLst>
          </p:cNvPr>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12493" y="0"/>
            <a:ext cx="12204493" cy="6857883"/>
          </a:xfrm>
          <a:prstGeom prst="rect">
            <a:avLst/>
          </a:prstGeom>
        </p:spPr>
      </p:pic>
      <p:pic>
        <p:nvPicPr>
          <p:cNvPr id="5" name="Picture 4">
            <a:extLst>
              <a:ext uri="{FF2B5EF4-FFF2-40B4-BE49-F238E27FC236}">
                <a16:creationId xmlns:a16="http://schemas.microsoft.com/office/drawing/2014/main" id="{896FB4D8-2405-FA1D-EEFB-8D65A9569D2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47495" y="181117"/>
            <a:ext cx="10260650" cy="5765610"/>
          </a:xfrm>
          <a:prstGeom prst="rect">
            <a:avLst/>
          </a:prstGeom>
        </p:spPr>
      </p:pic>
      <p:pic>
        <p:nvPicPr>
          <p:cNvPr id="3" name="Picture 2">
            <a:extLst>
              <a:ext uri="{FF2B5EF4-FFF2-40B4-BE49-F238E27FC236}">
                <a16:creationId xmlns:a16="http://schemas.microsoft.com/office/drawing/2014/main" id="{51DD33B4-81FD-A31A-C5BF-E120E8CF330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48293" y="5337202"/>
            <a:ext cx="5156200" cy="1536700"/>
          </a:xfrm>
          <a:prstGeom prst="rect">
            <a:avLst/>
          </a:prstGeom>
        </p:spPr>
      </p:pic>
      <p:sp>
        <p:nvSpPr>
          <p:cNvPr id="8" name="Freeform: Shape 7">
            <a:extLst>
              <a:ext uri="{FF2B5EF4-FFF2-40B4-BE49-F238E27FC236}">
                <a16:creationId xmlns:a16="http://schemas.microsoft.com/office/drawing/2014/main" id="{E7B0E8E9-DC86-4424-A079-6D6EF5EA4873}"/>
              </a:ext>
            </a:extLst>
          </p:cNvPr>
          <p:cNvSpPr/>
          <p:nvPr userDrawn="1"/>
        </p:nvSpPr>
        <p:spPr>
          <a:xfrm>
            <a:off x="-9354" y="4587900"/>
            <a:ext cx="8486422" cy="2286002"/>
          </a:xfrm>
          <a:custGeom>
            <a:avLst/>
            <a:gdLst>
              <a:gd name="connsiteX0" fmla="*/ 0 w 8486422"/>
              <a:gd name="connsiteY0" fmla="*/ 0 h 2286002"/>
              <a:gd name="connsiteX1" fmla="*/ 6121830 w 8486422"/>
              <a:gd name="connsiteY1" fmla="*/ 0 h 2286002"/>
              <a:gd name="connsiteX2" fmla="*/ 6284354 w 8486422"/>
              <a:gd name="connsiteY2" fmla="*/ 0 h 2286002"/>
              <a:gd name="connsiteX3" fmla="*/ 6285082 w 8486422"/>
              <a:gd name="connsiteY3" fmla="*/ 0 h 2286002"/>
              <a:gd name="connsiteX4" fmla="*/ 6296025 w 8486422"/>
              <a:gd name="connsiteY4" fmla="*/ 0 h 2286002"/>
              <a:gd name="connsiteX5" fmla="*/ 6296025 w 8486422"/>
              <a:gd name="connsiteY5" fmla="*/ 11364 h 2286002"/>
              <a:gd name="connsiteX6" fmla="*/ 8486422 w 8486422"/>
              <a:gd name="connsiteY6" fmla="*/ 2286002 h 2286002"/>
              <a:gd name="connsiteX7" fmla="*/ 6296025 w 8486422"/>
              <a:gd name="connsiteY7" fmla="*/ 2286002 h 2286002"/>
              <a:gd name="connsiteX8" fmla="*/ 6285082 w 8486422"/>
              <a:gd name="connsiteY8" fmla="*/ 2286002 h 2286002"/>
              <a:gd name="connsiteX9" fmla="*/ 6284354 w 8486422"/>
              <a:gd name="connsiteY9" fmla="*/ 2286002 h 2286002"/>
              <a:gd name="connsiteX10" fmla="*/ 6121830 w 8486422"/>
              <a:gd name="connsiteY10" fmla="*/ 2286002 h 2286002"/>
              <a:gd name="connsiteX11" fmla="*/ 0 w 8486422"/>
              <a:gd name="connsiteY11" fmla="*/ 2286002 h 2286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86422" h="2286002">
                <a:moveTo>
                  <a:pt x="0" y="0"/>
                </a:moveTo>
                <a:lnTo>
                  <a:pt x="6121830" y="0"/>
                </a:lnTo>
                <a:lnTo>
                  <a:pt x="6284354" y="0"/>
                </a:lnTo>
                <a:lnTo>
                  <a:pt x="6285082" y="0"/>
                </a:lnTo>
                <a:lnTo>
                  <a:pt x="6296025" y="0"/>
                </a:lnTo>
                <a:lnTo>
                  <a:pt x="6296025" y="11364"/>
                </a:lnTo>
                <a:lnTo>
                  <a:pt x="8486422" y="2286002"/>
                </a:lnTo>
                <a:lnTo>
                  <a:pt x="6296025" y="2286002"/>
                </a:lnTo>
                <a:lnTo>
                  <a:pt x="6285082" y="2286002"/>
                </a:lnTo>
                <a:lnTo>
                  <a:pt x="6284354" y="2286002"/>
                </a:lnTo>
                <a:lnTo>
                  <a:pt x="6121830" y="2286002"/>
                </a:lnTo>
                <a:lnTo>
                  <a:pt x="0" y="2286002"/>
                </a:lnTo>
                <a:close/>
              </a:path>
            </a:pathLst>
          </a:custGeom>
          <a:solidFill>
            <a:srgbClr val="242427"/>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51DB1FF-8C68-4037-BB9F-7ADD96B912E6}"/>
              </a:ext>
            </a:extLst>
          </p:cNvPr>
          <p:cNvSpPr>
            <a:spLocks noGrp="1"/>
          </p:cNvSpPr>
          <p:nvPr>
            <p:ph type="ctrTitle" hasCustomPrompt="1"/>
          </p:nvPr>
        </p:nvSpPr>
        <p:spPr>
          <a:xfrm>
            <a:off x="585026" y="4998891"/>
            <a:ext cx="5700813" cy="1051560"/>
          </a:xfrm>
        </p:spPr>
        <p:txBody>
          <a:bodyPr anchor="t" anchorCtr="0">
            <a:noAutofit/>
          </a:bodyPr>
          <a:lstStyle>
            <a:lvl1pPr algn="l">
              <a:defRPr sz="4000">
                <a:solidFill>
                  <a:schemeClr val="bg1"/>
                </a:solidFill>
              </a:defRPr>
            </a:lvl1pPr>
          </a:lstStyle>
          <a:p>
            <a:r>
              <a:rPr lang="en-US"/>
              <a:t>Presentation Title</a:t>
            </a:r>
          </a:p>
        </p:txBody>
      </p:sp>
      <p:pic>
        <p:nvPicPr>
          <p:cNvPr id="10" name="Picture 9" descr="Logo&#10;&#10;Description automatically generated with medium confidence">
            <a:extLst>
              <a:ext uri="{FF2B5EF4-FFF2-40B4-BE49-F238E27FC236}">
                <a16:creationId xmlns:a16="http://schemas.microsoft.com/office/drawing/2014/main" id="{A0D816F5-602C-4219-A819-C371BC953C74}"/>
              </a:ext>
            </a:extLst>
          </p:cNvPr>
          <p:cNvPicPr>
            <a:picLocks noChangeAspect="1"/>
          </p:cNvPicPr>
          <p:nvPr userDrawn="1"/>
        </p:nvPicPr>
        <p:blipFill rotWithShape="1">
          <a:blip r:embed="rId5" cstate="email">
            <a:extLst>
              <a:ext uri="{28A0092B-C50C-407E-A947-70E740481C1C}">
                <a14:useLocalDpi xmlns:a14="http://schemas.microsoft.com/office/drawing/2010/main" val="0"/>
              </a:ext>
            </a:extLst>
          </a:blip>
          <a:srcRect/>
          <a:stretch/>
        </p:blipFill>
        <p:spPr>
          <a:xfrm>
            <a:off x="8933607" y="5826265"/>
            <a:ext cx="2508532" cy="501707"/>
          </a:xfrm>
          <a:prstGeom prst="rect">
            <a:avLst/>
          </a:prstGeom>
        </p:spPr>
      </p:pic>
      <p:sp>
        <p:nvSpPr>
          <p:cNvPr id="12" name="Text Placeholder 3">
            <a:extLst>
              <a:ext uri="{FF2B5EF4-FFF2-40B4-BE49-F238E27FC236}">
                <a16:creationId xmlns:a16="http://schemas.microsoft.com/office/drawing/2014/main" id="{9715494C-351A-478C-AA18-BB42CA846C7F}"/>
              </a:ext>
            </a:extLst>
          </p:cNvPr>
          <p:cNvSpPr>
            <a:spLocks noGrp="1"/>
          </p:cNvSpPr>
          <p:nvPr>
            <p:ph type="body" sz="quarter" idx="11" hasCustomPrompt="1"/>
          </p:nvPr>
        </p:nvSpPr>
        <p:spPr>
          <a:xfrm>
            <a:off x="581330" y="6198240"/>
            <a:ext cx="5699816" cy="269875"/>
          </a:xfrm>
        </p:spPr>
        <p:txBody>
          <a:bodyPr/>
          <a:lstStyle>
            <a:lvl1pPr>
              <a:defRPr lang="en-US" sz="1400" kern="1200" dirty="0" smtClean="0">
                <a:solidFill>
                  <a:srgbClr val="70CBFF"/>
                </a:solidFill>
                <a:latin typeface="+mn-lt"/>
                <a:ea typeface="+mn-ea"/>
                <a:cs typeface="+mn-cs"/>
              </a:defRPr>
            </a:lvl1pPr>
          </a:lstStyle>
          <a:p>
            <a:pPr lvl="0"/>
            <a:r>
              <a:rPr lang="en-US"/>
              <a:t>Presenter Name</a:t>
            </a:r>
          </a:p>
        </p:txBody>
      </p:sp>
      <p:sp>
        <p:nvSpPr>
          <p:cNvPr id="18" name="TextBox 17">
            <a:extLst>
              <a:ext uri="{FF2B5EF4-FFF2-40B4-BE49-F238E27FC236}">
                <a16:creationId xmlns:a16="http://schemas.microsoft.com/office/drawing/2014/main" id="{5BC73628-476D-4DCE-A003-8D7DB11CE620}"/>
              </a:ext>
            </a:extLst>
          </p:cNvPr>
          <p:cNvSpPr txBox="1"/>
          <p:nvPr userDrawn="1"/>
        </p:nvSpPr>
        <p:spPr>
          <a:xfrm>
            <a:off x="581330" y="6550877"/>
            <a:ext cx="2232287" cy="215444"/>
          </a:xfrm>
          <a:prstGeom prst="rect">
            <a:avLst/>
          </a:prstGeom>
          <a:noFill/>
        </p:spPr>
        <p:txBody>
          <a:bodyPr wrap="square" l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chemeClr val="bg1"/>
                </a:solidFill>
                <a:effectLst/>
                <a:uLnTx/>
                <a:uFillTx/>
              </a:rPr>
              <a:t>© Health Catalyst. Confidential and Proprietary.</a:t>
            </a:r>
          </a:p>
        </p:txBody>
      </p:sp>
    </p:spTree>
    <p:extLst>
      <p:ext uri="{BB962C8B-B14F-4D97-AF65-F5344CB8AC3E}">
        <p14:creationId xmlns:p14="http://schemas.microsoft.com/office/powerpoint/2010/main" val="147084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Footer - One Column, Subtitl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7D053F7-07A1-47D1-AEBC-A90DB2E4C907}"/>
              </a:ext>
            </a:extLst>
          </p:cNvPr>
          <p:cNvSpPr/>
          <p:nvPr userDrawn="1"/>
        </p:nvSpPr>
        <p:spPr>
          <a:xfrm>
            <a:off x="21070" y="17895"/>
            <a:ext cx="12149859" cy="6822210"/>
          </a:xfrm>
          <a:prstGeom prst="rect">
            <a:avLst/>
          </a:prstGeom>
          <a:noFill/>
          <a:ln w="98425">
            <a:solidFill>
              <a:srgbClr val="F6F6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9F155433-066E-4C56-862E-FC722FEA0F11}"/>
              </a:ext>
            </a:extLst>
          </p:cNvPr>
          <p:cNvGrpSpPr/>
          <p:nvPr userDrawn="1"/>
        </p:nvGrpSpPr>
        <p:grpSpPr>
          <a:xfrm>
            <a:off x="8991392" y="6313661"/>
            <a:ext cx="2412850" cy="275010"/>
            <a:chOff x="8505441" y="6313661"/>
            <a:chExt cx="2412850" cy="275010"/>
          </a:xfrm>
        </p:grpSpPr>
        <p:sp>
          <p:nvSpPr>
            <p:cNvPr id="19" name="TextBox 18">
              <a:extLst>
                <a:ext uri="{FF2B5EF4-FFF2-40B4-BE49-F238E27FC236}">
                  <a16:creationId xmlns:a16="http://schemas.microsoft.com/office/drawing/2014/main" id="{1114FE0B-F17F-4A8C-97C9-A5A065F5C821}"/>
                </a:ext>
              </a:extLst>
            </p:cNvPr>
            <p:cNvSpPr txBox="1"/>
            <p:nvPr userDrawn="1"/>
          </p:nvSpPr>
          <p:spPr>
            <a:xfrm>
              <a:off x="8505441" y="6373226"/>
              <a:ext cx="2240280" cy="215444"/>
            </a:xfrm>
            <a:prstGeom prst="rect">
              <a:avLst/>
            </a:prstGeom>
            <a:solidFill>
              <a:schemeClr val="bg1"/>
            </a:solid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chemeClr val="tx1">
                      <a:lumMod val="50000"/>
                      <a:lumOff val="50000"/>
                    </a:schemeClr>
                  </a:solidFill>
                  <a:effectLst/>
                  <a:uLnTx/>
                  <a:uFillTx/>
                </a:rPr>
                <a:t>© Health Catalyst. Confidential and Proprietary.</a:t>
              </a:r>
            </a:p>
          </p:txBody>
        </p:sp>
        <p:pic>
          <p:nvPicPr>
            <p:cNvPr id="20" name="Picture 19">
              <a:extLst>
                <a:ext uri="{FF2B5EF4-FFF2-40B4-BE49-F238E27FC236}">
                  <a16:creationId xmlns:a16="http://schemas.microsoft.com/office/drawing/2014/main" id="{CD813258-C0B5-4B46-A27E-F3AEEB1F75A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45610" y="6313661"/>
              <a:ext cx="172681" cy="275010"/>
            </a:xfrm>
            <a:prstGeom prst="rect">
              <a:avLst/>
            </a:prstGeom>
          </p:spPr>
        </p:pic>
      </p:grpSp>
      <p:grpSp>
        <p:nvGrpSpPr>
          <p:cNvPr id="21" name="Group 20">
            <a:extLst>
              <a:ext uri="{FF2B5EF4-FFF2-40B4-BE49-F238E27FC236}">
                <a16:creationId xmlns:a16="http://schemas.microsoft.com/office/drawing/2014/main" id="{7D2FF1EA-F486-41A9-B86E-F5B68B46907A}"/>
              </a:ext>
            </a:extLst>
          </p:cNvPr>
          <p:cNvGrpSpPr/>
          <p:nvPr userDrawn="1"/>
        </p:nvGrpSpPr>
        <p:grpSpPr>
          <a:xfrm>
            <a:off x="624462" y="6187652"/>
            <a:ext cx="10926270" cy="0"/>
            <a:chOff x="624462" y="6104528"/>
            <a:chExt cx="10926270" cy="0"/>
          </a:xfrm>
        </p:grpSpPr>
        <p:cxnSp>
          <p:nvCxnSpPr>
            <p:cNvPr id="22" name="Straight Connector 21">
              <a:extLst>
                <a:ext uri="{FF2B5EF4-FFF2-40B4-BE49-F238E27FC236}">
                  <a16:creationId xmlns:a16="http://schemas.microsoft.com/office/drawing/2014/main" id="{24AD60CA-0984-496B-BBE1-FB520E076E7D}"/>
                </a:ext>
              </a:extLst>
            </p:cNvPr>
            <p:cNvCxnSpPr>
              <a:cxnSpLocks/>
            </p:cNvCxnSpPr>
            <p:nvPr userDrawn="1"/>
          </p:nvCxnSpPr>
          <p:spPr>
            <a:xfrm>
              <a:off x="624462" y="6104528"/>
              <a:ext cx="4474011" cy="0"/>
            </a:xfrm>
            <a:prstGeom prst="line">
              <a:avLst/>
            </a:prstGeom>
            <a:ln w="9525">
              <a:solidFill>
                <a:srgbClr val="BCBEBC"/>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A4CECB2-0ADA-4294-9040-118BCC39B65A}"/>
                </a:ext>
              </a:extLst>
            </p:cNvPr>
            <p:cNvCxnSpPr>
              <a:cxnSpLocks/>
            </p:cNvCxnSpPr>
            <p:nvPr userDrawn="1"/>
          </p:nvCxnSpPr>
          <p:spPr>
            <a:xfrm>
              <a:off x="5098473" y="6104528"/>
              <a:ext cx="6452259" cy="0"/>
            </a:xfrm>
            <a:prstGeom prst="line">
              <a:avLst/>
            </a:prstGeom>
            <a:ln w="9525">
              <a:solidFill>
                <a:srgbClr val="BCBEBC"/>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87D5CFC1-7B8E-4B2D-8293-0875D31559AA}"/>
              </a:ext>
            </a:extLst>
          </p:cNvPr>
          <p:cNvSpPr>
            <a:spLocks noGrp="1"/>
          </p:cNvSpPr>
          <p:nvPr>
            <p:ph type="title" hasCustomPrompt="1"/>
          </p:nvPr>
        </p:nvSpPr>
        <p:spPr/>
        <p:txBody>
          <a:bodyPr/>
          <a:lstStyle>
            <a:lvl1pPr>
              <a:defRPr lang="en-US" sz="2800" b="1" kern="1200" dirty="0">
                <a:solidFill>
                  <a:schemeClr val="tx1"/>
                </a:solidFill>
                <a:latin typeface="+mn-lt"/>
                <a:ea typeface="+mn-ea"/>
                <a:cs typeface="+mn-cs"/>
              </a:defRPr>
            </a:lvl1pPr>
          </a:lstStyle>
          <a:p>
            <a:r>
              <a:rPr lang="en-US"/>
              <a:t>Slide Title</a:t>
            </a:r>
          </a:p>
        </p:txBody>
      </p:sp>
      <p:sp>
        <p:nvSpPr>
          <p:cNvPr id="3" name="Content Placeholder 2">
            <a:extLst>
              <a:ext uri="{FF2B5EF4-FFF2-40B4-BE49-F238E27FC236}">
                <a16:creationId xmlns:a16="http://schemas.microsoft.com/office/drawing/2014/main" id="{BBB03293-FB80-4604-B9AE-CA1A28CF2111}"/>
              </a:ext>
            </a:extLst>
          </p:cNvPr>
          <p:cNvSpPr>
            <a:spLocks noGrp="1"/>
          </p:cNvSpPr>
          <p:nvPr>
            <p:ph idx="1" hasCustomPrompt="1"/>
          </p:nvPr>
        </p:nvSpPr>
        <p:spPr>
          <a:xfrm>
            <a:off x="838200" y="1405358"/>
            <a:ext cx="10515600" cy="4584480"/>
          </a:xfrm>
        </p:spPr>
        <p:txBody>
          <a:bodyPr/>
          <a:lstStyle>
            <a:lvl1pPr>
              <a:defRPr/>
            </a:lvl1pPr>
          </a:lstStyle>
          <a:p>
            <a:pPr lvl="0"/>
            <a:r>
              <a:rPr lang="en-US"/>
              <a:t>Click to add text</a:t>
            </a:r>
          </a:p>
          <a:p>
            <a:pPr lvl="1"/>
            <a:r>
              <a:rPr lang="en-US"/>
              <a:t>Second level</a:t>
            </a:r>
          </a:p>
          <a:p>
            <a:pPr lvl="2"/>
            <a:r>
              <a:rPr lang="en-US"/>
              <a:t>Third level</a:t>
            </a:r>
          </a:p>
        </p:txBody>
      </p:sp>
      <p:sp>
        <p:nvSpPr>
          <p:cNvPr id="15" name="Text Placeholder 14">
            <a:extLst>
              <a:ext uri="{FF2B5EF4-FFF2-40B4-BE49-F238E27FC236}">
                <a16:creationId xmlns:a16="http://schemas.microsoft.com/office/drawing/2014/main" id="{606B5201-290D-4D38-9B69-33AD01FFD9BB}"/>
              </a:ext>
            </a:extLst>
          </p:cNvPr>
          <p:cNvSpPr>
            <a:spLocks noGrp="1"/>
          </p:cNvSpPr>
          <p:nvPr>
            <p:ph type="body" sz="quarter" idx="14" hasCustomPrompt="1"/>
          </p:nvPr>
        </p:nvSpPr>
        <p:spPr>
          <a:xfrm>
            <a:off x="838200" y="844903"/>
            <a:ext cx="10515600" cy="393192"/>
          </a:xfrm>
        </p:spPr>
        <p:txBody>
          <a:bodyPr>
            <a:noAutofit/>
          </a:bodyPr>
          <a:lstStyle>
            <a:lvl1pPr>
              <a:defRPr lang="en-US" sz="2400" b="1" kern="1200" dirty="0">
                <a:solidFill>
                  <a:srgbClr val="70CBFF"/>
                </a:solidFill>
                <a:latin typeface="+mn-lt"/>
                <a:ea typeface="+mn-ea"/>
                <a:cs typeface="+mn-cs"/>
              </a:defRPr>
            </a:lvl1pPr>
          </a:lstStyle>
          <a:p>
            <a:pPr lvl="0"/>
            <a:r>
              <a:rPr lang="en-US"/>
              <a:t>Slide Subtitle</a:t>
            </a:r>
          </a:p>
        </p:txBody>
      </p:sp>
      <p:pic>
        <p:nvPicPr>
          <p:cNvPr id="16" name="Picture 15" descr="A picture containing device&#10;&#10;Description automatically generated">
            <a:extLst>
              <a:ext uri="{FF2B5EF4-FFF2-40B4-BE49-F238E27FC236}">
                <a16:creationId xmlns:a16="http://schemas.microsoft.com/office/drawing/2014/main" id="{50520BE8-5CBF-4D67-8204-0304651598B7}"/>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131360" y="734975"/>
            <a:ext cx="509429" cy="2578688"/>
          </a:xfrm>
          <a:prstGeom prst="rect">
            <a:avLst/>
          </a:prstGeom>
        </p:spPr>
      </p:pic>
    </p:spTree>
    <p:extLst>
      <p:ext uri="{BB962C8B-B14F-4D97-AF65-F5344CB8AC3E}">
        <p14:creationId xmlns:p14="http://schemas.microsoft.com/office/powerpoint/2010/main" val="19324568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Misc - One Column, Subtitl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580E8714-7867-4CB6-8A9E-29A7161FA892}"/>
              </a:ext>
            </a:extLst>
          </p:cNvPr>
          <p:cNvSpPr/>
          <p:nvPr userDrawn="1"/>
        </p:nvSpPr>
        <p:spPr>
          <a:xfrm>
            <a:off x="76200" y="48851"/>
            <a:ext cx="12030075" cy="6694849"/>
          </a:xfrm>
          <a:prstGeom prst="rect">
            <a:avLst/>
          </a:prstGeom>
          <a:noFill/>
          <a:ln w="98425">
            <a:solidFill>
              <a:srgbClr val="F6F6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9AE6E4E5-38E4-4CB1-8198-A779AD54FB78}"/>
              </a:ext>
            </a:extLst>
          </p:cNvPr>
          <p:cNvGrpSpPr/>
          <p:nvPr userDrawn="1"/>
        </p:nvGrpSpPr>
        <p:grpSpPr>
          <a:xfrm>
            <a:off x="8124162" y="6302309"/>
            <a:ext cx="2412850" cy="275010"/>
            <a:chOff x="8505441" y="6313661"/>
            <a:chExt cx="2412850" cy="275010"/>
          </a:xfrm>
        </p:grpSpPr>
        <p:sp>
          <p:nvSpPr>
            <p:cNvPr id="26" name="TextBox 25">
              <a:extLst>
                <a:ext uri="{FF2B5EF4-FFF2-40B4-BE49-F238E27FC236}">
                  <a16:creationId xmlns:a16="http://schemas.microsoft.com/office/drawing/2014/main" id="{AC3F0BDF-4EED-464C-8467-76A81D677963}"/>
                </a:ext>
              </a:extLst>
            </p:cNvPr>
            <p:cNvSpPr txBox="1"/>
            <p:nvPr userDrawn="1"/>
          </p:nvSpPr>
          <p:spPr>
            <a:xfrm>
              <a:off x="8505441" y="6373226"/>
              <a:ext cx="2240280" cy="215444"/>
            </a:xfrm>
            <a:prstGeom prst="rect">
              <a:avLst/>
            </a:prstGeom>
            <a:solidFill>
              <a:schemeClr val="bg1"/>
            </a:solid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chemeClr val="tx1">
                      <a:lumMod val="50000"/>
                      <a:lumOff val="50000"/>
                    </a:schemeClr>
                  </a:solidFill>
                  <a:effectLst/>
                  <a:uLnTx/>
                  <a:uFillTx/>
                </a:rPr>
                <a:t>© Health Catalyst. Confidential and Proprietary.</a:t>
              </a:r>
            </a:p>
          </p:txBody>
        </p:sp>
        <p:pic>
          <p:nvPicPr>
            <p:cNvPr id="27" name="Picture 26">
              <a:extLst>
                <a:ext uri="{FF2B5EF4-FFF2-40B4-BE49-F238E27FC236}">
                  <a16:creationId xmlns:a16="http://schemas.microsoft.com/office/drawing/2014/main" id="{E05A9813-7A51-4D13-AFC5-00F55A4DDF2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45610" y="6313661"/>
              <a:ext cx="172681" cy="275010"/>
            </a:xfrm>
            <a:prstGeom prst="rect">
              <a:avLst/>
            </a:prstGeom>
          </p:spPr>
        </p:pic>
      </p:grpSp>
      <p:sp>
        <p:nvSpPr>
          <p:cNvPr id="12" name="Content Placeholder 2">
            <a:extLst>
              <a:ext uri="{FF2B5EF4-FFF2-40B4-BE49-F238E27FC236}">
                <a16:creationId xmlns:a16="http://schemas.microsoft.com/office/drawing/2014/main" id="{D53BDE4F-103E-4F94-8A20-05F557660BF3}"/>
              </a:ext>
            </a:extLst>
          </p:cNvPr>
          <p:cNvSpPr>
            <a:spLocks noGrp="1"/>
          </p:cNvSpPr>
          <p:nvPr>
            <p:ph sz="half" idx="1" hasCustomPrompt="1"/>
          </p:nvPr>
        </p:nvSpPr>
        <p:spPr>
          <a:xfrm>
            <a:off x="838200" y="1521069"/>
            <a:ext cx="9683618" cy="4614859"/>
          </a:xfrm>
        </p:spPr>
        <p:txBody>
          <a:bodyPr/>
          <a:lstStyle>
            <a:lvl1pPr>
              <a:defRPr/>
            </a:lvl1pPr>
          </a:lstStyle>
          <a:p>
            <a:pPr lvl="0"/>
            <a:r>
              <a:rPr lang="en-US"/>
              <a:t>Click to add text</a:t>
            </a:r>
          </a:p>
          <a:p>
            <a:pPr lvl="1"/>
            <a:r>
              <a:rPr lang="en-US"/>
              <a:t>Second level</a:t>
            </a:r>
          </a:p>
          <a:p>
            <a:pPr lvl="2"/>
            <a:r>
              <a:rPr lang="en-US"/>
              <a:t>Third level</a:t>
            </a:r>
          </a:p>
        </p:txBody>
      </p:sp>
      <p:sp>
        <p:nvSpPr>
          <p:cNvPr id="13" name="Text Placeholder 21">
            <a:extLst>
              <a:ext uri="{FF2B5EF4-FFF2-40B4-BE49-F238E27FC236}">
                <a16:creationId xmlns:a16="http://schemas.microsoft.com/office/drawing/2014/main" id="{7CAAAC83-8BA4-4341-9EFF-7F1FADBDD334}"/>
              </a:ext>
            </a:extLst>
          </p:cNvPr>
          <p:cNvSpPr>
            <a:spLocks noGrp="1"/>
          </p:cNvSpPr>
          <p:nvPr>
            <p:ph type="body" sz="quarter" idx="14" hasCustomPrompt="1"/>
          </p:nvPr>
        </p:nvSpPr>
        <p:spPr>
          <a:xfrm>
            <a:off x="838200" y="841182"/>
            <a:ext cx="9698812" cy="438912"/>
          </a:xfrm>
        </p:spPr>
        <p:txBody>
          <a:bodyPr>
            <a:noAutofit/>
          </a:bodyPr>
          <a:lstStyle>
            <a:lvl1pPr>
              <a:defRPr lang="en-US" sz="2400" b="1" kern="1200">
                <a:solidFill>
                  <a:srgbClr val="70CBFF"/>
                </a:solidFill>
                <a:latin typeface="+mn-lt"/>
                <a:ea typeface="+mn-ea"/>
                <a:cs typeface="+mn-cs"/>
              </a:defRPr>
            </a:lvl1pPr>
          </a:lstStyle>
          <a:p>
            <a:pPr lvl="0"/>
            <a:r>
              <a:rPr lang="en-US"/>
              <a:t>Slide Subtitle</a:t>
            </a:r>
          </a:p>
        </p:txBody>
      </p:sp>
      <p:sp>
        <p:nvSpPr>
          <p:cNvPr id="15" name="Title 1">
            <a:extLst>
              <a:ext uri="{FF2B5EF4-FFF2-40B4-BE49-F238E27FC236}">
                <a16:creationId xmlns:a16="http://schemas.microsoft.com/office/drawing/2014/main" id="{7A5D7607-424F-4E61-B3A3-55E7CC6443D9}"/>
              </a:ext>
            </a:extLst>
          </p:cNvPr>
          <p:cNvSpPr>
            <a:spLocks noGrp="1"/>
          </p:cNvSpPr>
          <p:nvPr>
            <p:ph type="title" hasCustomPrompt="1"/>
          </p:nvPr>
        </p:nvSpPr>
        <p:spPr>
          <a:xfrm>
            <a:off x="838200" y="371604"/>
            <a:ext cx="9698812" cy="438912"/>
          </a:xfrm>
        </p:spPr>
        <p:txBody>
          <a:bodyPr/>
          <a:lstStyle>
            <a:lvl1pPr>
              <a:defRPr lang="en-US" sz="2800" b="1" kern="1200" dirty="0">
                <a:solidFill>
                  <a:schemeClr val="tx1"/>
                </a:solidFill>
                <a:latin typeface="+mn-lt"/>
                <a:ea typeface="+mn-ea"/>
                <a:cs typeface="+mn-cs"/>
              </a:defRPr>
            </a:lvl1pPr>
          </a:lstStyle>
          <a:p>
            <a:r>
              <a:rPr lang="en-US"/>
              <a:t>Slide Title</a:t>
            </a:r>
          </a:p>
        </p:txBody>
      </p:sp>
      <p:pic>
        <p:nvPicPr>
          <p:cNvPr id="2" name="Picture 1">
            <a:extLst>
              <a:ext uri="{FF2B5EF4-FFF2-40B4-BE49-F238E27FC236}">
                <a16:creationId xmlns:a16="http://schemas.microsoft.com/office/drawing/2014/main" id="{D03AE54E-0E6F-0439-2311-568B11F187F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15874" y="-11984"/>
            <a:ext cx="1876126" cy="6858000"/>
          </a:xfrm>
          <a:prstGeom prst="rect">
            <a:avLst/>
          </a:prstGeom>
        </p:spPr>
      </p:pic>
    </p:spTree>
    <p:extLst>
      <p:ext uri="{BB962C8B-B14F-4D97-AF65-F5344CB8AC3E}">
        <p14:creationId xmlns:p14="http://schemas.microsoft.com/office/powerpoint/2010/main" val="40007925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Misc - Two Columns">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AAAEE68-CD16-4747-B2A9-358A7B90A0B7}"/>
              </a:ext>
            </a:extLst>
          </p:cNvPr>
          <p:cNvSpPr/>
          <p:nvPr userDrawn="1"/>
        </p:nvSpPr>
        <p:spPr>
          <a:xfrm>
            <a:off x="76200" y="48851"/>
            <a:ext cx="12030075" cy="6694849"/>
          </a:xfrm>
          <a:prstGeom prst="rect">
            <a:avLst/>
          </a:prstGeom>
          <a:noFill/>
          <a:ln w="98425">
            <a:solidFill>
              <a:srgbClr val="F6F6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81E6463F-76C4-4E96-A370-83C663967DB1}"/>
              </a:ext>
            </a:extLst>
          </p:cNvPr>
          <p:cNvGrpSpPr/>
          <p:nvPr userDrawn="1"/>
        </p:nvGrpSpPr>
        <p:grpSpPr>
          <a:xfrm>
            <a:off x="10314631" y="-11983"/>
            <a:ext cx="1877369" cy="6874132"/>
            <a:chOff x="10314631" y="-11983"/>
            <a:chExt cx="1877369" cy="6874132"/>
          </a:xfrm>
        </p:grpSpPr>
        <p:sp>
          <p:nvSpPr>
            <p:cNvPr id="21" name="Freeform: Shape 20">
              <a:extLst>
                <a:ext uri="{FF2B5EF4-FFF2-40B4-BE49-F238E27FC236}">
                  <a16:creationId xmlns:a16="http://schemas.microsoft.com/office/drawing/2014/main" id="{1C099796-4657-4F78-B674-615FC9DD081C}"/>
                </a:ext>
              </a:extLst>
            </p:cNvPr>
            <p:cNvSpPr/>
            <p:nvPr userDrawn="1"/>
          </p:nvSpPr>
          <p:spPr>
            <a:xfrm rot="10800000">
              <a:off x="10314631" y="-11983"/>
              <a:ext cx="1877369" cy="6874132"/>
            </a:xfrm>
            <a:custGeom>
              <a:avLst/>
              <a:gdLst>
                <a:gd name="connsiteX0" fmla="*/ 1889156 w 1889156"/>
                <a:gd name="connsiteY0" fmla="*/ 6858000 h 6858000"/>
                <a:gd name="connsiteX1" fmla="*/ 1101504 w 1889156"/>
                <a:gd name="connsiteY1" fmla="*/ 6858000 h 6858000"/>
                <a:gd name="connsiteX2" fmla="*/ 0 w 1889156"/>
                <a:gd name="connsiteY2" fmla="*/ 6858000 h 6858000"/>
                <a:gd name="connsiteX3" fmla="*/ 0 w 1889156"/>
                <a:gd name="connsiteY3" fmla="*/ 0 h 6858000"/>
                <a:gd name="connsiteX4" fmla="*/ 1101504 w 1889156"/>
                <a:gd name="connsiteY4" fmla="*/ 0 h 6858000"/>
                <a:gd name="connsiteX5" fmla="*/ 1101504 w 1889156"/>
                <a:gd name="connsiteY5" fmla="*/ 607034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89156" h="6858000">
                  <a:moveTo>
                    <a:pt x="1889156" y="6858000"/>
                  </a:moveTo>
                  <a:lnTo>
                    <a:pt x="1101504" y="6858000"/>
                  </a:lnTo>
                  <a:lnTo>
                    <a:pt x="0" y="6858000"/>
                  </a:lnTo>
                  <a:lnTo>
                    <a:pt x="0" y="0"/>
                  </a:lnTo>
                  <a:lnTo>
                    <a:pt x="1101504" y="0"/>
                  </a:lnTo>
                  <a:lnTo>
                    <a:pt x="1101504" y="6070348"/>
                  </a:lnTo>
                  <a:close/>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 name="Content Placeholder 5" descr="A picture containing device&#10;&#10;Description automatically generated">
              <a:extLst>
                <a:ext uri="{FF2B5EF4-FFF2-40B4-BE49-F238E27FC236}">
                  <a16:creationId xmlns:a16="http://schemas.microsoft.com/office/drawing/2014/main" id="{C25F9322-7083-4477-A4E9-6CDCC92A27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633200" y="662771"/>
              <a:ext cx="558800" cy="1906494"/>
            </a:xfrm>
            <a:prstGeom prst="rect">
              <a:avLst/>
            </a:prstGeom>
          </p:spPr>
        </p:pic>
      </p:grpSp>
      <p:grpSp>
        <p:nvGrpSpPr>
          <p:cNvPr id="22" name="Group 21">
            <a:extLst>
              <a:ext uri="{FF2B5EF4-FFF2-40B4-BE49-F238E27FC236}">
                <a16:creationId xmlns:a16="http://schemas.microsoft.com/office/drawing/2014/main" id="{97F9D478-87E2-4EAA-A301-70B45C8FB6A8}"/>
              </a:ext>
            </a:extLst>
          </p:cNvPr>
          <p:cNvGrpSpPr/>
          <p:nvPr userDrawn="1"/>
        </p:nvGrpSpPr>
        <p:grpSpPr>
          <a:xfrm>
            <a:off x="8124162" y="6302309"/>
            <a:ext cx="2412850" cy="275010"/>
            <a:chOff x="8505441" y="6313661"/>
            <a:chExt cx="2412850" cy="275010"/>
          </a:xfrm>
        </p:grpSpPr>
        <p:sp>
          <p:nvSpPr>
            <p:cNvPr id="23" name="TextBox 22">
              <a:extLst>
                <a:ext uri="{FF2B5EF4-FFF2-40B4-BE49-F238E27FC236}">
                  <a16:creationId xmlns:a16="http://schemas.microsoft.com/office/drawing/2014/main" id="{76D5CEA8-E3F8-413B-B9AD-66A91D1590E7}"/>
                </a:ext>
              </a:extLst>
            </p:cNvPr>
            <p:cNvSpPr txBox="1"/>
            <p:nvPr userDrawn="1"/>
          </p:nvSpPr>
          <p:spPr>
            <a:xfrm>
              <a:off x="8505441" y="6373226"/>
              <a:ext cx="2240280" cy="215444"/>
            </a:xfrm>
            <a:prstGeom prst="rect">
              <a:avLst/>
            </a:prstGeom>
            <a:solidFill>
              <a:schemeClr val="bg1"/>
            </a:solid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chemeClr val="tx1">
                      <a:lumMod val="50000"/>
                      <a:lumOff val="50000"/>
                    </a:schemeClr>
                  </a:solidFill>
                  <a:effectLst/>
                  <a:uLnTx/>
                  <a:uFillTx/>
                </a:rPr>
                <a:t>© Health Catalyst. Confidential and Proprietary.</a:t>
              </a:r>
            </a:p>
          </p:txBody>
        </p:sp>
        <p:pic>
          <p:nvPicPr>
            <p:cNvPr id="24" name="Picture 23">
              <a:extLst>
                <a:ext uri="{FF2B5EF4-FFF2-40B4-BE49-F238E27FC236}">
                  <a16:creationId xmlns:a16="http://schemas.microsoft.com/office/drawing/2014/main" id="{BFB12DF7-FC19-4A41-9105-CA00883351E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45610" y="6313661"/>
              <a:ext cx="172681" cy="275010"/>
            </a:xfrm>
            <a:prstGeom prst="rect">
              <a:avLst/>
            </a:prstGeom>
          </p:spPr>
        </p:pic>
      </p:grpSp>
      <p:sp>
        <p:nvSpPr>
          <p:cNvPr id="15" name="Title 1">
            <a:extLst>
              <a:ext uri="{FF2B5EF4-FFF2-40B4-BE49-F238E27FC236}">
                <a16:creationId xmlns:a16="http://schemas.microsoft.com/office/drawing/2014/main" id="{7A5D7607-424F-4E61-B3A3-55E7CC6443D9}"/>
              </a:ext>
            </a:extLst>
          </p:cNvPr>
          <p:cNvSpPr>
            <a:spLocks noGrp="1"/>
          </p:cNvSpPr>
          <p:nvPr>
            <p:ph type="title" hasCustomPrompt="1"/>
          </p:nvPr>
        </p:nvSpPr>
        <p:spPr>
          <a:xfrm>
            <a:off x="838200" y="381599"/>
            <a:ext cx="9698812" cy="438912"/>
          </a:xfrm>
        </p:spPr>
        <p:txBody>
          <a:bodyPr/>
          <a:lstStyle>
            <a:lvl1pPr>
              <a:defRPr lang="en-US" sz="2800" b="1" kern="1200" dirty="0">
                <a:solidFill>
                  <a:schemeClr val="tx1"/>
                </a:solidFill>
                <a:latin typeface="+mn-lt"/>
                <a:ea typeface="+mn-ea"/>
                <a:cs typeface="+mn-cs"/>
              </a:defRPr>
            </a:lvl1pPr>
          </a:lstStyle>
          <a:p>
            <a:r>
              <a:rPr lang="en-US"/>
              <a:t>Slide Title</a:t>
            </a:r>
          </a:p>
        </p:txBody>
      </p:sp>
      <p:sp>
        <p:nvSpPr>
          <p:cNvPr id="11" name="Content Placeholder 2">
            <a:extLst>
              <a:ext uri="{FF2B5EF4-FFF2-40B4-BE49-F238E27FC236}">
                <a16:creationId xmlns:a16="http://schemas.microsoft.com/office/drawing/2014/main" id="{37A4B8C3-5BED-4AE1-B61D-1427C4C84111}"/>
              </a:ext>
            </a:extLst>
          </p:cNvPr>
          <p:cNvSpPr>
            <a:spLocks noGrp="1"/>
          </p:cNvSpPr>
          <p:nvPr>
            <p:ph sz="half" idx="15" hasCustomPrompt="1"/>
          </p:nvPr>
        </p:nvSpPr>
        <p:spPr>
          <a:xfrm>
            <a:off x="5919292" y="993532"/>
            <a:ext cx="4617720" cy="5142396"/>
          </a:xfrm>
        </p:spPr>
        <p:txBody>
          <a:bodyPr/>
          <a:lstStyle>
            <a:lvl1pPr>
              <a:defRPr/>
            </a:lvl1pPr>
          </a:lstStyle>
          <a:p>
            <a:pPr lvl="0"/>
            <a:r>
              <a:rPr lang="en-US"/>
              <a:t>Click to add text</a:t>
            </a:r>
          </a:p>
          <a:p>
            <a:pPr lvl="1"/>
            <a:r>
              <a:rPr lang="en-US"/>
              <a:t>Second level</a:t>
            </a:r>
          </a:p>
          <a:p>
            <a:pPr lvl="2"/>
            <a:r>
              <a:rPr lang="en-US"/>
              <a:t>Third level</a:t>
            </a:r>
          </a:p>
        </p:txBody>
      </p:sp>
      <p:sp>
        <p:nvSpPr>
          <p:cNvPr id="16" name="Content Placeholder 2">
            <a:extLst>
              <a:ext uri="{FF2B5EF4-FFF2-40B4-BE49-F238E27FC236}">
                <a16:creationId xmlns:a16="http://schemas.microsoft.com/office/drawing/2014/main" id="{D8BF4F10-37A5-4F4A-BD09-C291F8F254BE}"/>
              </a:ext>
            </a:extLst>
          </p:cNvPr>
          <p:cNvSpPr>
            <a:spLocks noGrp="1"/>
          </p:cNvSpPr>
          <p:nvPr>
            <p:ph sz="half" idx="1" hasCustomPrompt="1"/>
          </p:nvPr>
        </p:nvSpPr>
        <p:spPr>
          <a:xfrm>
            <a:off x="838200" y="993532"/>
            <a:ext cx="4621823" cy="5142396"/>
          </a:xfrm>
        </p:spPr>
        <p:txBody>
          <a:bodyPr/>
          <a:lstStyle>
            <a:lvl1pPr>
              <a:defRPr/>
            </a:lvl1pPr>
          </a:lstStyle>
          <a:p>
            <a:pPr lvl="0"/>
            <a:r>
              <a:rPr lang="en-US"/>
              <a:t>Click to add text</a:t>
            </a:r>
          </a:p>
          <a:p>
            <a:pPr lvl="1"/>
            <a:r>
              <a:rPr lang="en-US"/>
              <a:t>Second level</a:t>
            </a:r>
          </a:p>
          <a:p>
            <a:pPr lvl="2"/>
            <a:r>
              <a:rPr lang="en-US"/>
              <a:t>Third level</a:t>
            </a:r>
          </a:p>
        </p:txBody>
      </p:sp>
    </p:spTree>
    <p:extLst>
      <p:ext uri="{BB962C8B-B14F-4D97-AF65-F5344CB8AC3E}">
        <p14:creationId xmlns:p14="http://schemas.microsoft.com/office/powerpoint/2010/main" val="38816480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Misc - One Column, Subtitle (2)">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39E81C0-EE4E-2C88-36DD-0FE543145D4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80461" y="3492562"/>
            <a:ext cx="2565400" cy="2565400"/>
          </a:xfrm>
          <a:prstGeom prst="rect">
            <a:avLst/>
          </a:prstGeom>
        </p:spPr>
      </p:pic>
      <p:sp>
        <p:nvSpPr>
          <p:cNvPr id="22" name="Rectangle 21">
            <a:extLst>
              <a:ext uri="{FF2B5EF4-FFF2-40B4-BE49-F238E27FC236}">
                <a16:creationId xmlns:a16="http://schemas.microsoft.com/office/drawing/2014/main" id="{640E2BBF-5D21-4B76-AD5D-A11E56F6AEFF}"/>
              </a:ext>
            </a:extLst>
          </p:cNvPr>
          <p:cNvSpPr/>
          <p:nvPr userDrawn="1"/>
        </p:nvSpPr>
        <p:spPr>
          <a:xfrm>
            <a:off x="21070" y="17895"/>
            <a:ext cx="12149859" cy="6822210"/>
          </a:xfrm>
          <a:prstGeom prst="rect">
            <a:avLst/>
          </a:prstGeom>
          <a:noFill/>
          <a:ln w="98425">
            <a:solidFill>
              <a:srgbClr val="F6F6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Triangle 22">
            <a:extLst>
              <a:ext uri="{FF2B5EF4-FFF2-40B4-BE49-F238E27FC236}">
                <a16:creationId xmlns:a16="http://schemas.microsoft.com/office/drawing/2014/main" id="{455597EB-B354-46B4-B901-343C3452D813}"/>
              </a:ext>
            </a:extLst>
          </p:cNvPr>
          <p:cNvSpPr/>
          <p:nvPr userDrawn="1"/>
        </p:nvSpPr>
        <p:spPr>
          <a:xfrm rot="5400000">
            <a:off x="0" y="0"/>
            <a:ext cx="1603375" cy="1603375"/>
          </a:xfrm>
          <a:prstGeom prst="rtTriangle">
            <a:avLst/>
          </a:prstGeom>
          <a:pattFill prst="wdUpDiag">
            <a:fgClr>
              <a:schemeClr val="accent3"/>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922BAFB-EE72-4C0F-A0CD-D485714665CE}"/>
              </a:ext>
            </a:extLst>
          </p:cNvPr>
          <p:cNvGrpSpPr/>
          <p:nvPr userDrawn="1"/>
        </p:nvGrpSpPr>
        <p:grpSpPr>
          <a:xfrm>
            <a:off x="8991392" y="6313661"/>
            <a:ext cx="2412850" cy="275010"/>
            <a:chOff x="8505441" y="6313661"/>
            <a:chExt cx="2412850" cy="275010"/>
          </a:xfrm>
        </p:grpSpPr>
        <p:sp>
          <p:nvSpPr>
            <p:cNvPr id="25" name="TextBox 24">
              <a:extLst>
                <a:ext uri="{FF2B5EF4-FFF2-40B4-BE49-F238E27FC236}">
                  <a16:creationId xmlns:a16="http://schemas.microsoft.com/office/drawing/2014/main" id="{5A8B0ED9-59BC-4B16-9989-96ABA3D7CABC}"/>
                </a:ext>
              </a:extLst>
            </p:cNvPr>
            <p:cNvSpPr txBox="1"/>
            <p:nvPr userDrawn="1"/>
          </p:nvSpPr>
          <p:spPr>
            <a:xfrm>
              <a:off x="8505441" y="6373226"/>
              <a:ext cx="2240280" cy="215444"/>
            </a:xfrm>
            <a:prstGeom prst="rect">
              <a:avLst/>
            </a:prstGeom>
            <a:solidFill>
              <a:schemeClr val="bg1"/>
            </a:solid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chemeClr val="tx1">
                      <a:lumMod val="50000"/>
                      <a:lumOff val="50000"/>
                    </a:schemeClr>
                  </a:solidFill>
                  <a:effectLst/>
                  <a:uLnTx/>
                  <a:uFillTx/>
                </a:rPr>
                <a:t>© Health Catalyst. Confidential and Proprietary.</a:t>
              </a:r>
            </a:p>
          </p:txBody>
        </p:sp>
        <p:pic>
          <p:nvPicPr>
            <p:cNvPr id="26" name="Picture 25">
              <a:extLst>
                <a:ext uri="{FF2B5EF4-FFF2-40B4-BE49-F238E27FC236}">
                  <a16:creationId xmlns:a16="http://schemas.microsoft.com/office/drawing/2014/main" id="{92A6F9F9-F8A5-434D-A45B-3B83FB76E2D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45610" y="6313661"/>
              <a:ext cx="172681" cy="275010"/>
            </a:xfrm>
            <a:prstGeom prst="rect">
              <a:avLst/>
            </a:prstGeom>
          </p:spPr>
        </p:pic>
      </p:grpSp>
      <p:grpSp>
        <p:nvGrpSpPr>
          <p:cNvPr id="27" name="Group 26">
            <a:extLst>
              <a:ext uri="{FF2B5EF4-FFF2-40B4-BE49-F238E27FC236}">
                <a16:creationId xmlns:a16="http://schemas.microsoft.com/office/drawing/2014/main" id="{CE30BBA1-817D-42B6-953C-43533A29D27F}"/>
              </a:ext>
            </a:extLst>
          </p:cNvPr>
          <p:cNvGrpSpPr/>
          <p:nvPr userDrawn="1"/>
        </p:nvGrpSpPr>
        <p:grpSpPr>
          <a:xfrm>
            <a:off x="624462" y="6187652"/>
            <a:ext cx="10926270" cy="0"/>
            <a:chOff x="624462" y="6104528"/>
            <a:chExt cx="10926270" cy="0"/>
          </a:xfrm>
        </p:grpSpPr>
        <p:cxnSp>
          <p:nvCxnSpPr>
            <p:cNvPr id="28" name="Straight Connector 27">
              <a:extLst>
                <a:ext uri="{FF2B5EF4-FFF2-40B4-BE49-F238E27FC236}">
                  <a16:creationId xmlns:a16="http://schemas.microsoft.com/office/drawing/2014/main" id="{503D4507-AF39-4B64-B11F-3B0794B79B91}"/>
                </a:ext>
              </a:extLst>
            </p:cNvPr>
            <p:cNvCxnSpPr>
              <a:cxnSpLocks/>
            </p:cNvCxnSpPr>
            <p:nvPr userDrawn="1"/>
          </p:nvCxnSpPr>
          <p:spPr>
            <a:xfrm>
              <a:off x="624462" y="6104528"/>
              <a:ext cx="4474011" cy="0"/>
            </a:xfrm>
            <a:prstGeom prst="line">
              <a:avLst/>
            </a:prstGeom>
            <a:ln w="9525">
              <a:solidFill>
                <a:srgbClr val="BCBEBC"/>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16B339E-7BB5-4550-9B06-2C58E06C56FE}"/>
                </a:ext>
              </a:extLst>
            </p:cNvPr>
            <p:cNvCxnSpPr>
              <a:cxnSpLocks/>
            </p:cNvCxnSpPr>
            <p:nvPr userDrawn="1"/>
          </p:nvCxnSpPr>
          <p:spPr>
            <a:xfrm>
              <a:off x="5098473" y="6104528"/>
              <a:ext cx="6452259" cy="0"/>
            </a:xfrm>
            <a:prstGeom prst="line">
              <a:avLst/>
            </a:prstGeom>
            <a:ln w="9525">
              <a:solidFill>
                <a:srgbClr val="BCBEBC"/>
              </a:solidFill>
            </a:ln>
          </p:spPr>
          <p:style>
            <a:lnRef idx="1">
              <a:schemeClr val="accent1"/>
            </a:lnRef>
            <a:fillRef idx="0">
              <a:schemeClr val="accent1"/>
            </a:fillRef>
            <a:effectRef idx="0">
              <a:schemeClr val="accent1"/>
            </a:effectRef>
            <a:fontRef idx="minor">
              <a:schemeClr val="tx1"/>
            </a:fontRef>
          </p:style>
        </p:cxnSp>
      </p:grpSp>
      <p:sp>
        <p:nvSpPr>
          <p:cNvPr id="30" name="Title 1">
            <a:extLst>
              <a:ext uri="{FF2B5EF4-FFF2-40B4-BE49-F238E27FC236}">
                <a16:creationId xmlns:a16="http://schemas.microsoft.com/office/drawing/2014/main" id="{1AD3ACF3-EB14-4E59-8101-831F081395CC}"/>
              </a:ext>
            </a:extLst>
          </p:cNvPr>
          <p:cNvSpPr>
            <a:spLocks noGrp="1"/>
          </p:cNvSpPr>
          <p:nvPr>
            <p:ph type="title" hasCustomPrompt="1"/>
          </p:nvPr>
        </p:nvSpPr>
        <p:spPr>
          <a:xfrm>
            <a:off x="796473" y="875856"/>
            <a:ext cx="10607769" cy="375161"/>
          </a:xfrm>
        </p:spPr>
        <p:txBody>
          <a:bodyPr/>
          <a:lstStyle>
            <a:lvl1pPr>
              <a:defRPr lang="en-US" sz="2800" b="1" kern="1200" dirty="0">
                <a:solidFill>
                  <a:schemeClr val="tx1"/>
                </a:solidFill>
                <a:latin typeface="+mn-lt"/>
                <a:ea typeface="+mn-ea"/>
                <a:cs typeface="+mn-cs"/>
              </a:defRPr>
            </a:lvl1pPr>
          </a:lstStyle>
          <a:p>
            <a:r>
              <a:rPr lang="en-US"/>
              <a:t>Slide Title</a:t>
            </a:r>
          </a:p>
        </p:txBody>
      </p:sp>
      <p:sp>
        <p:nvSpPr>
          <p:cNvPr id="31" name="Content Placeholder 2">
            <a:extLst>
              <a:ext uri="{FF2B5EF4-FFF2-40B4-BE49-F238E27FC236}">
                <a16:creationId xmlns:a16="http://schemas.microsoft.com/office/drawing/2014/main" id="{1D2FA2E5-6E49-4F37-A648-BC0E52907C49}"/>
              </a:ext>
            </a:extLst>
          </p:cNvPr>
          <p:cNvSpPr>
            <a:spLocks noGrp="1"/>
          </p:cNvSpPr>
          <p:nvPr>
            <p:ph sz="half" idx="1" hasCustomPrompt="1"/>
          </p:nvPr>
        </p:nvSpPr>
        <p:spPr>
          <a:xfrm>
            <a:off x="800100" y="1728103"/>
            <a:ext cx="10604142" cy="4325618"/>
          </a:xfrm>
        </p:spPr>
        <p:txBody>
          <a:bodyPr/>
          <a:lstStyle>
            <a:lvl1pPr>
              <a:defRPr/>
            </a:lvl1pPr>
          </a:lstStyle>
          <a:p>
            <a:pPr lvl="0"/>
            <a:r>
              <a:rPr lang="en-US"/>
              <a:t>Click to add text</a:t>
            </a:r>
          </a:p>
          <a:p>
            <a:pPr lvl="1"/>
            <a:r>
              <a:rPr lang="en-US"/>
              <a:t>Second level</a:t>
            </a:r>
          </a:p>
          <a:p>
            <a:pPr lvl="2"/>
            <a:r>
              <a:rPr lang="en-US"/>
              <a:t>Third level</a:t>
            </a:r>
          </a:p>
        </p:txBody>
      </p:sp>
      <p:sp>
        <p:nvSpPr>
          <p:cNvPr id="32" name="Text Placeholder 21">
            <a:extLst>
              <a:ext uri="{FF2B5EF4-FFF2-40B4-BE49-F238E27FC236}">
                <a16:creationId xmlns:a16="http://schemas.microsoft.com/office/drawing/2014/main" id="{4F54F693-4B10-4D84-8F89-BC6CD3DF957C}"/>
              </a:ext>
            </a:extLst>
          </p:cNvPr>
          <p:cNvSpPr>
            <a:spLocks noGrp="1"/>
          </p:cNvSpPr>
          <p:nvPr>
            <p:ph type="body" sz="quarter" idx="17" hasCustomPrompt="1"/>
          </p:nvPr>
        </p:nvSpPr>
        <p:spPr>
          <a:xfrm>
            <a:off x="796464" y="1251018"/>
            <a:ext cx="10604142" cy="438912"/>
          </a:xfrm>
          <a:ln>
            <a:noFill/>
          </a:ln>
        </p:spPr>
        <p:txBody>
          <a:bodyPr>
            <a:noAutofit/>
          </a:bodyPr>
          <a:lstStyle>
            <a:lvl1pPr>
              <a:defRPr lang="en-US" sz="2400" b="1" kern="1200" dirty="0">
                <a:solidFill>
                  <a:srgbClr val="70CBFF"/>
                </a:solidFill>
                <a:latin typeface="+mn-lt"/>
                <a:ea typeface="+mn-ea"/>
                <a:cs typeface="+mn-cs"/>
              </a:defRPr>
            </a:lvl1pPr>
          </a:lstStyle>
          <a:p>
            <a:pPr lvl="0"/>
            <a:r>
              <a:rPr lang="en-US"/>
              <a:t>Slide Subtitle</a:t>
            </a:r>
          </a:p>
        </p:txBody>
      </p:sp>
    </p:spTree>
    <p:extLst>
      <p:ext uri="{BB962C8B-B14F-4D97-AF65-F5344CB8AC3E}">
        <p14:creationId xmlns:p14="http://schemas.microsoft.com/office/powerpoint/2010/main" val="6278913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Misc - One Column">
    <p:spTree>
      <p:nvGrpSpPr>
        <p:cNvPr id="1" name=""/>
        <p:cNvGrpSpPr/>
        <p:nvPr/>
      </p:nvGrpSpPr>
      <p:grpSpPr>
        <a:xfrm>
          <a:off x="0" y="0"/>
          <a:ext cx="0" cy="0"/>
          <a:chOff x="0" y="0"/>
          <a:chExt cx="0" cy="0"/>
        </a:xfrm>
      </p:grpSpPr>
      <p:sp>
        <p:nvSpPr>
          <p:cNvPr id="24" name="Right Triangle 23">
            <a:extLst>
              <a:ext uri="{FF2B5EF4-FFF2-40B4-BE49-F238E27FC236}">
                <a16:creationId xmlns:a16="http://schemas.microsoft.com/office/drawing/2014/main" id="{53851071-E3C6-4528-810B-9F8FB9EE5FE9}"/>
              </a:ext>
            </a:extLst>
          </p:cNvPr>
          <p:cNvSpPr/>
          <p:nvPr userDrawn="1"/>
        </p:nvSpPr>
        <p:spPr>
          <a:xfrm rot="16200000">
            <a:off x="8783513" y="3495613"/>
            <a:ext cx="2562347" cy="2562347"/>
          </a:xfrm>
          <a:prstGeom prst="rtTriangle">
            <a:avLst/>
          </a:prstGeom>
          <a:solidFill>
            <a:srgbClr val="97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47076FD-0D2A-46D1-AE8F-A8310D79D26D}"/>
              </a:ext>
            </a:extLst>
          </p:cNvPr>
          <p:cNvSpPr/>
          <p:nvPr userDrawn="1"/>
        </p:nvSpPr>
        <p:spPr>
          <a:xfrm>
            <a:off x="21070" y="17895"/>
            <a:ext cx="12149859" cy="6822210"/>
          </a:xfrm>
          <a:prstGeom prst="rect">
            <a:avLst/>
          </a:prstGeom>
          <a:noFill/>
          <a:ln w="98425">
            <a:solidFill>
              <a:srgbClr val="F6F6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ight Triangle 25">
            <a:extLst>
              <a:ext uri="{FF2B5EF4-FFF2-40B4-BE49-F238E27FC236}">
                <a16:creationId xmlns:a16="http://schemas.microsoft.com/office/drawing/2014/main" id="{5D09C224-89B1-4D82-BF04-3598A2E24061}"/>
              </a:ext>
            </a:extLst>
          </p:cNvPr>
          <p:cNvSpPr/>
          <p:nvPr userDrawn="1"/>
        </p:nvSpPr>
        <p:spPr>
          <a:xfrm rot="5400000">
            <a:off x="0" y="0"/>
            <a:ext cx="1603375" cy="1603375"/>
          </a:xfrm>
          <a:prstGeom prst="rtTriangle">
            <a:avLst/>
          </a:prstGeom>
          <a:pattFill prst="wdUpDiag">
            <a:fgClr>
              <a:schemeClr val="accent3"/>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4F50E851-0D86-4498-9760-A443BE7A006F}"/>
              </a:ext>
            </a:extLst>
          </p:cNvPr>
          <p:cNvGrpSpPr/>
          <p:nvPr userDrawn="1"/>
        </p:nvGrpSpPr>
        <p:grpSpPr>
          <a:xfrm>
            <a:off x="8991392" y="6313661"/>
            <a:ext cx="2412850" cy="275010"/>
            <a:chOff x="8505441" y="6313661"/>
            <a:chExt cx="2412850" cy="275010"/>
          </a:xfrm>
        </p:grpSpPr>
        <p:sp>
          <p:nvSpPr>
            <p:cNvPr id="28" name="TextBox 27">
              <a:extLst>
                <a:ext uri="{FF2B5EF4-FFF2-40B4-BE49-F238E27FC236}">
                  <a16:creationId xmlns:a16="http://schemas.microsoft.com/office/drawing/2014/main" id="{41A4A792-817D-401D-9519-4070623246EF}"/>
                </a:ext>
              </a:extLst>
            </p:cNvPr>
            <p:cNvSpPr txBox="1"/>
            <p:nvPr userDrawn="1"/>
          </p:nvSpPr>
          <p:spPr>
            <a:xfrm>
              <a:off x="8505441" y="6373226"/>
              <a:ext cx="2240280" cy="215444"/>
            </a:xfrm>
            <a:prstGeom prst="rect">
              <a:avLst/>
            </a:prstGeom>
            <a:solidFill>
              <a:schemeClr val="bg1"/>
            </a:solid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chemeClr val="tx1">
                      <a:lumMod val="50000"/>
                      <a:lumOff val="50000"/>
                    </a:schemeClr>
                  </a:solidFill>
                  <a:effectLst/>
                  <a:uLnTx/>
                  <a:uFillTx/>
                </a:rPr>
                <a:t>© Health Catalyst. Confidential and Proprietary.</a:t>
              </a:r>
            </a:p>
          </p:txBody>
        </p:sp>
        <p:pic>
          <p:nvPicPr>
            <p:cNvPr id="29" name="Picture 28">
              <a:extLst>
                <a:ext uri="{FF2B5EF4-FFF2-40B4-BE49-F238E27FC236}">
                  <a16:creationId xmlns:a16="http://schemas.microsoft.com/office/drawing/2014/main" id="{CFAB79EE-08EC-415D-A904-73634EE487C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45610" y="6313661"/>
              <a:ext cx="172681" cy="275010"/>
            </a:xfrm>
            <a:prstGeom prst="rect">
              <a:avLst/>
            </a:prstGeom>
          </p:spPr>
        </p:pic>
      </p:grpSp>
      <p:grpSp>
        <p:nvGrpSpPr>
          <p:cNvPr id="30" name="Group 29">
            <a:extLst>
              <a:ext uri="{FF2B5EF4-FFF2-40B4-BE49-F238E27FC236}">
                <a16:creationId xmlns:a16="http://schemas.microsoft.com/office/drawing/2014/main" id="{93D35328-739E-4B6E-B7EB-1D0F5FDD3A23}"/>
              </a:ext>
            </a:extLst>
          </p:cNvPr>
          <p:cNvGrpSpPr/>
          <p:nvPr userDrawn="1"/>
        </p:nvGrpSpPr>
        <p:grpSpPr>
          <a:xfrm>
            <a:off x="624462" y="6187652"/>
            <a:ext cx="10926270" cy="0"/>
            <a:chOff x="624462" y="6104528"/>
            <a:chExt cx="10926270" cy="0"/>
          </a:xfrm>
        </p:grpSpPr>
        <p:cxnSp>
          <p:nvCxnSpPr>
            <p:cNvPr id="31" name="Straight Connector 30">
              <a:extLst>
                <a:ext uri="{FF2B5EF4-FFF2-40B4-BE49-F238E27FC236}">
                  <a16:creationId xmlns:a16="http://schemas.microsoft.com/office/drawing/2014/main" id="{F7ADA3B7-9487-4BB4-B3FD-0741905830AE}"/>
                </a:ext>
              </a:extLst>
            </p:cNvPr>
            <p:cNvCxnSpPr>
              <a:cxnSpLocks/>
            </p:cNvCxnSpPr>
            <p:nvPr userDrawn="1"/>
          </p:nvCxnSpPr>
          <p:spPr>
            <a:xfrm>
              <a:off x="624462" y="6104528"/>
              <a:ext cx="4474011" cy="0"/>
            </a:xfrm>
            <a:prstGeom prst="line">
              <a:avLst/>
            </a:prstGeom>
            <a:ln w="9525">
              <a:solidFill>
                <a:srgbClr val="BCBEBC"/>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7B30136-F66C-4C77-9DC5-610CF8180049}"/>
                </a:ext>
              </a:extLst>
            </p:cNvPr>
            <p:cNvCxnSpPr>
              <a:cxnSpLocks/>
            </p:cNvCxnSpPr>
            <p:nvPr userDrawn="1"/>
          </p:nvCxnSpPr>
          <p:spPr>
            <a:xfrm>
              <a:off x="5098473" y="6104528"/>
              <a:ext cx="6452259" cy="0"/>
            </a:xfrm>
            <a:prstGeom prst="line">
              <a:avLst/>
            </a:prstGeom>
            <a:ln w="9525">
              <a:solidFill>
                <a:srgbClr val="BCBEBC"/>
              </a:solidFill>
            </a:ln>
          </p:spPr>
          <p:style>
            <a:lnRef idx="1">
              <a:schemeClr val="accent1"/>
            </a:lnRef>
            <a:fillRef idx="0">
              <a:schemeClr val="accent1"/>
            </a:fillRef>
            <a:effectRef idx="0">
              <a:schemeClr val="accent1"/>
            </a:effectRef>
            <a:fontRef idx="minor">
              <a:schemeClr val="tx1"/>
            </a:fontRef>
          </p:style>
        </p:cxnSp>
      </p:grpSp>
      <p:sp>
        <p:nvSpPr>
          <p:cNvPr id="33" name="Title 1">
            <a:extLst>
              <a:ext uri="{FF2B5EF4-FFF2-40B4-BE49-F238E27FC236}">
                <a16:creationId xmlns:a16="http://schemas.microsoft.com/office/drawing/2014/main" id="{A2E6C684-2E7B-44C2-8A23-395F65CE5D58}"/>
              </a:ext>
            </a:extLst>
          </p:cNvPr>
          <p:cNvSpPr>
            <a:spLocks noGrp="1"/>
          </p:cNvSpPr>
          <p:nvPr>
            <p:ph type="title" hasCustomPrompt="1"/>
          </p:nvPr>
        </p:nvSpPr>
        <p:spPr>
          <a:xfrm>
            <a:off x="796473" y="875856"/>
            <a:ext cx="10607769" cy="375161"/>
          </a:xfrm>
        </p:spPr>
        <p:txBody>
          <a:bodyPr/>
          <a:lstStyle>
            <a:lvl1pPr>
              <a:defRPr lang="en-US" sz="2800" b="1" kern="1200" dirty="0">
                <a:solidFill>
                  <a:schemeClr val="tx1"/>
                </a:solidFill>
                <a:latin typeface="+mn-lt"/>
                <a:ea typeface="+mn-ea"/>
                <a:cs typeface="+mn-cs"/>
              </a:defRPr>
            </a:lvl1pPr>
          </a:lstStyle>
          <a:p>
            <a:r>
              <a:rPr lang="en-US"/>
              <a:t>Slide Title</a:t>
            </a:r>
          </a:p>
        </p:txBody>
      </p:sp>
      <p:sp>
        <p:nvSpPr>
          <p:cNvPr id="34" name="Content Placeholder 2">
            <a:extLst>
              <a:ext uri="{FF2B5EF4-FFF2-40B4-BE49-F238E27FC236}">
                <a16:creationId xmlns:a16="http://schemas.microsoft.com/office/drawing/2014/main" id="{215373DB-0E2B-4643-B2C0-7A2465EE66A6}"/>
              </a:ext>
            </a:extLst>
          </p:cNvPr>
          <p:cNvSpPr>
            <a:spLocks noGrp="1"/>
          </p:cNvSpPr>
          <p:nvPr>
            <p:ph sz="half" idx="1" hasCustomPrompt="1"/>
          </p:nvPr>
        </p:nvSpPr>
        <p:spPr>
          <a:xfrm>
            <a:off x="800100" y="1436590"/>
            <a:ext cx="10604142" cy="4686436"/>
          </a:xfrm>
        </p:spPr>
        <p:txBody>
          <a:bodyPr/>
          <a:lstStyle>
            <a:lvl1pPr>
              <a:defRPr/>
            </a:lvl1pPr>
          </a:lstStyle>
          <a:p>
            <a:pPr lvl="0"/>
            <a:r>
              <a:rPr lang="en-US"/>
              <a:t>Click to add text</a:t>
            </a:r>
          </a:p>
          <a:p>
            <a:pPr lvl="1"/>
            <a:r>
              <a:rPr lang="en-US"/>
              <a:t>Second level</a:t>
            </a:r>
          </a:p>
          <a:p>
            <a:pPr lvl="2"/>
            <a:r>
              <a:rPr lang="en-US"/>
              <a:t>Third level</a:t>
            </a:r>
          </a:p>
        </p:txBody>
      </p:sp>
    </p:spTree>
    <p:extLst>
      <p:ext uri="{BB962C8B-B14F-4D97-AF65-F5344CB8AC3E}">
        <p14:creationId xmlns:p14="http://schemas.microsoft.com/office/powerpoint/2010/main" val="12304994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Pictur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63BB486-2044-BF5A-8E75-12EF41C0D0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37053" y="608400"/>
            <a:ext cx="1346200" cy="1346200"/>
          </a:xfrm>
          <a:prstGeom prst="rect">
            <a:avLst/>
          </a:prstGeom>
        </p:spPr>
      </p:pic>
      <p:pic>
        <p:nvPicPr>
          <p:cNvPr id="3" name="Picture 2" descr="Background pattern&#10;&#10;Description automatically generated with medium confidence">
            <a:extLst>
              <a:ext uri="{FF2B5EF4-FFF2-40B4-BE49-F238E27FC236}">
                <a16:creationId xmlns:a16="http://schemas.microsoft.com/office/drawing/2014/main" id="{970D285F-9871-48A3-8BB5-5CBDCC56BA9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41" y="0"/>
            <a:ext cx="12172317" cy="6858000"/>
          </a:xfrm>
          <a:prstGeom prst="rect">
            <a:avLst/>
          </a:prstGeom>
        </p:spPr>
      </p:pic>
      <p:sp>
        <p:nvSpPr>
          <p:cNvPr id="4" name="Right Triangle 3">
            <a:extLst>
              <a:ext uri="{FF2B5EF4-FFF2-40B4-BE49-F238E27FC236}">
                <a16:creationId xmlns:a16="http://schemas.microsoft.com/office/drawing/2014/main" id="{CC333248-219F-4C50-BDCE-764325F0C683}"/>
              </a:ext>
            </a:extLst>
          </p:cNvPr>
          <p:cNvSpPr/>
          <p:nvPr userDrawn="1"/>
        </p:nvSpPr>
        <p:spPr>
          <a:xfrm>
            <a:off x="755795" y="2945427"/>
            <a:ext cx="2919390" cy="2919390"/>
          </a:xfrm>
          <a:prstGeom prst="rtTriangl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3196E6EE-DCC3-4721-82CC-95D26950FAA0}"/>
              </a:ext>
            </a:extLst>
          </p:cNvPr>
          <p:cNvGrpSpPr/>
          <p:nvPr userDrawn="1"/>
        </p:nvGrpSpPr>
        <p:grpSpPr>
          <a:xfrm>
            <a:off x="8991392" y="6313661"/>
            <a:ext cx="2412850" cy="275010"/>
            <a:chOff x="8505441" y="6313661"/>
            <a:chExt cx="2412850" cy="275010"/>
          </a:xfrm>
        </p:grpSpPr>
        <p:sp>
          <p:nvSpPr>
            <p:cNvPr id="7" name="TextBox 6">
              <a:extLst>
                <a:ext uri="{FF2B5EF4-FFF2-40B4-BE49-F238E27FC236}">
                  <a16:creationId xmlns:a16="http://schemas.microsoft.com/office/drawing/2014/main" id="{A778CD7E-A16E-42BB-951B-FCC30171B732}"/>
                </a:ext>
              </a:extLst>
            </p:cNvPr>
            <p:cNvSpPr txBox="1"/>
            <p:nvPr userDrawn="1"/>
          </p:nvSpPr>
          <p:spPr>
            <a:xfrm>
              <a:off x="8505441" y="6373226"/>
              <a:ext cx="2240280" cy="215444"/>
            </a:xfrm>
            <a:prstGeom prst="rect">
              <a:avLst/>
            </a:prstGeom>
            <a:solidFill>
              <a:schemeClr val="bg1"/>
            </a:solid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chemeClr val="tx1">
                      <a:lumMod val="50000"/>
                      <a:lumOff val="50000"/>
                    </a:schemeClr>
                  </a:solidFill>
                  <a:effectLst/>
                  <a:uLnTx/>
                  <a:uFillTx/>
                </a:rPr>
                <a:t>© Health Catalyst. Confidential and Proprietary.</a:t>
              </a:r>
            </a:p>
          </p:txBody>
        </p:sp>
        <p:pic>
          <p:nvPicPr>
            <p:cNvPr id="8" name="Picture 7">
              <a:extLst>
                <a:ext uri="{FF2B5EF4-FFF2-40B4-BE49-F238E27FC236}">
                  <a16:creationId xmlns:a16="http://schemas.microsoft.com/office/drawing/2014/main" id="{43E4A73B-EB1B-462F-8143-6796F9BDB7A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745610" y="6313661"/>
              <a:ext cx="172681" cy="275010"/>
            </a:xfrm>
            <a:prstGeom prst="rect">
              <a:avLst/>
            </a:prstGeom>
          </p:spPr>
        </p:pic>
      </p:grpSp>
      <p:grpSp>
        <p:nvGrpSpPr>
          <p:cNvPr id="9" name="Group 8">
            <a:extLst>
              <a:ext uri="{FF2B5EF4-FFF2-40B4-BE49-F238E27FC236}">
                <a16:creationId xmlns:a16="http://schemas.microsoft.com/office/drawing/2014/main" id="{2762FEC8-832B-4FC3-B9E2-BFEE57F8C669}"/>
              </a:ext>
            </a:extLst>
          </p:cNvPr>
          <p:cNvGrpSpPr/>
          <p:nvPr userDrawn="1"/>
        </p:nvGrpSpPr>
        <p:grpSpPr>
          <a:xfrm>
            <a:off x="624462" y="6187652"/>
            <a:ext cx="10926270" cy="0"/>
            <a:chOff x="624462" y="6104528"/>
            <a:chExt cx="10926270" cy="0"/>
          </a:xfrm>
        </p:grpSpPr>
        <p:cxnSp>
          <p:nvCxnSpPr>
            <p:cNvPr id="10" name="Straight Connector 9">
              <a:extLst>
                <a:ext uri="{FF2B5EF4-FFF2-40B4-BE49-F238E27FC236}">
                  <a16:creationId xmlns:a16="http://schemas.microsoft.com/office/drawing/2014/main" id="{4F524C9F-8DC9-47B0-A28A-FED272747BB5}"/>
                </a:ext>
              </a:extLst>
            </p:cNvPr>
            <p:cNvCxnSpPr>
              <a:cxnSpLocks/>
            </p:cNvCxnSpPr>
            <p:nvPr userDrawn="1"/>
          </p:nvCxnSpPr>
          <p:spPr>
            <a:xfrm>
              <a:off x="624462" y="6104528"/>
              <a:ext cx="4474011" cy="0"/>
            </a:xfrm>
            <a:prstGeom prst="line">
              <a:avLst/>
            </a:prstGeom>
            <a:ln w="9525">
              <a:solidFill>
                <a:srgbClr val="BCBEBC"/>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9B299F0-12DF-44E2-9091-24EFBBA823F0}"/>
                </a:ext>
              </a:extLst>
            </p:cNvPr>
            <p:cNvCxnSpPr>
              <a:cxnSpLocks/>
            </p:cNvCxnSpPr>
            <p:nvPr userDrawn="1"/>
          </p:nvCxnSpPr>
          <p:spPr>
            <a:xfrm>
              <a:off x="5098473" y="6104528"/>
              <a:ext cx="6452259" cy="0"/>
            </a:xfrm>
            <a:prstGeom prst="line">
              <a:avLst/>
            </a:prstGeom>
            <a:ln w="9525">
              <a:solidFill>
                <a:srgbClr val="BCBEBC"/>
              </a:solidFill>
            </a:ln>
          </p:spPr>
          <p:style>
            <a:lnRef idx="1">
              <a:schemeClr val="accent1"/>
            </a:lnRef>
            <a:fillRef idx="0">
              <a:schemeClr val="accent1"/>
            </a:fillRef>
            <a:effectRef idx="0">
              <a:schemeClr val="accent1"/>
            </a:effectRef>
            <a:fontRef idx="minor">
              <a:schemeClr val="tx1"/>
            </a:fontRef>
          </p:style>
        </p:cxnSp>
      </p:grpSp>
      <p:sp>
        <p:nvSpPr>
          <p:cNvPr id="12" name="Picture Placeholder 2">
            <a:extLst>
              <a:ext uri="{FF2B5EF4-FFF2-40B4-BE49-F238E27FC236}">
                <a16:creationId xmlns:a16="http://schemas.microsoft.com/office/drawing/2014/main" id="{C4C614BF-252B-49CA-B6BF-1FBAE9A30F2D}"/>
              </a:ext>
            </a:extLst>
          </p:cNvPr>
          <p:cNvSpPr>
            <a:spLocks noGrp="1"/>
          </p:cNvSpPr>
          <p:nvPr>
            <p:ph type="pic" sz="quarter" idx="10"/>
          </p:nvPr>
        </p:nvSpPr>
        <p:spPr>
          <a:xfrm>
            <a:off x="947854" y="786541"/>
            <a:ext cx="10432269" cy="4881387"/>
          </a:xfrm>
          <a:custGeom>
            <a:avLst/>
            <a:gdLst>
              <a:gd name="connsiteX0" fmla="*/ 0 w 10432269"/>
              <a:gd name="connsiteY0" fmla="*/ 0 h 4881387"/>
              <a:gd name="connsiteX1" fmla="*/ 9485995 w 10432269"/>
              <a:gd name="connsiteY1" fmla="*/ 0 h 4881387"/>
              <a:gd name="connsiteX2" fmla="*/ 10432269 w 10432269"/>
              <a:gd name="connsiteY2" fmla="*/ 958099 h 4881387"/>
              <a:gd name="connsiteX3" fmla="*/ 10432269 w 10432269"/>
              <a:gd name="connsiteY3" fmla="*/ 4881387 h 4881387"/>
              <a:gd name="connsiteX4" fmla="*/ 2536592 w 10432269"/>
              <a:gd name="connsiteY4" fmla="*/ 4881387 h 4881387"/>
              <a:gd name="connsiteX5" fmla="*/ 0 w 10432269"/>
              <a:gd name="connsiteY5" fmla="*/ 2313066 h 4881387"/>
              <a:gd name="connsiteX6" fmla="*/ 0 w 10432269"/>
              <a:gd name="connsiteY6" fmla="*/ 2294888 h 4881387"/>
              <a:gd name="connsiteX7" fmla="*/ 262713 w 10432269"/>
              <a:gd name="connsiteY7" fmla="*/ 2554974 h 4881387"/>
              <a:gd name="connsiteX8" fmla="*/ 262713 w 10432269"/>
              <a:gd name="connsiteY8" fmla="*/ 2533364 h 4881387"/>
              <a:gd name="connsiteX9" fmla="*/ 0 w 10432269"/>
              <a:gd name="connsiteY9" fmla="*/ 2273277 h 4881387"/>
              <a:gd name="connsiteX10" fmla="*/ 0 w 10432269"/>
              <a:gd name="connsiteY10" fmla="*/ 2229675 h 4881387"/>
              <a:gd name="connsiteX11" fmla="*/ 262713 w 10432269"/>
              <a:gd name="connsiteY11" fmla="*/ 2489698 h 4881387"/>
              <a:gd name="connsiteX12" fmla="*/ 262713 w 10432269"/>
              <a:gd name="connsiteY12" fmla="*/ 2468088 h 4881387"/>
              <a:gd name="connsiteX13" fmla="*/ 0 w 10432269"/>
              <a:gd name="connsiteY13" fmla="*/ 2208002 h 4881387"/>
              <a:gd name="connsiteX14" fmla="*/ 0 w 10432269"/>
              <a:gd name="connsiteY14" fmla="*/ 2164463 h 4881387"/>
              <a:gd name="connsiteX15" fmla="*/ 262713 w 10432269"/>
              <a:gd name="connsiteY15" fmla="*/ 2424549 h 4881387"/>
              <a:gd name="connsiteX16" fmla="*/ 262713 w 10432269"/>
              <a:gd name="connsiteY16" fmla="*/ 2402939 h 4881387"/>
              <a:gd name="connsiteX17" fmla="*/ 0 w 10432269"/>
              <a:gd name="connsiteY17" fmla="*/ 2142853 h 4881387"/>
              <a:gd name="connsiteX18" fmla="*/ 0 w 10432269"/>
              <a:gd name="connsiteY18" fmla="*/ 2099187 h 4881387"/>
              <a:gd name="connsiteX19" fmla="*/ 262713 w 10432269"/>
              <a:gd name="connsiteY19" fmla="*/ 2359274 h 4881387"/>
              <a:gd name="connsiteX20" fmla="*/ 262713 w 10432269"/>
              <a:gd name="connsiteY20" fmla="*/ 2337663 h 4881387"/>
              <a:gd name="connsiteX21" fmla="*/ 0 w 10432269"/>
              <a:gd name="connsiteY21" fmla="*/ 2077577 h 4881387"/>
              <a:gd name="connsiteX22" fmla="*/ 0 w 10432269"/>
              <a:gd name="connsiteY22" fmla="*/ 2033975 h 4881387"/>
              <a:gd name="connsiteX23" fmla="*/ 262713 w 10432269"/>
              <a:gd name="connsiteY23" fmla="*/ 2294061 h 4881387"/>
              <a:gd name="connsiteX24" fmla="*/ 262713 w 10432269"/>
              <a:gd name="connsiteY24" fmla="*/ 2272451 h 4881387"/>
              <a:gd name="connsiteX25" fmla="*/ 0 w 10432269"/>
              <a:gd name="connsiteY25" fmla="*/ 2012428 h 4881387"/>
              <a:gd name="connsiteX26" fmla="*/ 0 w 10432269"/>
              <a:gd name="connsiteY26" fmla="*/ 1968763 h 4881387"/>
              <a:gd name="connsiteX27" fmla="*/ 262713 w 10432269"/>
              <a:gd name="connsiteY27" fmla="*/ 2228849 h 4881387"/>
              <a:gd name="connsiteX28" fmla="*/ 262713 w 10432269"/>
              <a:gd name="connsiteY28" fmla="*/ 2207239 h 4881387"/>
              <a:gd name="connsiteX29" fmla="*/ 0 w 10432269"/>
              <a:gd name="connsiteY29" fmla="*/ 1947152 h 4881387"/>
              <a:gd name="connsiteX30" fmla="*/ 0 w 10432269"/>
              <a:gd name="connsiteY30" fmla="*/ 1903550 h 4881387"/>
              <a:gd name="connsiteX31" fmla="*/ 262713 w 10432269"/>
              <a:gd name="connsiteY31" fmla="*/ 2163637 h 4881387"/>
              <a:gd name="connsiteX32" fmla="*/ 262713 w 10432269"/>
              <a:gd name="connsiteY32" fmla="*/ 2141963 h 4881387"/>
              <a:gd name="connsiteX33" fmla="*/ 0 w 10432269"/>
              <a:gd name="connsiteY33" fmla="*/ 1881876 h 4881387"/>
              <a:gd name="connsiteX34" fmla="*/ 0 w 10432269"/>
              <a:gd name="connsiteY34" fmla="*/ 1838274 h 4881387"/>
              <a:gd name="connsiteX35" fmla="*/ 262713 w 10432269"/>
              <a:gd name="connsiteY35" fmla="*/ 2098361 h 4881387"/>
              <a:gd name="connsiteX36" fmla="*/ 262713 w 10432269"/>
              <a:gd name="connsiteY36" fmla="*/ 2076751 h 4881387"/>
              <a:gd name="connsiteX37" fmla="*/ 0 w 10432269"/>
              <a:gd name="connsiteY37" fmla="*/ 1816664 h 4881387"/>
              <a:gd name="connsiteX38" fmla="*/ 0 w 10432269"/>
              <a:gd name="connsiteY38" fmla="*/ 1773062 h 4881387"/>
              <a:gd name="connsiteX39" fmla="*/ 262713 w 10432269"/>
              <a:gd name="connsiteY39" fmla="*/ 2033149 h 4881387"/>
              <a:gd name="connsiteX40" fmla="*/ 262713 w 10432269"/>
              <a:gd name="connsiteY40" fmla="*/ 2011538 h 4881387"/>
              <a:gd name="connsiteX41" fmla="*/ 0 w 10432269"/>
              <a:gd name="connsiteY41" fmla="*/ 1751452 h 4881387"/>
              <a:gd name="connsiteX42" fmla="*/ 0 w 10432269"/>
              <a:gd name="connsiteY42" fmla="*/ 1707850 h 4881387"/>
              <a:gd name="connsiteX43" fmla="*/ 262713 w 10432269"/>
              <a:gd name="connsiteY43" fmla="*/ 1967936 h 4881387"/>
              <a:gd name="connsiteX44" fmla="*/ 262713 w 10432269"/>
              <a:gd name="connsiteY44" fmla="*/ 1946262 h 4881387"/>
              <a:gd name="connsiteX45" fmla="*/ 0 w 10432269"/>
              <a:gd name="connsiteY45" fmla="*/ 1686176 h 4881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0432269" h="4881387">
                <a:moveTo>
                  <a:pt x="0" y="0"/>
                </a:moveTo>
                <a:lnTo>
                  <a:pt x="9485995" y="0"/>
                </a:lnTo>
                <a:lnTo>
                  <a:pt x="10432269" y="958099"/>
                </a:lnTo>
                <a:lnTo>
                  <a:pt x="10432269" y="4881387"/>
                </a:lnTo>
                <a:lnTo>
                  <a:pt x="2536592" y="4881387"/>
                </a:lnTo>
                <a:lnTo>
                  <a:pt x="0" y="2313066"/>
                </a:lnTo>
                <a:lnTo>
                  <a:pt x="0" y="2294888"/>
                </a:lnTo>
                <a:lnTo>
                  <a:pt x="262713" y="2554974"/>
                </a:lnTo>
                <a:lnTo>
                  <a:pt x="262713" y="2533364"/>
                </a:lnTo>
                <a:lnTo>
                  <a:pt x="0" y="2273277"/>
                </a:lnTo>
                <a:lnTo>
                  <a:pt x="0" y="2229675"/>
                </a:lnTo>
                <a:lnTo>
                  <a:pt x="262713" y="2489698"/>
                </a:lnTo>
                <a:lnTo>
                  <a:pt x="262713" y="2468088"/>
                </a:lnTo>
                <a:lnTo>
                  <a:pt x="0" y="2208002"/>
                </a:lnTo>
                <a:lnTo>
                  <a:pt x="0" y="2164463"/>
                </a:lnTo>
                <a:lnTo>
                  <a:pt x="262713" y="2424549"/>
                </a:lnTo>
                <a:lnTo>
                  <a:pt x="262713" y="2402939"/>
                </a:lnTo>
                <a:lnTo>
                  <a:pt x="0" y="2142853"/>
                </a:lnTo>
                <a:lnTo>
                  <a:pt x="0" y="2099187"/>
                </a:lnTo>
                <a:lnTo>
                  <a:pt x="262713" y="2359274"/>
                </a:lnTo>
                <a:lnTo>
                  <a:pt x="262713" y="2337663"/>
                </a:lnTo>
                <a:lnTo>
                  <a:pt x="0" y="2077577"/>
                </a:lnTo>
                <a:lnTo>
                  <a:pt x="0" y="2033975"/>
                </a:lnTo>
                <a:lnTo>
                  <a:pt x="262713" y="2294061"/>
                </a:lnTo>
                <a:lnTo>
                  <a:pt x="262713" y="2272451"/>
                </a:lnTo>
                <a:lnTo>
                  <a:pt x="0" y="2012428"/>
                </a:lnTo>
                <a:lnTo>
                  <a:pt x="0" y="1968763"/>
                </a:lnTo>
                <a:lnTo>
                  <a:pt x="262713" y="2228849"/>
                </a:lnTo>
                <a:lnTo>
                  <a:pt x="262713" y="2207239"/>
                </a:lnTo>
                <a:lnTo>
                  <a:pt x="0" y="1947152"/>
                </a:lnTo>
                <a:lnTo>
                  <a:pt x="0" y="1903550"/>
                </a:lnTo>
                <a:lnTo>
                  <a:pt x="262713" y="2163637"/>
                </a:lnTo>
                <a:lnTo>
                  <a:pt x="262713" y="2141963"/>
                </a:lnTo>
                <a:lnTo>
                  <a:pt x="0" y="1881876"/>
                </a:lnTo>
                <a:lnTo>
                  <a:pt x="0" y="1838274"/>
                </a:lnTo>
                <a:lnTo>
                  <a:pt x="262713" y="2098361"/>
                </a:lnTo>
                <a:lnTo>
                  <a:pt x="262713" y="2076751"/>
                </a:lnTo>
                <a:lnTo>
                  <a:pt x="0" y="1816664"/>
                </a:lnTo>
                <a:lnTo>
                  <a:pt x="0" y="1773062"/>
                </a:lnTo>
                <a:lnTo>
                  <a:pt x="262713" y="2033149"/>
                </a:lnTo>
                <a:lnTo>
                  <a:pt x="262713" y="2011538"/>
                </a:lnTo>
                <a:lnTo>
                  <a:pt x="0" y="1751452"/>
                </a:lnTo>
                <a:lnTo>
                  <a:pt x="0" y="1707850"/>
                </a:lnTo>
                <a:lnTo>
                  <a:pt x="262713" y="1967936"/>
                </a:lnTo>
                <a:lnTo>
                  <a:pt x="262713" y="1946262"/>
                </a:lnTo>
                <a:lnTo>
                  <a:pt x="0" y="1686176"/>
                </a:lnTo>
                <a:close/>
              </a:path>
            </a:pathLst>
          </a:custGeom>
          <a:solidFill>
            <a:schemeClr val="bg1">
              <a:lumMod val="95000"/>
            </a:schemeClr>
          </a:solidFill>
        </p:spPr>
        <p:txBody>
          <a:bodyPr wrap="square">
            <a:noAutofit/>
          </a:bodyPr>
          <a:lstStyle/>
          <a:p>
            <a:r>
              <a:rPr lang="en-US"/>
              <a:t>Click icon to add picture</a:t>
            </a:r>
          </a:p>
        </p:txBody>
      </p:sp>
      <p:pic>
        <p:nvPicPr>
          <p:cNvPr id="13" name="Picture 12" descr="A picture containing device&#10;&#10;Description automatically generated">
            <a:extLst>
              <a:ext uri="{FF2B5EF4-FFF2-40B4-BE49-F238E27FC236}">
                <a16:creationId xmlns:a16="http://schemas.microsoft.com/office/drawing/2014/main" id="{B0EAF3A3-4D02-42C5-8730-8043EE94EC4A}"/>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69063" y="1881676"/>
            <a:ext cx="849367" cy="2897841"/>
          </a:xfrm>
          <a:prstGeom prst="rect">
            <a:avLst/>
          </a:prstGeom>
        </p:spPr>
      </p:pic>
    </p:spTree>
    <p:extLst>
      <p:ext uri="{BB962C8B-B14F-4D97-AF65-F5344CB8AC3E}">
        <p14:creationId xmlns:p14="http://schemas.microsoft.com/office/powerpoint/2010/main" val="307682370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Picture Alternat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12A4EB5-7616-0FDF-4895-3DD7762F7C1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4724" y="2925068"/>
            <a:ext cx="2921000" cy="2921000"/>
          </a:xfrm>
          <a:prstGeom prst="rect">
            <a:avLst/>
          </a:prstGeom>
        </p:spPr>
      </p:pic>
      <p:pic>
        <p:nvPicPr>
          <p:cNvPr id="3" name="Picture 2" descr="Background pattern&#10;&#10;Description automatically generated with medium confidence">
            <a:extLst>
              <a:ext uri="{FF2B5EF4-FFF2-40B4-BE49-F238E27FC236}">
                <a16:creationId xmlns:a16="http://schemas.microsoft.com/office/drawing/2014/main" id="{D9237392-9942-4D21-BABE-B4BBFF0F700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41" y="0"/>
            <a:ext cx="12172317" cy="6858000"/>
          </a:xfrm>
          <a:prstGeom prst="rect">
            <a:avLst/>
          </a:prstGeom>
        </p:spPr>
      </p:pic>
      <p:grpSp>
        <p:nvGrpSpPr>
          <p:cNvPr id="5" name="Group 4">
            <a:extLst>
              <a:ext uri="{FF2B5EF4-FFF2-40B4-BE49-F238E27FC236}">
                <a16:creationId xmlns:a16="http://schemas.microsoft.com/office/drawing/2014/main" id="{8BBC01E6-09B0-4F65-AE77-6095413F15C4}"/>
              </a:ext>
            </a:extLst>
          </p:cNvPr>
          <p:cNvGrpSpPr/>
          <p:nvPr userDrawn="1"/>
        </p:nvGrpSpPr>
        <p:grpSpPr>
          <a:xfrm>
            <a:off x="8991392" y="6313661"/>
            <a:ext cx="2412850" cy="275010"/>
            <a:chOff x="8505441" y="6313661"/>
            <a:chExt cx="2412850" cy="275010"/>
          </a:xfrm>
        </p:grpSpPr>
        <p:sp>
          <p:nvSpPr>
            <p:cNvPr id="6" name="TextBox 5">
              <a:extLst>
                <a:ext uri="{FF2B5EF4-FFF2-40B4-BE49-F238E27FC236}">
                  <a16:creationId xmlns:a16="http://schemas.microsoft.com/office/drawing/2014/main" id="{DA118DFA-4629-474B-B12C-341F16C2F945}"/>
                </a:ext>
              </a:extLst>
            </p:cNvPr>
            <p:cNvSpPr txBox="1"/>
            <p:nvPr userDrawn="1"/>
          </p:nvSpPr>
          <p:spPr>
            <a:xfrm>
              <a:off x="8505441" y="6373226"/>
              <a:ext cx="2240280" cy="215444"/>
            </a:xfrm>
            <a:prstGeom prst="rect">
              <a:avLst/>
            </a:prstGeom>
            <a:solidFill>
              <a:schemeClr val="bg1"/>
            </a:solid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chemeClr val="tx1">
                      <a:lumMod val="50000"/>
                      <a:lumOff val="50000"/>
                    </a:schemeClr>
                  </a:solidFill>
                  <a:effectLst/>
                  <a:uLnTx/>
                  <a:uFillTx/>
                </a:rPr>
                <a:t>© Health Catalyst. Confidential and Proprietary.</a:t>
              </a:r>
            </a:p>
          </p:txBody>
        </p:sp>
        <p:pic>
          <p:nvPicPr>
            <p:cNvPr id="7" name="Picture 6">
              <a:extLst>
                <a:ext uri="{FF2B5EF4-FFF2-40B4-BE49-F238E27FC236}">
                  <a16:creationId xmlns:a16="http://schemas.microsoft.com/office/drawing/2014/main" id="{23B3033B-98E6-4F26-B40C-AF049F23FAB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745610" y="6313661"/>
              <a:ext cx="172681" cy="275010"/>
            </a:xfrm>
            <a:prstGeom prst="rect">
              <a:avLst/>
            </a:prstGeom>
          </p:spPr>
        </p:pic>
      </p:grpSp>
      <p:grpSp>
        <p:nvGrpSpPr>
          <p:cNvPr id="8" name="Group 7">
            <a:extLst>
              <a:ext uri="{FF2B5EF4-FFF2-40B4-BE49-F238E27FC236}">
                <a16:creationId xmlns:a16="http://schemas.microsoft.com/office/drawing/2014/main" id="{4B64E726-4991-45A8-99AE-06D8DE1148E8}"/>
              </a:ext>
            </a:extLst>
          </p:cNvPr>
          <p:cNvGrpSpPr/>
          <p:nvPr userDrawn="1"/>
        </p:nvGrpSpPr>
        <p:grpSpPr>
          <a:xfrm>
            <a:off x="624462" y="6187652"/>
            <a:ext cx="10926270" cy="0"/>
            <a:chOff x="624462" y="6104528"/>
            <a:chExt cx="10926270" cy="0"/>
          </a:xfrm>
        </p:grpSpPr>
        <p:cxnSp>
          <p:nvCxnSpPr>
            <p:cNvPr id="9" name="Straight Connector 8">
              <a:extLst>
                <a:ext uri="{FF2B5EF4-FFF2-40B4-BE49-F238E27FC236}">
                  <a16:creationId xmlns:a16="http://schemas.microsoft.com/office/drawing/2014/main" id="{6B5543A3-5EA8-4366-AEAE-8045281703D2}"/>
                </a:ext>
              </a:extLst>
            </p:cNvPr>
            <p:cNvCxnSpPr>
              <a:cxnSpLocks/>
            </p:cNvCxnSpPr>
            <p:nvPr userDrawn="1"/>
          </p:nvCxnSpPr>
          <p:spPr>
            <a:xfrm>
              <a:off x="624462" y="6104528"/>
              <a:ext cx="4474011" cy="0"/>
            </a:xfrm>
            <a:prstGeom prst="line">
              <a:avLst/>
            </a:prstGeom>
            <a:ln w="9525">
              <a:solidFill>
                <a:srgbClr val="BCBEBC"/>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8034616-7D03-47F7-B55B-07624458F686}"/>
                </a:ext>
              </a:extLst>
            </p:cNvPr>
            <p:cNvCxnSpPr>
              <a:cxnSpLocks/>
            </p:cNvCxnSpPr>
            <p:nvPr userDrawn="1"/>
          </p:nvCxnSpPr>
          <p:spPr>
            <a:xfrm>
              <a:off x="5098473" y="6104528"/>
              <a:ext cx="6452259" cy="0"/>
            </a:xfrm>
            <a:prstGeom prst="line">
              <a:avLst/>
            </a:prstGeom>
            <a:ln w="9525">
              <a:solidFill>
                <a:srgbClr val="BCBEBC"/>
              </a:solidFill>
            </a:ln>
          </p:spPr>
          <p:style>
            <a:lnRef idx="1">
              <a:schemeClr val="accent1"/>
            </a:lnRef>
            <a:fillRef idx="0">
              <a:schemeClr val="accent1"/>
            </a:fillRef>
            <a:effectRef idx="0">
              <a:schemeClr val="accent1"/>
            </a:effectRef>
            <a:fontRef idx="minor">
              <a:schemeClr val="tx1"/>
            </a:fontRef>
          </p:style>
        </p:cxnSp>
      </p:grpSp>
      <p:sp>
        <p:nvSpPr>
          <p:cNvPr id="11" name="Picture Placeholder 2">
            <a:extLst>
              <a:ext uri="{FF2B5EF4-FFF2-40B4-BE49-F238E27FC236}">
                <a16:creationId xmlns:a16="http://schemas.microsoft.com/office/drawing/2014/main" id="{8363218E-1E25-48BA-8BD4-C9C57223E538}"/>
              </a:ext>
            </a:extLst>
          </p:cNvPr>
          <p:cNvSpPr>
            <a:spLocks noGrp="1"/>
          </p:cNvSpPr>
          <p:nvPr>
            <p:ph type="pic" sz="quarter" idx="10"/>
          </p:nvPr>
        </p:nvSpPr>
        <p:spPr>
          <a:xfrm>
            <a:off x="947854" y="786541"/>
            <a:ext cx="10432269" cy="4881387"/>
          </a:xfrm>
          <a:custGeom>
            <a:avLst/>
            <a:gdLst>
              <a:gd name="connsiteX0" fmla="*/ 0 w 10432269"/>
              <a:gd name="connsiteY0" fmla="*/ 0 h 4881387"/>
              <a:gd name="connsiteX1" fmla="*/ 9485995 w 10432269"/>
              <a:gd name="connsiteY1" fmla="*/ 0 h 4881387"/>
              <a:gd name="connsiteX2" fmla="*/ 10432269 w 10432269"/>
              <a:gd name="connsiteY2" fmla="*/ 958099 h 4881387"/>
              <a:gd name="connsiteX3" fmla="*/ 10432269 w 10432269"/>
              <a:gd name="connsiteY3" fmla="*/ 4881387 h 4881387"/>
              <a:gd name="connsiteX4" fmla="*/ 2536592 w 10432269"/>
              <a:gd name="connsiteY4" fmla="*/ 4881387 h 4881387"/>
              <a:gd name="connsiteX5" fmla="*/ 0 w 10432269"/>
              <a:gd name="connsiteY5" fmla="*/ 2313066 h 4881387"/>
              <a:gd name="connsiteX6" fmla="*/ 0 w 10432269"/>
              <a:gd name="connsiteY6" fmla="*/ 2294888 h 4881387"/>
              <a:gd name="connsiteX7" fmla="*/ 262713 w 10432269"/>
              <a:gd name="connsiteY7" fmla="*/ 2554974 h 4881387"/>
              <a:gd name="connsiteX8" fmla="*/ 262713 w 10432269"/>
              <a:gd name="connsiteY8" fmla="*/ 2533364 h 4881387"/>
              <a:gd name="connsiteX9" fmla="*/ 0 w 10432269"/>
              <a:gd name="connsiteY9" fmla="*/ 2273277 h 4881387"/>
              <a:gd name="connsiteX10" fmla="*/ 0 w 10432269"/>
              <a:gd name="connsiteY10" fmla="*/ 2229675 h 4881387"/>
              <a:gd name="connsiteX11" fmla="*/ 262713 w 10432269"/>
              <a:gd name="connsiteY11" fmla="*/ 2489698 h 4881387"/>
              <a:gd name="connsiteX12" fmla="*/ 262713 w 10432269"/>
              <a:gd name="connsiteY12" fmla="*/ 2468088 h 4881387"/>
              <a:gd name="connsiteX13" fmla="*/ 0 w 10432269"/>
              <a:gd name="connsiteY13" fmla="*/ 2208002 h 4881387"/>
              <a:gd name="connsiteX14" fmla="*/ 0 w 10432269"/>
              <a:gd name="connsiteY14" fmla="*/ 2164463 h 4881387"/>
              <a:gd name="connsiteX15" fmla="*/ 262713 w 10432269"/>
              <a:gd name="connsiteY15" fmla="*/ 2424549 h 4881387"/>
              <a:gd name="connsiteX16" fmla="*/ 262713 w 10432269"/>
              <a:gd name="connsiteY16" fmla="*/ 2402939 h 4881387"/>
              <a:gd name="connsiteX17" fmla="*/ 0 w 10432269"/>
              <a:gd name="connsiteY17" fmla="*/ 2142853 h 4881387"/>
              <a:gd name="connsiteX18" fmla="*/ 0 w 10432269"/>
              <a:gd name="connsiteY18" fmla="*/ 2099187 h 4881387"/>
              <a:gd name="connsiteX19" fmla="*/ 262713 w 10432269"/>
              <a:gd name="connsiteY19" fmla="*/ 2359274 h 4881387"/>
              <a:gd name="connsiteX20" fmla="*/ 262713 w 10432269"/>
              <a:gd name="connsiteY20" fmla="*/ 2337663 h 4881387"/>
              <a:gd name="connsiteX21" fmla="*/ 0 w 10432269"/>
              <a:gd name="connsiteY21" fmla="*/ 2077577 h 4881387"/>
              <a:gd name="connsiteX22" fmla="*/ 0 w 10432269"/>
              <a:gd name="connsiteY22" fmla="*/ 2033975 h 4881387"/>
              <a:gd name="connsiteX23" fmla="*/ 262713 w 10432269"/>
              <a:gd name="connsiteY23" fmla="*/ 2294061 h 4881387"/>
              <a:gd name="connsiteX24" fmla="*/ 262713 w 10432269"/>
              <a:gd name="connsiteY24" fmla="*/ 2272451 h 4881387"/>
              <a:gd name="connsiteX25" fmla="*/ 0 w 10432269"/>
              <a:gd name="connsiteY25" fmla="*/ 2012428 h 4881387"/>
              <a:gd name="connsiteX26" fmla="*/ 0 w 10432269"/>
              <a:gd name="connsiteY26" fmla="*/ 1968763 h 4881387"/>
              <a:gd name="connsiteX27" fmla="*/ 262713 w 10432269"/>
              <a:gd name="connsiteY27" fmla="*/ 2228849 h 4881387"/>
              <a:gd name="connsiteX28" fmla="*/ 262713 w 10432269"/>
              <a:gd name="connsiteY28" fmla="*/ 2207239 h 4881387"/>
              <a:gd name="connsiteX29" fmla="*/ 0 w 10432269"/>
              <a:gd name="connsiteY29" fmla="*/ 1947152 h 4881387"/>
              <a:gd name="connsiteX30" fmla="*/ 0 w 10432269"/>
              <a:gd name="connsiteY30" fmla="*/ 1903550 h 4881387"/>
              <a:gd name="connsiteX31" fmla="*/ 262713 w 10432269"/>
              <a:gd name="connsiteY31" fmla="*/ 2163637 h 4881387"/>
              <a:gd name="connsiteX32" fmla="*/ 262713 w 10432269"/>
              <a:gd name="connsiteY32" fmla="*/ 2141963 h 4881387"/>
              <a:gd name="connsiteX33" fmla="*/ 0 w 10432269"/>
              <a:gd name="connsiteY33" fmla="*/ 1881876 h 4881387"/>
              <a:gd name="connsiteX34" fmla="*/ 0 w 10432269"/>
              <a:gd name="connsiteY34" fmla="*/ 1838274 h 4881387"/>
              <a:gd name="connsiteX35" fmla="*/ 262713 w 10432269"/>
              <a:gd name="connsiteY35" fmla="*/ 2098361 h 4881387"/>
              <a:gd name="connsiteX36" fmla="*/ 262713 w 10432269"/>
              <a:gd name="connsiteY36" fmla="*/ 2076751 h 4881387"/>
              <a:gd name="connsiteX37" fmla="*/ 0 w 10432269"/>
              <a:gd name="connsiteY37" fmla="*/ 1816664 h 4881387"/>
              <a:gd name="connsiteX38" fmla="*/ 0 w 10432269"/>
              <a:gd name="connsiteY38" fmla="*/ 1773062 h 4881387"/>
              <a:gd name="connsiteX39" fmla="*/ 262713 w 10432269"/>
              <a:gd name="connsiteY39" fmla="*/ 2033149 h 4881387"/>
              <a:gd name="connsiteX40" fmla="*/ 262713 w 10432269"/>
              <a:gd name="connsiteY40" fmla="*/ 2011538 h 4881387"/>
              <a:gd name="connsiteX41" fmla="*/ 0 w 10432269"/>
              <a:gd name="connsiteY41" fmla="*/ 1751452 h 4881387"/>
              <a:gd name="connsiteX42" fmla="*/ 0 w 10432269"/>
              <a:gd name="connsiteY42" fmla="*/ 1707850 h 4881387"/>
              <a:gd name="connsiteX43" fmla="*/ 262713 w 10432269"/>
              <a:gd name="connsiteY43" fmla="*/ 1967936 h 4881387"/>
              <a:gd name="connsiteX44" fmla="*/ 262713 w 10432269"/>
              <a:gd name="connsiteY44" fmla="*/ 1946262 h 4881387"/>
              <a:gd name="connsiteX45" fmla="*/ 0 w 10432269"/>
              <a:gd name="connsiteY45" fmla="*/ 1686176 h 4881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0432269" h="4881387">
                <a:moveTo>
                  <a:pt x="0" y="0"/>
                </a:moveTo>
                <a:lnTo>
                  <a:pt x="9485995" y="0"/>
                </a:lnTo>
                <a:lnTo>
                  <a:pt x="10432269" y="958099"/>
                </a:lnTo>
                <a:lnTo>
                  <a:pt x="10432269" y="4881387"/>
                </a:lnTo>
                <a:lnTo>
                  <a:pt x="2536592" y="4881387"/>
                </a:lnTo>
                <a:lnTo>
                  <a:pt x="0" y="2313066"/>
                </a:lnTo>
                <a:lnTo>
                  <a:pt x="0" y="2294888"/>
                </a:lnTo>
                <a:lnTo>
                  <a:pt x="262713" y="2554974"/>
                </a:lnTo>
                <a:lnTo>
                  <a:pt x="262713" y="2533364"/>
                </a:lnTo>
                <a:lnTo>
                  <a:pt x="0" y="2273277"/>
                </a:lnTo>
                <a:lnTo>
                  <a:pt x="0" y="2229675"/>
                </a:lnTo>
                <a:lnTo>
                  <a:pt x="262713" y="2489698"/>
                </a:lnTo>
                <a:lnTo>
                  <a:pt x="262713" y="2468088"/>
                </a:lnTo>
                <a:lnTo>
                  <a:pt x="0" y="2208002"/>
                </a:lnTo>
                <a:lnTo>
                  <a:pt x="0" y="2164463"/>
                </a:lnTo>
                <a:lnTo>
                  <a:pt x="262713" y="2424549"/>
                </a:lnTo>
                <a:lnTo>
                  <a:pt x="262713" y="2402939"/>
                </a:lnTo>
                <a:lnTo>
                  <a:pt x="0" y="2142853"/>
                </a:lnTo>
                <a:lnTo>
                  <a:pt x="0" y="2099187"/>
                </a:lnTo>
                <a:lnTo>
                  <a:pt x="262713" y="2359274"/>
                </a:lnTo>
                <a:lnTo>
                  <a:pt x="262713" y="2337663"/>
                </a:lnTo>
                <a:lnTo>
                  <a:pt x="0" y="2077577"/>
                </a:lnTo>
                <a:lnTo>
                  <a:pt x="0" y="2033975"/>
                </a:lnTo>
                <a:lnTo>
                  <a:pt x="262713" y="2294061"/>
                </a:lnTo>
                <a:lnTo>
                  <a:pt x="262713" y="2272451"/>
                </a:lnTo>
                <a:lnTo>
                  <a:pt x="0" y="2012428"/>
                </a:lnTo>
                <a:lnTo>
                  <a:pt x="0" y="1968763"/>
                </a:lnTo>
                <a:lnTo>
                  <a:pt x="262713" y="2228849"/>
                </a:lnTo>
                <a:lnTo>
                  <a:pt x="262713" y="2207239"/>
                </a:lnTo>
                <a:lnTo>
                  <a:pt x="0" y="1947152"/>
                </a:lnTo>
                <a:lnTo>
                  <a:pt x="0" y="1903550"/>
                </a:lnTo>
                <a:lnTo>
                  <a:pt x="262713" y="2163637"/>
                </a:lnTo>
                <a:lnTo>
                  <a:pt x="262713" y="2141963"/>
                </a:lnTo>
                <a:lnTo>
                  <a:pt x="0" y="1881876"/>
                </a:lnTo>
                <a:lnTo>
                  <a:pt x="0" y="1838274"/>
                </a:lnTo>
                <a:lnTo>
                  <a:pt x="262713" y="2098361"/>
                </a:lnTo>
                <a:lnTo>
                  <a:pt x="262713" y="2076751"/>
                </a:lnTo>
                <a:lnTo>
                  <a:pt x="0" y="1816664"/>
                </a:lnTo>
                <a:lnTo>
                  <a:pt x="0" y="1773062"/>
                </a:lnTo>
                <a:lnTo>
                  <a:pt x="262713" y="2033149"/>
                </a:lnTo>
                <a:lnTo>
                  <a:pt x="262713" y="2011538"/>
                </a:lnTo>
                <a:lnTo>
                  <a:pt x="0" y="1751452"/>
                </a:lnTo>
                <a:lnTo>
                  <a:pt x="0" y="1707850"/>
                </a:lnTo>
                <a:lnTo>
                  <a:pt x="262713" y="1967936"/>
                </a:lnTo>
                <a:lnTo>
                  <a:pt x="262713" y="1946262"/>
                </a:lnTo>
                <a:lnTo>
                  <a:pt x="0" y="1686176"/>
                </a:lnTo>
                <a:close/>
              </a:path>
            </a:pathLst>
          </a:custGeom>
          <a:solidFill>
            <a:schemeClr val="bg1">
              <a:lumMod val="95000"/>
            </a:schemeClr>
          </a:solidFill>
        </p:spPr>
        <p:txBody>
          <a:bodyPr wrap="square">
            <a:noAutofit/>
          </a:bodyPr>
          <a:lstStyle/>
          <a:p>
            <a:r>
              <a:rPr lang="en-US"/>
              <a:t>Click icon to add picture</a:t>
            </a:r>
          </a:p>
        </p:txBody>
      </p:sp>
      <p:pic>
        <p:nvPicPr>
          <p:cNvPr id="13" name="Picture 12" descr="A picture containing device&#10;&#10;Description automatically generated">
            <a:extLst>
              <a:ext uri="{FF2B5EF4-FFF2-40B4-BE49-F238E27FC236}">
                <a16:creationId xmlns:a16="http://schemas.microsoft.com/office/drawing/2014/main" id="{A359D027-EDC9-4BDA-9208-4B12E2A28EC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69063" y="1881676"/>
            <a:ext cx="849367" cy="2897841"/>
          </a:xfrm>
          <a:prstGeom prst="rect">
            <a:avLst/>
          </a:prstGeom>
        </p:spPr>
      </p:pic>
      <p:pic>
        <p:nvPicPr>
          <p:cNvPr id="15" name="Picture 14">
            <a:extLst>
              <a:ext uri="{FF2B5EF4-FFF2-40B4-BE49-F238E27FC236}">
                <a16:creationId xmlns:a16="http://schemas.microsoft.com/office/drawing/2014/main" id="{0316A8AC-8FA6-5B37-E777-183BE24BFD86}"/>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246678" y="610847"/>
            <a:ext cx="1346200" cy="1346200"/>
          </a:xfrm>
          <a:prstGeom prst="rect">
            <a:avLst/>
          </a:prstGeom>
        </p:spPr>
      </p:pic>
    </p:spTree>
    <p:extLst>
      <p:ext uri="{BB962C8B-B14F-4D97-AF65-F5344CB8AC3E}">
        <p14:creationId xmlns:p14="http://schemas.microsoft.com/office/powerpoint/2010/main" val="41937223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Footer - One Column, Subtitl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7D053F7-07A1-47D1-AEBC-A90DB2E4C907}"/>
              </a:ext>
            </a:extLst>
          </p:cNvPr>
          <p:cNvSpPr/>
          <p:nvPr userDrawn="1"/>
        </p:nvSpPr>
        <p:spPr>
          <a:xfrm>
            <a:off x="21070" y="17895"/>
            <a:ext cx="12149859" cy="6822210"/>
          </a:xfrm>
          <a:prstGeom prst="rect">
            <a:avLst/>
          </a:prstGeom>
          <a:noFill/>
          <a:ln w="98425">
            <a:solidFill>
              <a:srgbClr val="F6F6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9F155433-066E-4C56-862E-FC722FEA0F11}"/>
              </a:ext>
            </a:extLst>
          </p:cNvPr>
          <p:cNvGrpSpPr/>
          <p:nvPr userDrawn="1"/>
        </p:nvGrpSpPr>
        <p:grpSpPr>
          <a:xfrm>
            <a:off x="8991392" y="6313661"/>
            <a:ext cx="2412850" cy="275010"/>
            <a:chOff x="8505441" y="6313661"/>
            <a:chExt cx="2412850" cy="275010"/>
          </a:xfrm>
        </p:grpSpPr>
        <p:sp>
          <p:nvSpPr>
            <p:cNvPr id="19" name="TextBox 18">
              <a:extLst>
                <a:ext uri="{FF2B5EF4-FFF2-40B4-BE49-F238E27FC236}">
                  <a16:creationId xmlns:a16="http://schemas.microsoft.com/office/drawing/2014/main" id="{1114FE0B-F17F-4A8C-97C9-A5A065F5C821}"/>
                </a:ext>
              </a:extLst>
            </p:cNvPr>
            <p:cNvSpPr txBox="1"/>
            <p:nvPr userDrawn="1"/>
          </p:nvSpPr>
          <p:spPr>
            <a:xfrm>
              <a:off x="8505441" y="6373226"/>
              <a:ext cx="2240280" cy="215444"/>
            </a:xfrm>
            <a:prstGeom prst="rect">
              <a:avLst/>
            </a:prstGeom>
            <a:solidFill>
              <a:schemeClr val="bg1"/>
            </a:solid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chemeClr val="tx1">
                      <a:lumMod val="50000"/>
                      <a:lumOff val="50000"/>
                    </a:schemeClr>
                  </a:solidFill>
                  <a:effectLst/>
                  <a:uLnTx/>
                  <a:uFillTx/>
                </a:rPr>
                <a:t>© Health Catalyst. Confidential and Proprietary.</a:t>
              </a:r>
            </a:p>
          </p:txBody>
        </p:sp>
        <p:pic>
          <p:nvPicPr>
            <p:cNvPr id="20" name="Picture 19">
              <a:extLst>
                <a:ext uri="{FF2B5EF4-FFF2-40B4-BE49-F238E27FC236}">
                  <a16:creationId xmlns:a16="http://schemas.microsoft.com/office/drawing/2014/main" id="{CD813258-C0B5-4B46-A27E-F3AEEB1F75A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45610" y="6313661"/>
              <a:ext cx="172681" cy="275010"/>
            </a:xfrm>
            <a:prstGeom prst="rect">
              <a:avLst/>
            </a:prstGeom>
          </p:spPr>
        </p:pic>
      </p:grpSp>
      <p:grpSp>
        <p:nvGrpSpPr>
          <p:cNvPr id="21" name="Group 20">
            <a:extLst>
              <a:ext uri="{FF2B5EF4-FFF2-40B4-BE49-F238E27FC236}">
                <a16:creationId xmlns:a16="http://schemas.microsoft.com/office/drawing/2014/main" id="{7D2FF1EA-F486-41A9-B86E-F5B68B46907A}"/>
              </a:ext>
            </a:extLst>
          </p:cNvPr>
          <p:cNvGrpSpPr/>
          <p:nvPr userDrawn="1"/>
        </p:nvGrpSpPr>
        <p:grpSpPr>
          <a:xfrm>
            <a:off x="624462" y="6187652"/>
            <a:ext cx="10926270" cy="0"/>
            <a:chOff x="624462" y="6104528"/>
            <a:chExt cx="10926270" cy="0"/>
          </a:xfrm>
        </p:grpSpPr>
        <p:cxnSp>
          <p:nvCxnSpPr>
            <p:cNvPr id="22" name="Straight Connector 21">
              <a:extLst>
                <a:ext uri="{FF2B5EF4-FFF2-40B4-BE49-F238E27FC236}">
                  <a16:creationId xmlns:a16="http://schemas.microsoft.com/office/drawing/2014/main" id="{24AD60CA-0984-496B-BBE1-FB520E076E7D}"/>
                </a:ext>
              </a:extLst>
            </p:cNvPr>
            <p:cNvCxnSpPr>
              <a:cxnSpLocks/>
            </p:cNvCxnSpPr>
            <p:nvPr userDrawn="1"/>
          </p:nvCxnSpPr>
          <p:spPr>
            <a:xfrm>
              <a:off x="624462" y="6104528"/>
              <a:ext cx="4474011" cy="0"/>
            </a:xfrm>
            <a:prstGeom prst="line">
              <a:avLst/>
            </a:prstGeom>
            <a:ln w="9525">
              <a:solidFill>
                <a:srgbClr val="BCBEBC"/>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A4CECB2-0ADA-4294-9040-118BCC39B65A}"/>
                </a:ext>
              </a:extLst>
            </p:cNvPr>
            <p:cNvCxnSpPr>
              <a:cxnSpLocks/>
            </p:cNvCxnSpPr>
            <p:nvPr userDrawn="1"/>
          </p:nvCxnSpPr>
          <p:spPr>
            <a:xfrm>
              <a:off x="5098473" y="6104528"/>
              <a:ext cx="6452259" cy="0"/>
            </a:xfrm>
            <a:prstGeom prst="line">
              <a:avLst/>
            </a:prstGeom>
            <a:ln w="9525">
              <a:solidFill>
                <a:srgbClr val="BCBEBC"/>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87D5CFC1-7B8E-4B2D-8293-0875D31559AA}"/>
              </a:ext>
            </a:extLst>
          </p:cNvPr>
          <p:cNvSpPr>
            <a:spLocks noGrp="1"/>
          </p:cNvSpPr>
          <p:nvPr>
            <p:ph type="title" hasCustomPrompt="1"/>
          </p:nvPr>
        </p:nvSpPr>
        <p:spPr/>
        <p:txBody>
          <a:bodyPr/>
          <a:lstStyle>
            <a:lvl1pPr>
              <a:defRPr lang="en-US" sz="2800" b="1" kern="1200" dirty="0">
                <a:solidFill>
                  <a:schemeClr val="tx1"/>
                </a:solidFill>
                <a:latin typeface="+mn-lt"/>
                <a:ea typeface="+mn-ea"/>
                <a:cs typeface="+mn-cs"/>
              </a:defRPr>
            </a:lvl1pPr>
          </a:lstStyle>
          <a:p>
            <a:r>
              <a:rPr lang="en-US"/>
              <a:t>Slide Title</a:t>
            </a:r>
          </a:p>
        </p:txBody>
      </p:sp>
      <p:sp>
        <p:nvSpPr>
          <p:cNvPr id="3" name="Content Placeholder 2">
            <a:extLst>
              <a:ext uri="{FF2B5EF4-FFF2-40B4-BE49-F238E27FC236}">
                <a16:creationId xmlns:a16="http://schemas.microsoft.com/office/drawing/2014/main" id="{BBB03293-FB80-4604-B9AE-CA1A28CF2111}"/>
              </a:ext>
            </a:extLst>
          </p:cNvPr>
          <p:cNvSpPr>
            <a:spLocks noGrp="1"/>
          </p:cNvSpPr>
          <p:nvPr>
            <p:ph idx="1" hasCustomPrompt="1"/>
          </p:nvPr>
        </p:nvSpPr>
        <p:spPr>
          <a:xfrm>
            <a:off x="838200" y="1405358"/>
            <a:ext cx="10515600" cy="4584480"/>
          </a:xfrm>
        </p:spPr>
        <p:txBody>
          <a:bodyPr/>
          <a:lstStyle>
            <a:lvl1pPr>
              <a:defRPr/>
            </a:lvl1pPr>
          </a:lstStyle>
          <a:p>
            <a:pPr lvl="0"/>
            <a:r>
              <a:rPr lang="en-US"/>
              <a:t>Click to add text</a:t>
            </a:r>
          </a:p>
          <a:p>
            <a:pPr lvl="1"/>
            <a:r>
              <a:rPr lang="en-US"/>
              <a:t>Second level</a:t>
            </a:r>
          </a:p>
          <a:p>
            <a:pPr lvl="2"/>
            <a:r>
              <a:rPr lang="en-US"/>
              <a:t>Third level</a:t>
            </a:r>
          </a:p>
        </p:txBody>
      </p:sp>
      <p:sp>
        <p:nvSpPr>
          <p:cNvPr id="15" name="Text Placeholder 14">
            <a:extLst>
              <a:ext uri="{FF2B5EF4-FFF2-40B4-BE49-F238E27FC236}">
                <a16:creationId xmlns:a16="http://schemas.microsoft.com/office/drawing/2014/main" id="{606B5201-290D-4D38-9B69-33AD01FFD9BB}"/>
              </a:ext>
            </a:extLst>
          </p:cNvPr>
          <p:cNvSpPr>
            <a:spLocks noGrp="1"/>
          </p:cNvSpPr>
          <p:nvPr>
            <p:ph type="body" sz="quarter" idx="14" hasCustomPrompt="1"/>
          </p:nvPr>
        </p:nvSpPr>
        <p:spPr>
          <a:xfrm>
            <a:off x="838200" y="844903"/>
            <a:ext cx="10515600" cy="393192"/>
          </a:xfrm>
        </p:spPr>
        <p:txBody>
          <a:bodyPr>
            <a:noAutofit/>
          </a:bodyPr>
          <a:lstStyle>
            <a:lvl1pPr>
              <a:defRPr lang="en-US" sz="2400" b="1" kern="1200" dirty="0">
                <a:solidFill>
                  <a:srgbClr val="70CBFF"/>
                </a:solidFill>
                <a:latin typeface="+mn-lt"/>
                <a:ea typeface="+mn-ea"/>
                <a:cs typeface="+mn-cs"/>
              </a:defRPr>
            </a:lvl1pPr>
          </a:lstStyle>
          <a:p>
            <a:pPr lvl="0"/>
            <a:r>
              <a:rPr lang="en-US"/>
              <a:t>Slide Subtitle</a:t>
            </a:r>
          </a:p>
        </p:txBody>
      </p:sp>
      <p:pic>
        <p:nvPicPr>
          <p:cNvPr id="16" name="Picture 15" descr="A picture containing device&#10;&#10;Description automatically generated">
            <a:extLst>
              <a:ext uri="{FF2B5EF4-FFF2-40B4-BE49-F238E27FC236}">
                <a16:creationId xmlns:a16="http://schemas.microsoft.com/office/drawing/2014/main" id="{50520BE8-5CBF-4D67-8204-0304651598B7}"/>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131360" y="734975"/>
            <a:ext cx="509429" cy="2578688"/>
          </a:xfrm>
          <a:prstGeom prst="rect">
            <a:avLst/>
          </a:prstGeom>
        </p:spPr>
      </p:pic>
    </p:spTree>
    <p:extLst>
      <p:ext uri="{BB962C8B-B14F-4D97-AF65-F5344CB8AC3E}">
        <p14:creationId xmlns:p14="http://schemas.microsoft.com/office/powerpoint/2010/main" val="92589666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Misc - One Column, Subtitl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580E8714-7867-4CB6-8A9E-29A7161FA892}"/>
              </a:ext>
            </a:extLst>
          </p:cNvPr>
          <p:cNvSpPr/>
          <p:nvPr userDrawn="1"/>
        </p:nvSpPr>
        <p:spPr>
          <a:xfrm>
            <a:off x="76200" y="48851"/>
            <a:ext cx="12030075" cy="6694849"/>
          </a:xfrm>
          <a:prstGeom prst="rect">
            <a:avLst/>
          </a:prstGeom>
          <a:noFill/>
          <a:ln w="98425">
            <a:solidFill>
              <a:srgbClr val="F6F6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9AE6E4E5-38E4-4CB1-8198-A779AD54FB78}"/>
              </a:ext>
            </a:extLst>
          </p:cNvPr>
          <p:cNvGrpSpPr/>
          <p:nvPr userDrawn="1"/>
        </p:nvGrpSpPr>
        <p:grpSpPr>
          <a:xfrm>
            <a:off x="8124162" y="6302309"/>
            <a:ext cx="2412850" cy="275010"/>
            <a:chOff x="8505441" y="6313661"/>
            <a:chExt cx="2412850" cy="275010"/>
          </a:xfrm>
        </p:grpSpPr>
        <p:sp>
          <p:nvSpPr>
            <p:cNvPr id="26" name="TextBox 25">
              <a:extLst>
                <a:ext uri="{FF2B5EF4-FFF2-40B4-BE49-F238E27FC236}">
                  <a16:creationId xmlns:a16="http://schemas.microsoft.com/office/drawing/2014/main" id="{AC3F0BDF-4EED-464C-8467-76A81D677963}"/>
                </a:ext>
              </a:extLst>
            </p:cNvPr>
            <p:cNvSpPr txBox="1"/>
            <p:nvPr userDrawn="1"/>
          </p:nvSpPr>
          <p:spPr>
            <a:xfrm>
              <a:off x="8505441" y="6373226"/>
              <a:ext cx="2240280" cy="215444"/>
            </a:xfrm>
            <a:prstGeom prst="rect">
              <a:avLst/>
            </a:prstGeom>
            <a:solidFill>
              <a:schemeClr val="bg1"/>
            </a:solid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chemeClr val="tx1">
                      <a:lumMod val="50000"/>
                      <a:lumOff val="50000"/>
                    </a:schemeClr>
                  </a:solidFill>
                  <a:effectLst/>
                  <a:uLnTx/>
                  <a:uFillTx/>
                </a:rPr>
                <a:t>© Health Catalyst. Confidential and Proprietary.</a:t>
              </a:r>
            </a:p>
          </p:txBody>
        </p:sp>
        <p:pic>
          <p:nvPicPr>
            <p:cNvPr id="27" name="Picture 26">
              <a:extLst>
                <a:ext uri="{FF2B5EF4-FFF2-40B4-BE49-F238E27FC236}">
                  <a16:creationId xmlns:a16="http://schemas.microsoft.com/office/drawing/2014/main" id="{E05A9813-7A51-4D13-AFC5-00F55A4DDF2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45610" y="6313661"/>
              <a:ext cx="172681" cy="275010"/>
            </a:xfrm>
            <a:prstGeom prst="rect">
              <a:avLst/>
            </a:prstGeom>
          </p:spPr>
        </p:pic>
      </p:grpSp>
      <p:sp>
        <p:nvSpPr>
          <p:cNvPr id="12" name="Content Placeholder 2">
            <a:extLst>
              <a:ext uri="{FF2B5EF4-FFF2-40B4-BE49-F238E27FC236}">
                <a16:creationId xmlns:a16="http://schemas.microsoft.com/office/drawing/2014/main" id="{D53BDE4F-103E-4F94-8A20-05F557660BF3}"/>
              </a:ext>
            </a:extLst>
          </p:cNvPr>
          <p:cNvSpPr>
            <a:spLocks noGrp="1"/>
          </p:cNvSpPr>
          <p:nvPr>
            <p:ph sz="half" idx="1" hasCustomPrompt="1"/>
          </p:nvPr>
        </p:nvSpPr>
        <p:spPr>
          <a:xfrm>
            <a:off x="838200" y="1521069"/>
            <a:ext cx="9683618" cy="4614859"/>
          </a:xfrm>
        </p:spPr>
        <p:txBody>
          <a:bodyPr/>
          <a:lstStyle>
            <a:lvl1pPr>
              <a:defRPr/>
            </a:lvl1pPr>
          </a:lstStyle>
          <a:p>
            <a:pPr lvl="0"/>
            <a:r>
              <a:rPr lang="en-US"/>
              <a:t>Click to add text</a:t>
            </a:r>
          </a:p>
          <a:p>
            <a:pPr lvl="1"/>
            <a:r>
              <a:rPr lang="en-US"/>
              <a:t>Second level</a:t>
            </a:r>
          </a:p>
          <a:p>
            <a:pPr lvl="2"/>
            <a:r>
              <a:rPr lang="en-US"/>
              <a:t>Third level</a:t>
            </a:r>
          </a:p>
        </p:txBody>
      </p:sp>
      <p:sp>
        <p:nvSpPr>
          <p:cNvPr id="13" name="Text Placeholder 21">
            <a:extLst>
              <a:ext uri="{FF2B5EF4-FFF2-40B4-BE49-F238E27FC236}">
                <a16:creationId xmlns:a16="http://schemas.microsoft.com/office/drawing/2014/main" id="{7CAAAC83-8BA4-4341-9EFF-7F1FADBDD334}"/>
              </a:ext>
            </a:extLst>
          </p:cNvPr>
          <p:cNvSpPr>
            <a:spLocks noGrp="1"/>
          </p:cNvSpPr>
          <p:nvPr>
            <p:ph type="body" sz="quarter" idx="14" hasCustomPrompt="1"/>
          </p:nvPr>
        </p:nvSpPr>
        <p:spPr>
          <a:xfrm>
            <a:off x="838200" y="841182"/>
            <a:ext cx="9698812" cy="438912"/>
          </a:xfrm>
        </p:spPr>
        <p:txBody>
          <a:bodyPr>
            <a:noAutofit/>
          </a:bodyPr>
          <a:lstStyle>
            <a:lvl1pPr>
              <a:defRPr lang="en-US" sz="2400" b="1" kern="1200">
                <a:solidFill>
                  <a:srgbClr val="70CBFF"/>
                </a:solidFill>
                <a:latin typeface="+mn-lt"/>
                <a:ea typeface="+mn-ea"/>
                <a:cs typeface="+mn-cs"/>
              </a:defRPr>
            </a:lvl1pPr>
          </a:lstStyle>
          <a:p>
            <a:pPr lvl="0"/>
            <a:r>
              <a:rPr lang="en-US"/>
              <a:t>Slide Subtitle</a:t>
            </a:r>
          </a:p>
        </p:txBody>
      </p:sp>
      <p:sp>
        <p:nvSpPr>
          <p:cNvPr id="15" name="Title 1">
            <a:extLst>
              <a:ext uri="{FF2B5EF4-FFF2-40B4-BE49-F238E27FC236}">
                <a16:creationId xmlns:a16="http://schemas.microsoft.com/office/drawing/2014/main" id="{7A5D7607-424F-4E61-B3A3-55E7CC6443D9}"/>
              </a:ext>
            </a:extLst>
          </p:cNvPr>
          <p:cNvSpPr>
            <a:spLocks noGrp="1"/>
          </p:cNvSpPr>
          <p:nvPr>
            <p:ph type="title" hasCustomPrompt="1"/>
          </p:nvPr>
        </p:nvSpPr>
        <p:spPr>
          <a:xfrm>
            <a:off x="838200" y="371604"/>
            <a:ext cx="9698812" cy="438912"/>
          </a:xfrm>
        </p:spPr>
        <p:txBody>
          <a:bodyPr/>
          <a:lstStyle>
            <a:lvl1pPr>
              <a:defRPr lang="en-US" sz="2800" b="1" kern="1200" dirty="0">
                <a:solidFill>
                  <a:schemeClr val="tx1"/>
                </a:solidFill>
                <a:latin typeface="+mn-lt"/>
                <a:ea typeface="+mn-ea"/>
                <a:cs typeface="+mn-cs"/>
              </a:defRPr>
            </a:lvl1pPr>
          </a:lstStyle>
          <a:p>
            <a:r>
              <a:rPr lang="en-US"/>
              <a:t>Slide Title</a:t>
            </a:r>
          </a:p>
        </p:txBody>
      </p:sp>
      <p:pic>
        <p:nvPicPr>
          <p:cNvPr id="2" name="Picture 1">
            <a:extLst>
              <a:ext uri="{FF2B5EF4-FFF2-40B4-BE49-F238E27FC236}">
                <a16:creationId xmlns:a16="http://schemas.microsoft.com/office/drawing/2014/main" id="{D03AE54E-0E6F-0439-2311-568B11F187F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15874" y="-11984"/>
            <a:ext cx="1876126" cy="6858000"/>
          </a:xfrm>
          <a:prstGeom prst="rect">
            <a:avLst/>
          </a:prstGeom>
        </p:spPr>
      </p:pic>
    </p:spTree>
    <p:extLst>
      <p:ext uri="{BB962C8B-B14F-4D97-AF65-F5344CB8AC3E}">
        <p14:creationId xmlns:p14="http://schemas.microsoft.com/office/powerpoint/2010/main" val="258096578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Misc - Two Columns">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AAAEE68-CD16-4747-B2A9-358A7B90A0B7}"/>
              </a:ext>
            </a:extLst>
          </p:cNvPr>
          <p:cNvSpPr/>
          <p:nvPr userDrawn="1"/>
        </p:nvSpPr>
        <p:spPr>
          <a:xfrm>
            <a:off x="76200" y="48851"/>
            <a:ext cx="12030075" cy="6694849"/>
          </a:xfrm>
          <a:prstGeom prst="rect">
            <a:avLst/>
          </a:prstGeom>
          <a:noFill/>
          <a:ln w="98425">
            <a:solidFill>
              <a:srgbClr val="F6F6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81E6463F-76C4-4E96-A370-83C663967DB1}"/>
              </a:ext>
            </a:extLst>
          </p:cNvPr>
          <p:cNvGrpSpPr/>
          <p:nvPr userDrawn="1"/>
        </p:nvGrpSpPr>
        <p:grpSpPr>
          <a:xfrm>
            <a:off x="10314631" y="-11983"/>
            <a:ext cx="1877369" cy="6874132"/>
            <a:chOff x="10314631" y="-11983"/>
            <a:chExt cx="1877369" cy="6874132"/>
          </a:xfrm>
        </p:grpSpPr>
        <p:sp>
          <p:nvSpPr>
            <p:cNvPr id="21" name="Freeform: Shape 20">
              <a:extLst>
                <a:ext uri="{FF2B5EF4-FFF2-40B4-BE49-F238E27FC236}">
                  <a16:creationId xmlns:a16="http://schemas.microsoft.com/office/drawing/2014/main" id="{1C099796-4657-4F78-B674-615FC9DD081C}"/>
                </a:ext>
              </a:extLst>
            </p:cNvPr>
            <p:cNvSpPr/>
            <p:nvPr userDrawn="1"/>
          </p:nvSpPr>
          <p:spPr>
            <a:xfrm rot="10800000">
              <a:off x="10314631" y="-11983"/>
              <a:ext cx="1877369" cy="6874132"/>
            </a:xfrm>
            <a:custGeom>
              <a:avLst/>
              <a:gdLst>
                <a:gd name="connsiteX0" fmla="*/ 1889156 w 1889156"/>
                <a:gd name="connsiteY0" fmla="*/ 6858000 h 6858000"/>
                <a:gd name="connsiteX1" fmla="*/ 1101504 w 1889156"/>
                <a:gd name="connsiteY1" fmla="*/ 6858000 h 6858000"/>
                <a:gd name="connsiteX2" fmla="*/ 0 w 1889156"/>
                <a:gd name="connsiteY2" fmla="*/ 6858000 h 6858000"/>
                <a:gd name="connsiteX3" fmla="*/ 0 w 1889156"/>
                <a:gd name="connsiteY3" fmla="*/ 0 h 6858000"/>
                <a:gd name="connsiteX4" fmla="*/ 1101504 w 1889156"/>
                <a:gd name="connsiteY4" fmla="*/ 0 h 6858000"/>
                <a:gd name="connsiteX5" fmla="*/ 1101504 w 1889156"/>
                <a:gd name="connsiteY5" fmla="*/ 607034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89156" h="6858000">
                  <a:moveTo>
                    <a:pt x="1889156" y="6858000"/>
                  </a:moveTo>
                  <a:lnTo>
                    <a:pt x="1101504" y="6858000"/>
                  </a:lnTo>
                  <a:lnTo>
                    <a:pt x="0" y="6858000"/>
                  </a:lnTo>
                  <a:lnTo>
                    <a:pt x="0" y="0"/>
                  </a:lnTo>
                  <a:lnTo>
                    <a:pt x="1101504" y="0"/>
                  </a:lnTo>
                  <a:lnTo>
                    <a:pt x="1101504" y="6070348"/>
                  </a:lnTo>
                  <a:close/>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 name="Content Placeholder 5" descr="A picture containing device&#10;&#10;Description automatically generated">
              <a:extLst>
                <a:ext uri="{FF2B5EF4-FFF2-40B4-BE49-F238E27FC236}">
                  <a16:creationId xmlns:a16="http://schemas.microsoft.com/office/drawing/2014/main" id="{C25F9322-7083-4477-A4E9-6CDCC92A27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633200" y="662771"/>
              <a:ext cx="558800" cy="1906494"/>
            </a:xfrm>
            <a:prstGeom prst="rect">
              <a:avLst/>
            </a:prstGeom>
          </p:spPr>
        </p:pic>
      </p:grpSp>
      <p:grpSp>
        <p:nvGrpSpPr>
          <p:cNvPr id="22" name="Group 21">
            <a:extLst>
              <a:ext uri="{FF2B5EF4-FFF2-40B4-BE49-F238E27FC236}">
                <a16:creationId xmlns:a16="http://schemas.microsoft.com/office/drawing/2014/main" id="{97F9D478-87E2-4EAA-A301-70B45C8FB6A8}"/>
              </a:ext>
            </a:extLst>
          </p:cNvPr>
          <p:cNvGrpSpPr/>
          <p:nvPr userDrawn="1"/>
        </p:nvGrpSpPr>
        <p:grpSpPr>
          <a:xfrm>
            <a:off x="8124162" y="6302309"/>
            <a:ext cx="2412850" cy="275010"/>
            <a:chOff x="8505441" y="6313661"/>
            <a:chExt cx="2412850" cy="275010"/>
          </a:xfrm>
        </p:grpSpPr>
        <p:sp>
          <p:nvSpPr>
            <p:cNvPr id="23" name="TextBox 22">
              <a:extLst>
                <a:ext uri="{FF2B5EF4-FFF2-40B4-BE49-F238E27FC236}">
                  <a16:creationId xmlns:a16="http://schemas.microsoft.com/office/drawing/2014/main" id="{76D5CEA8-E3F8-413B-B9AD-66A91D1590E7}"/>
                </a:ext>
              </a:extLst>
            </p:cNvPr>
            <p:cNvSpPr txBox="1"/>
            <p:nvPr userDrawn="1"/>
          </p:nvSpPr>
          <p:spPr>
            <a:xfrm>
              <a:off x="8505441" y="6373226"/>
              <a:ext cx="2240280" cy="215444"/>
            </a:xfrm>
            <a:prstGeom prst="rect">
              <a:avLst/>
            </a:prstGeom>
            <a:solidFill>
              <a:schemeClr val="bg1"/>
            </a:solid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chemeClr val="tx1">
                      <a:lumMod val="50000"/>
                      <a:lumOff val="50000"/>
                    </a:schemeClr>
                  </a:solidFill>
                  <a:effectLst/>
                  <a:uLnTx/>
                  <a:uFillTx/>
                </a:rPr>
                <a:t>© Health Catalyst. Confidential and Proprietary.</a:t>
              </a:r>
            </a:p>
          </p:txBody>
        </p:sp>
        <p:pic>
          <p:nvPicPr>
            <p:cNvPr id="24" name="Picture 23">
              <a:extLst>
                <a:ext uri="{FF2B5EF4-FFF2-40B4-BE49-F238E27FC236}">
                  <a16:creationId xmlns:a16="http://schemas.microsoft.com/office/drawing/2014/main" id="{BFB12DF7-FC19-4A41-9105-CA00883351E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45610" y="6313661"/>
              <a:ext cx="172681" cy="275010"/>
            </a:xfrm>
            <a:prstGeom prst="rect">
              <a:avLst/>
            </a:prstGeom>
          </p:spPr>
        </p:pic>
      </p:grpSp>
      <p:sp>
        <p:nvSpPr>
          <p:cNvPr id="15" name="Title 1">
            <a:extLst>
              <a:ext uri="{FF2B5EF4-FFF2-40B4-BE49-F238E27FC236}">
                <a16:creationId xmlns:a16="http://schemas.microsoft.com/office/drawing/2014/main" id="{7A5D7607-424F-4E61-B3A3-55E7CC6443D9}"/>
              </a:ext>
            </a:extLst>
          </p:cNvPr>
          <p:cNvSpPr>
            <a:spLocks noGrp="1"/>
          </p:cNvSpPr>
          <p:nvPr>
            <p:ph type="title" hasCustomPrompt="1"/>
          </p:nvPr>
        </p:nvSpPr>
        <p:spPr>
          <a:xfrm>
            <a:off x="838200" y="381599"/>
            <a:ext cx="9698812" cy="438912"/>
          </a:xfrm>
        </p:spPr>
        <p:txBody>
          <a:bodyPr/>
          <a:lstStyle>
            <a:lvl1pPr>
              <a:defRPr lang="en-US" sz="2800" b="1" kern="1200" dirty="0">
                <a:solidFill>
                  <a:schemeClr val="tx1"/>
                </a:solidFill>
                <a:latin typeface="+mn-lt"/>
                <a:ea typeface="+mn-ea"/>
                <a:cs typeface="+mn-cs"/>
              </a:defRPr>
            </a:lvl1pPr>
          </a:lstStyle>
          <a:p>
            <a:r>
              <a:rPr lang="en-US"/>
              <a:t>Slide Title</a:t>
            </a:r>
          </a:p>
        </p:txBody>
      </p:sp>
      <p:sp>
        <p:nvSpPr>
          <p:cNvPr id="11" name="Content Placeholder 2">
            <a:extLst>
              <a:ext uri="{FF2B5EF4-FFF2-40B4-BE49-F238E27FC236}">
                <a16:creationId xmlns:a16="http://schemas.microsoft.com/office/drawing/2014/main" id="{37A4B8C3-5BED-4AE1-B61D-1427C4C84111}"/>
              </a:ext>
            </a:extLst>
          </p:cNvPr>
          <p:cNvSpPr>
            <a:spLocks noGrp="1"/>
          </p:cNvSpPr>
          <p:nvPr>
            <p:ph sz="half" idx="15" hasCustomPrompt="1"/>
          </p:nvPr>
        </p:nvSpPr>
        <p:spPr>
          <a:xfrm>
            <a:off x="5919292" y="993532"/>
            <a:ext cx="4617720" cy="5142396"/>
          </a:xfrm>
        </p:spPr>
        <p:txBody>
          <a:bodyPr/>
          <a:lstStyle>
            <a:lvl1pPr>
              <a:defRPr/>
            </a:lvl1pPr>
          </a:lstStyle>
          <a:p>
            <a:pPr lvl="0"/>
            <a:r>
              <a:rPr lang="en-US"/>
              <a:t>Click to add text</a:t>
            </a:r>
          </a:p>
          <a:p>
            <a:pPr lvl="1"/>
            <a:r>
              <a:rPr lang="en-US"/>
              <a:t>Second level</a:t>
            </a:r>
          </a:p>
          <a:p>
            <a:pPr lvl="2"/>
            <a:r>
              <a:rPr lang="en-US"/>
              <a:t>Third level</a:t>
            </a:r>
          </a:p>
        </p:txBody>
      </p:sp>
      <p:sp>
        <p:nvSpPr>
          <p:cNvPr id="16" name="Content Placeholder 2">
            <a:extLst>
              <a:ext uri="{FF2B5EF4-FFF2-40B4-BE49-F238E27FC236}">
                <a16:creationId xmlns:a16="http://schemas.microsoft.com/office/drawing/2014/main" id="{D8BF4F10-37A5-4F4A-BD09-C291F8F254BE}"/>
              </a:ext>
            </a:extLst>
          </p:cNvPr>
          <p:cNvSpPr>
            <a:spLocks noGrp="1"/>
          </p:cNvSpPr>
          <p:nvPr>
            <p:ph sz="half" idx="1" hasCustomPrompt="1"/>
          </p:nvPr>
        </p:nvSpPr>
        <p:spPr>
          <a:xfrm>
            <a:off x="838200" y="993532"/>
            <a:ext cx="4621823" cy="5142396"/>
          </a:xfrm>
        </p:spPr>
        <p:txBody>
          <a:bodyPr/>
          <a:lstStyle>
            <a:lvl1pPr>
              <a:defRPr/>
            </a:lvl1pPr>
          </a:lstStyle>
          <a:p>
            <a:pPr lvl="0"/>
            <a:r>
              <a:rPr lang="en-US"/>
              <a:t>Click to add text</a:t>
            </a:r>
          </a:p>
          <a:p>
            <a:pPr lvl="1"/>
            <a:r>
              <a:rPr lang="en-US"/>
              <a:t>Second level</a:t>
            </a:r>
          </a:p>
          <a:p>
            <a:pPr lvl="2"/>
            <a:r>
              <a:rPr lang="en-US"/>
              <a:t>Third level</a:t>
            </a:r>
          </a:p>
        </p:txBody>
      </p:sp>
    </p:spTree>
    <p:extLst>
      <p:ext uri="{BB962C8B-B14F-4D97-AF65-F5344CB8AC3E}">
        <p14:creationId xmlns:p14="http://schemas.microsoft.com/office/powerpoint/2010/main" val="4053305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resentation Title Page">
    <p:spTree>
      <p:nvGrpSpPr>
        <p:cNvPr id="1" name=""/>
        <p:cNvGrpSpPr/>
        <p:nvPr/>
      </p:nvGrpSpPr>
      <p:grpSpPr>
        <a:xfrm>
          <a:off x="0" y="0"/>
          <a:ext cx="0" cy="0"/>
          <a:chOff x="0" y="0"/>
          <a:chExt cx="0" cy="0"/>
        </a:xfrm>
      </p:grpSpPr>
      <p:pic>
        <p:nvPicPr>
          <p:cNvPr id="16" name="Picture 15" descr="Background pattern&#10;&#10;Description automatically generated">
            <a:extLst>
              <a:ext uri="{FF2B5EF4-FFF2-40B4-BE49-F238E27FC236}">
                <a16:creationId xmlns:a16="http://schemas.microsoft.com/office/drawing/2014/main" id="{44F0E133-D024-5A35-EF40-4ECCFC3015C6}"/>
              </a:ext>
            </a:extLst>
          </p:cNvPr>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12493" y="0"/>
            <a:ext cx="12204493" cy="6857883"/>
          </a:xfrm>
          <a:prstGeom prst="rect">
            <a:avLst/>
          </a:prstGeom>
        </p:spPr>
      </p:pic>
      <p:pic>
        <p:nvPicPr>
          <p:cNvPr id="5" name="Picture 4">
            <a:extLst>
              <a:ext uri="{FF2B5EF4-FFF2-40B4-BE49-F238E27FC236}">
                <a16:creationId xmlns:a16="http://schemas.microsoft.com/office/drawing/2014/main" id="{896FB4D8-2405-FA1D-EEFB-8D65A9569D2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47495" y="181117"/>
            <a:ext cx="10260650" cy="5765610"/>
          </a:xfrm>
          <a:prstGeom prst="rect">
            <a:avLst/>
          </a:prstGeom>
        </p:spPr>
      </p:pic>
      <p:pic>
        <p:nvPicPr>
          <p:cNvPr id="3" name="Picture 2">
            <a:extLst>
              <a:ext uri="{FF2B5EF4-FFF2-40B4-BE49-F238E27FC236}">
                <a16:creationId xmlns:a16="http://schemas.microsoft.com/office/drawing/2014/main" id="{51DD33B4-81FD-A31A-C5BF-E120E8CF330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48293" y="5337202"/>
            <a:ext cx="5156200" cy="1536700"/>
          </a:xfrm>
          <a:prstGeom prst="rect">
            <a:avLst/>
          </a:prstGeom>
        </p:spPr>
      </p:pic>
      <p:sp>
        <p:nvSpPr>
          <p:cNvPr id="8" name="Freeform: Shape 7">
            <a:extLst>
              <a:ext uri="{FF2B5EF4-FFF2-40B4-BE49-F238E27FC236}">
                <a16:creationId xmlns:a16="http://schemas.microsoft.com/office/drawing/2014/main" id="{E7B0E8E9-DC86-4424-A079-6D6EF5EA4873}"/>
              </a:ext>
            </a:extLst>
          </p:cNvPr>
          <p:cNvSpPr/>
          <p:nvPr userDrawn="1"/>
        </p:nvSpPr>
        <p:spPr>
          <a:xfrm>
            <a:off x="-9354" y="4587900"/>
            <a:ext cx="8486422" cy="2286002"/>
          </a:xfrm>
          <a:custGeom>
            <a:avLst/>
            <a:gdLst>
              <a:gd name="connsiteX0" fmla="*/ 0 w 8486422"/>
              <a:gd name="connsiteY0" fmla="*/ 0 h 2286002"/>
              <a:gd name="connsiteX1" fmla="*/ 6121830 w 8486422"/>
              <a:gd name="connsiteY1" fmla="*/ 0 h 2286002"/>
              <a:gd name="connsiteX2" fmla="*/ 6284354 w 8486422"/>
              <a:gd name="connsiteY2" fmla="*/ 0 h 2286002"/>
              <a:gd name="connsiteX3" fmla="*/ 6285082 w 8486422"/>
              <a:gd name="connsiteY3" fmla="*/ 0 h 2286002"/>
              <a:gd name="connsiteX4" fmla="*/ 6296025 w 8486422"/>
              <a:gd name="connsiteY4" fmla="*/ 0 h 2286002"/>
              <a:gd name="connsiteX5" fmla="*/ 6296025 w 8486422"/>
              <a:gd name="connsiteY5" fmla="*/ 11364 h 2286002"/>
              <a:gd name="connsiteX6" fmla="*/ 8486422 w 8486422"/>
              <a:gd name="connsiteY6" fmla="*/ 2286002 h 2286002"/>
              <a:gd name="connsiteX7" fmla="*/ 6296025 w 8486422"/>
              <a:gd name="connsiteY7" fmla="*/ 2286002 h 2286002"/>
              <a:gd name="connsiteX8" fmla="*/ 6285082 w 8486422"/>
              <a:gd name="connsiteY8" fmla="*/ 2286002 h 2286002"/>
              <a:gd name="connsiteX9" fmla="*/ 6284354 w 8486422"/>
              <a:gd name="connsiteY9" fmla="*/ 2286002 h 2286002"/>
              <a:gd name="connsiteX10" fmla="*/ 6121830 w 8486422"/>
              <a:gd name="connsiteY10" fmla="*/ 2286002 h 2286002"/>
              <a:gd name="connsiteX11" fmla="*/ 0 w 8486422"/>
              <a:gd name="connsiteY11" fmla="*/ 2286002 h 2286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86422" h="2286002">
                <a:moveTo>
                  <a:pt x="0" y="0"/>
                </a:moveTo>
                <a:lnTo>
                  <a:pt x="6121830" y="0"/>
                </a:lnTo>
                <a:lnTo>
                  <a:pt x="6284354" y="0"/>
                </a:lnTo>
                <a:lnTo>
                  <a:pt x="6285082" y="0"/>
                </a:lnTo>
                <a:lnTo>
                  <a:pt x="6296025" y="0"/>
                </a:lnTo>
                <a:lnTo>
                  <a:pt x="6296025" y="11364"/>
                </a:lnTo>
                <a:lnTo>
                  <a:pt x="8486422" y="2286002"/>
                </a:lnTo>
                <a:lnTo>
                  <a:pt x="6296025" y="2286002"/>
                </a:lnTo>
                <a:lnTo>
                  <a:pt x="6285082" y="2286002"/>
                </a:lnTo>
                <a:lnTo>
                  <a:pt x="6284354" y="2286002"/>
                </a:lnTo>
                <a:lnTo>
                  <a:pt x="6121830" y="2286002"/>
                </a:lnTo>
                <a:lnTo>
                  <a:pt x="0" y="2286002"/>
                </a:lnTo>
                <a:close/>
              </a:path>
            </a:pathLst>
          </a:custGeom>
          <a:solidFill>
            <a:srgbClr val="242427"/>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51DB1FF-8C68-4037-BB9F-7ADD96B912E6}"/>
              </a:ext>
            </a:extLst>
          </p:cNvPr>
          <p:cNvSpPr>
            <a:spLocks noGrp="1"/>
          </p:cNvSpPr>
          <p:nvPr>
            <p:ph type="ctrTitle" hasCustomPrompt="1"/>
          </p:nvPr>
        </p:nvSpPr>
        <p:spPr>
          <a:xfrm>
            <a:off x="585026" y="4998891"/>
            <a:ext cx="5700813" cy="1051560"/>
          </a:xfrm>
        </p:spPr>
        <p:txBody>
          <a:bodyPr anchor="t" anchorCtr="0">
            <a:noAutofit/>
          </a:bodyPr>
          <a:lstStyle>
            <a:lvl1pPr algn="l">
              <a:defRPr sz="4000">
                <a:solidFill>
                  <a:schemeClr val="bg1"/>
                </a:solidFill>
              </a:defRPr>
            </a:lvl1pPr>
          </a:lstStyle>
          <a:p>
            <a:r>
              <a:rPr lang="en-US"/>
              <a:t>Presentation Title</a:t>
            </a:r>
          </a:p>
        </p:txBody>
      </p:sp>
      <p:pic>
        <p:nvPicPr>
          <p:cNvPr id="10" name="Picture 9" descr="Logo&#10;&#10;Description automatically generated with medium confidence">
            <a:extLst>
              <a:ext uri="{FF2B5EF4-FFF2-40B4-BE49-F238E27FC236}">
                <a16:creationId xmlns:a16="http://schemas.microsoft.com/office/drawing/2014/main" id="{A0D816F5-602C-4219-A819-C371BC953C74}"/>
              </a:ext>
            </a:extLst>
          </p:cNvPr>
          <p:cNvPicPr>
            <a:picLocks noChangeAspect="1"/>
          </p:cNvPicPr>
          <p:nvPr userDrawn="1"/>
        </p:nvPicPr>
        <p:blipFill rotWithShape="1">
          <a:blip r:embed="rId5" cstate="email">
            <a:extLst>
              <a:ext uri="{28A0092B-C50C-407E-A947-70E740481C1C}">
                <a14:useLocalDpi xmlns:a14="http://schemas.microsoft.com/office/drawing/2010/main" val="0"/>
              </a:ext>
            </a:extLst>
          </a:blip>
          <a:srcRect/>
          <a:stretch/>
        </p:blipFill>
        <p:spPr>
          <a:xfrm>
            <a:off x="8933607" y="5826265"/>
            <a:ext cx="2508532" cy="501707"/>
          </a:xfrm>
          <a:prstGeom prst="rect">
            <a:avLst/>
          </a:prstGeom>
        </p:spPr>
      </p:pic>
      <p:sp>
        <p:nvSpPr>
          <p:cNvPr id="12" name="Text Placeholder 3">
            <a:extLst>
              <a:ext uri="{FF2B5EF4-FFF2-40B4-BE49-F238E27FC236}">
                <a16:creationId xmlns:a16="http://schemas.microsoft.com/office/drawing/2014/main" id="{9715494C-351A-478C-AA18-BB42CA846C7F}"/>
              </a:ext>
            </a:extLst>
          </p:cNvPr>
          <p:cNvSpPr>
            <a:spLocks noGrp="1"/>
          </p:cNvSpPr>
          <p:nvPr>
            <p:ph type="body" sz="quarter" idx="11" hasCustomPrompt="1"/>
          </p:nvPr>
        </p:nvSpPr>
        <p:spPr>
          <a:xfrm>
            <a:off x="581330" y="6198240"/>
            <a:ext cx="5699816" cy="269875"/>
          </a:xfrm>
        </p:spPr>
        <p:txBody>
          <a:bodyPr/>
          <a:lstStyle>
            <a:lvl1pPr>
              <a:defRPr lang="en-US" sz="1400" kern="1200" dirty="0" smtClean="0">
                <a:solidFill>
                  <a:srgbClr val="70CBFF"/>
                </a:solidFill>
                <a:latin typeface="+mn-lt"/>
                <a:ea typeface="+mn-ea"/>
                <a:cs typeface="+mn-cs"/>
              </a:defRPr>
            </a:lvl1pPr>
          </a:lstStyle>
          <a:p>
            <a:pPr lvl="0"/>
            <a:r>
              <a:rPr lang="en-US"/>
              <a:t>Presenter Name</a:t>
            </a:r>
          </a:p>
        </p:txBody>
      </p:sp>
      <p:sp>
        <p:nvSpPr>
          <p:cNvPr id="18" name="TextBox 17">
            <a:extLst>
              <a:ext uri="{FF2B5EF4-FFF2-40B4-BE49-F238E27FC236}">
                <a16:creationId xmlns:a16="http://schemas.microsoft.com/office/drawing/2014/main" id="{5BC73628-476D-4DCE-A003-8D7DB11CE620}"/>
              </a:ext>
            </a:extLst>
          </p:cNvPr>
          <p:cNvSpPr txBox="1"/>
          <p:nvPr userDrawn="1"/>
        </p:nvSpPr>
        <p:spPr>
          <a:xfrm>
            <a:off x="581330" y="6550877"/>
            <a:ext cx="2232287" cy="215444"/>
          </a:xfrm>
          <a:prstGeom prst="rect">
            <a:avLst/>
          </a:prstGeom>
          <a:noFill/>
        </p:spPr>
        <p:txBody>
          <a:bodyPr wrap="square" l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chemeClr val="bg1"/>
                </a:solidFill>
                <a:effectLst/>
                <a:uLnTx/>
                <a:uFillTx/>
              </a:rPr>
              <a:t>© Health Catalyst. Confidential and Proprietary.</a:t>
            </a:r>
          </a:p>
        </p:txBody>
      </p:sp>
    </p:spTree>
    <p:extLst>
      <p:ext uri="{BB962C8B-B14F-4D97-AF65-F5344CB8AC3E}">
        <p14:creationId xmlns:p14="http://schemas.microsoft.com/office/powerpoint/2010/main" val="29165272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Misc - One Column, Subtitle (2)">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39E81C0-EE4E-2C88-36DD-0FE543145D4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80461" y="3492562"/>
            <a:ext cx="2565400" cy="2565400"/>
          </a:xfrm>
          <a:prstGeom prst="rect">
            <a:avLst/>
          </a:prstGeom>
        </p:spPr>
      </p:pic>
      <p:sp>
        <p:nvSpPr>
          <p:cNvPr id="22" name="Rectangle 21">
            <a:extLst>
              <a:ext uri="{FF2B5EF4-FFF2-40B4-BE49-F238E27FC236}">
                <a16:creationId xmlns:a16="http://schemas.microsoft.com/office/drawing/2014/main" id="{640E2BBF-5D21-4B76-AD5D-A11E56F6AEFF}"/>
              </a:ext>
            </a:extLst>
          </p:cNvPr>
          <p:cNvSpPr/>
          <p:nvPr userDrawn="1"/>
        </p:nvSpPr>
        <p:spPr>
          <a:xfrm>
            <a:off x="21070" y="17895"/>
            <a:ext cx="12149859" cy="6822210"/>
          </a:xfrm>
          <a:prstGeom prst="rect">
            <a:avLst/>
          </a:prstGeom>
          <a:noFill/>
          <a:ln w="98425">
            <a:solidFill>
              <a:srgbClr val="F6F6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Triangle 22">
            <a:extLst>
              <a:ext uri="{FF2B5EF4-FFF2-40B4-BE49-F238E27FC236}">
                <a16:creationId xmlns:a16="http://schemas.microsoft.com/office/drawing/2014/main" id="{455597EB-B354-46B4-B901-343C3452D813}"/>
              </a:ext>
            </a:extLst>
          </p:cNvPr>
          <p:cNvSpPr/>
          <p:nvPr userDrawn="1"/>
        </p:nvSpPr>
        <p:spPr>
          <a:xfrm rot="5400000">
            <a:off x="0" y="0"/>
            <a:ext cx="1603375" cy="1603375"/>
          </a:xfrm>
          <a:prstGeom prst="rtTriangle">
            <a:avLst/>
          </a:prstGeom>
          <a:pattFill prst="wdUpDiag">
            <a:fgClr>
              <a:schemeClr val="accent3"/>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922BAFB-EE72-4C0F-A0CD-D485714665CE}"/>
              </a:ext>
            </a:extLst>
          </p:cNvPr>
          <p:cNvGrpSpPr/>
          <p:nvPr userDrawn="1"/>
        </p:nvGrpSpPr>
        <p:grpSpPr>
          <a:xfrm>
            <a:off x="8991392" y="6313661"/>
            <a:ext cx="2412850" cy="275010"/>
            <a:chOff x="8505441" y="6313661"/>
            <a:chExt cx="2412850" cy="275010"/>
          </a:xfrm>
        </p:grpSpPr>
        <p:sp>
          <p:nvSpPr>
            <p:cNvPr id="25" name="TextBox 24">
              <a:extLst>
                <a:ext uri="{FF2B5EF4-FFF2-40B4-BE49-F238E27FC236}">
                  <a16:creationId xmlns:a16="http://schemas.microsoft.com/office/drawing/2014/main" id="{5A8B0ED9-59BC-4B16-9989-96ABA3D7CABC}"/>
                </a:ext>
              </a:extLst>
            </p:cNvPr>
            <p:cNvSpPr txBox="1"/>
            <p:nvPr userDrawn="1"/>
          </p:nvSpPr>
          <p:spPr>
            <a:xfrm>
              <a:off x="8505441" y="6373226"/>
              <a:ext cx="2240280" cy="215444"/>
            </a:xfrm>
            <a:prstGeom prst="rect">
              <a:avLst/>
            </a:prstGeom>
            <a:solidFill>
              <a:schemeClr val="bg1"/>
            </a:solid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chemeClr val="tx1">
                      <a:lumMod val="50000"/>
                      <a:lumOff val="50000"/>
                    </a:schemeClr>
                  </a:solidFill>
                  <a:effectLst/>
                  <a:uLnTx/>
                  <a:uFillTx/>
                </a:rPr>
                <a:t>© Health Catalyst. Confidential and Proprietary.</a:t>
              </a:r>
            </a:p>
          </p:txBody>
        </p:sp>
        <p:pic>
          <p:nvPicPr>
            <p:cNvPr id="26" name="Picture 25">
              <a:extLst>
                <a:ext uri="{FF2B5EF4-FFF2-40B4-BE49-F238E27FC236}">
                  <a16:creationId xmlns:a16="http://schemas.microsoft.com/office/drawing/2014/main" id="{92A6F9F9-F8A5-434D-A45B-3B83FB76E2D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45610" y="6313661"/>
              <a:ext cx="172681" cy="275010"/>
            </a:xfrm>
            <a:prstGeom prst="rect">
              <a:avLst/>
            </a:prstGeom>
          </p:spPr>
        </p:pic>
      </p:grpSp>
      <p:grpSp>
        <p:nvGrpSpPr>
          <p:cNvPr id="27" name="Group 26">
            <a:extLst>
              <a:ext uri="{FF2B5EF4-FFF2-40B4-BE49-F238E27FC236}">
                <a16:creationId xmlns:a16="http://schemas.microsoft.com/office/drawing/2014/main" id="{CE30BBA1-817D-42B6-953C-43533A29D27F}"/>
              </a:ext>
            </a:extLst>
          </p:cNvPr>
          <p:cNvGrpSpPr/>
          <p:nvPr userDrawn="1"/>
        </p:nvGrpSpPr>
        <p:grpSpPr>
          <a:xfrm>
            <a:off x="624462" y="6187652"/>
            <a:ext cx="10926270" cy="0"/>
            <a:chOff x="624462" y="6104528"/>
            <a:chExt cx="10926270" cy="0"/>
          </a:xfrm>
        </p:grpSpPr>
        <p:cxnSp>
          <p:nvCxnSpPr>
            <p:cNvPr id="28" name="Straight Connector 27">
              <a:extLst>
                <a:ext uri="{FF2B5EF4-FFF2-40B4-BE49-F238E27FC236}">
                  <a16:creationId xmlns:a16="http://schemas.microsoft.com/office/drawing/2014/main" id="{503D4507-AF39-4B64-B11F-3B0794B79B91}"/>
                </a:ext>
              </a:extLst>
            </p:cNvPr>
            <p:cNvCxnSpPr>
              <a:cxnSpLocks/>
            </p:cNvCxnSpPr>
            <p:nvPr userDrawn="1"/>
          </p:nvCxnSpPr>
          <p:spPr>
            <a:xfrm>
              <a:off x="624462" y="6104528"/>
              <a:ext cx="4474011" cy="0"/>
            </a:xfrm>
            <a:prstGeom prst="line">
              <a:avLst/>
            </a:prstGeom>
            <a:ln w="9525">
              <a:solidFill>
                <a:srgbClr val="BCBEBC"/>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16B339E-7BB5-4550-9B06-2C58E06C56FE}"/>
                </a:ext>
              </a:extLst>
            </p:cNvPr>
            <p:cNvCxnSpPr>
              <a:cxnSpLocks/>
            </p:cNvCxnSpPr>
            <p:nvPr userDrawn="1"/>
          </p:nvCxnSpPr>
          <p:spPr>
            <a:xfrm>
              <a:off x="5098473" y="6104528"/>
              <a:ext cx="6452259" cy="0"/>
            </a:xfrm>
            <a:prstGeom prst="line">
              <a:avLst/>
            </a:prstGeom>
            <a:ln w="9525">
              <a:solidFill>
                <a:srgbClr val="BCBEBC"/>
              </a:solidFill>
            </a:ln>
          </p:spPr>
          <p:style>
            <a:lnRef idx="1">
              <a:schemeClr val="accent1"/>
            </a:lnRef>
            <a:fillRef idx="0">
              <a:schemeClr val="accent1"/>
            </a:fillRef>
            <a:effectRef idx="0">
              <a:schemeClr val="accent1"/>
            </a:effectRef>
            <a:fontRef idx="minor">
              <a:schemeClr val="tx1"/>
            </a:fontRef>
          </p:style>
        </p:cxnSp>
      </p:grpSp>
      <p:sp>
        <p:nvSpPr>
          <p:cNvPr id="30" name="Title 1">
            <a:extLst>
              <a:ext uri="{FF2B5EF4-FFF2-40B4-BE49-F238E27FC236}">
                <a16:creationId xmlns:a16="http://schemas.microsoft.com/office/drawing/2014/main" id="{1AD3ACF3-EB14-4E59-8101-831F081395CC}"/>
              </a:ext>
            </a:extLst>
          </p:cNvPr>
          <p:cNvSpPr>
            <a:spLocks noGrp="1"/>
          </p:cNvSpPr>
          <p:nvPr>
            <p:ph type="title" hasCustomPrompt="1"/>
          </p:nvPr>
        </p:nvSpPr>
        <p:spPr>
          <a:xfrm>
            <a:off x="796473" y="875856"/>
            <a:ext cx="10607769" cy="375161"/>
          </a:xfrm>
        </p:spPr>
        <p:txBody>
          <a:bodyPr/>
          <a:lstStyle>
            <a:lvl1pPr>
              <a:defRPr lang="en-US" sz="2800" b="1" kern="1200" dirty="0">
                <a:solidFill>
                  <a:schemeClr val="tx1"/>
                </a:solidFill>
                <a:latin typeface="+mn-lt"/>
                <a:ea typeface="+mn-ea"/>
                <a:cs typeface="+mn-cs"/>
              </a:defRPr>
            </a:lvl1pPr>
          </a:lstStyle>
          <a:p>
            <a:r>
              <a:rPr lang="en-US"/>
              <a:t>Slide Title</a:t>
            </a:r>
          </a:p>
        </p:txBody>
      </p:sp>
      <p:sp>
        <p:nvSpPr>
          <p:cNvPr id="31" name="Content Placeholder 2">
            <a:extLst>
              <a:ext uri="{FF2B5EF4-FFF2-40B4-BE49-F238E27FC236}">
                <a16:creationId xmlns:a16="http://schemas.microsoft.com/office/drawing/2014/main" id="{1D2FA2E5-6E49-4F37-A648-BC0E52907C49}"/>
              </a:ext>
            </a:extLst>
          </p:cNvPr>
          <p:cNvSpPr>
            <a:spLocks noGrp="1"/>
          </p:cNvSpPr>
          <p:nvPr>
            <p:ph sz="half" idx="1" hasCustomPrompt="1"/>
          </p:nvPr>
        </p:nvSpPr>
        <p:spPr>
          <a:xfrm>
            <a:off x="800100" y="1728103"/>
            <a:ext cx="10604142" cy="4325618"/>
          </a:xfrm>
        </p:spPr>
        <p:txBody>
          <a:bodyPr/>
          <a:lstStyle>
            <a:lvl1pPr>
              <a:defRPr/>
            </a:lvl1pPr>
          </a:lstStyle>
          <a:p>
            <a:pPr lvl="0"/>
            <a:r>
              <a:rPr lang="en-US"/>
              <a:t>Click to add text</a:t>
            </a:r>
          </a:p>
          <a:p>
            <a:pPr lvl="1"/>
            <a:r>
              <a:rPr lang="en-US"/>
              <a:t>Second level</a:t>
            </a:r>
          </a:p>
          <a:p>
            <a:pPr lvl="2"/>
            <a:r>
              <a:rPr lang="en-US"/>
              <a:t>Third level</a:t>
            </a:r>
          </a:p>
        </p:txBody>
      </p:sp>
      <p:sp>
        <p:nvSpPr>
          <p:cNvPr id="32" name="Text Placeholder 21">
            <a:extLst>
              <a:ext uri="{FF2B5EF4-FFF2-40B4-BE49-F238E27FC236}">
                <a16:creationId xmlns:a16="http://schemas.microsoft.com/office/drawing/2014/main" id="{4F54F693-4B10-4D84-8F89-BC6CD3DF957C}"/>
              </a:ext>
            </a:extLst>
          </p:cNvPr>
          <p:cNvSpPr>
            <a:spLocks noGrp="1"/>
          </p:cNvSpPr>
          <p:nvPr>
            <p:ph type="body" sz="quarter" idx="17" hasCustomPrompt="1"/>
          </p:nvPr>
        </p:nvSpPr>
        <p:spPr>
          <a:xfrm>
            <a:off x="796464" y="1251018"/>
            <a:ext cx="10604142" cy="438912"/>
          </a:xfrm>
          <a:ln>
            <a:noFill/>
          </a:ln>
        </p:spPr>
        <p:txBody>
          <a:bodyPr>
            <a:noAutofit/>
          </a:bodyPr>
          <a:lstStyle>
            <a:lvl1pPr>
              <a:defRPr lang="en-US" sz="2400" b="1" kern="1200" dirty="0">
                <a:solidFill>
                  <a:srgbClr val="70CBFF"/>
                </a:solidFill>
                <a:latin typeface="+mn-lt"/>
                <a:ea typeface="+mn-ea"/>
                <a:cs typeface="+mn-cs"/>
              </a:defRPr>
            </a:lvl1pPr>
          </a:lstStyle>
          <a:p>
            <a:pPr lvl="0"/>
            <a:r>
              <a:rPr lang="en-US"/>
              <a:t>Slide Subtitle</a:t>
            </a:r>
          </a:p>
        </p:txBody>
      </p:sp>
    </p:spTree>
    <p:extLst>
      <p:ext uri="{BB962C8B-B14F-4D97-AF65-F5344CB8AC3E}">
        <p14:creationId xmlns:p14="http://schemas.microsoft.com/office/powerpoint/2010/main" val="240499889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Misc - One Column">
    <p:spTree>
      <p:nvGrpSpPr>
        <p:cNvPr id="1" name=""/>
        <p:cNvGrpSpPr/>
        <p:nvPr/>
      </p:nvGrpSpPr>
      <p:grpSpPr>
        <a:xfrm>
          <a:off x="0" y="0"/>
          <a:ext cx="0" cy="0"/>
          <a:chOff x="0" y="0"/>
          <a:chExt cx="0" cy="0"/>
        </a:xfrm>
      </p:grpSpPr>
      <p:sp>
        <p:nvSpPr>
          <p:cNvPr id="24" name="Right Triangle 23">
            <a:extLst>
              <a:ext uri="{FF2B5EF4-FFF2-40B4-BE49-F238E27FC236}">
                <a16:creationId xmlns:a16="http://schemas.microsoft.com/office/drawing/2014/main" id="{53851071-E3C6-4528-810B-9F8FB9EE5FE9}"/>
              </a:ext>
            </a:extLst>
          </p:cNvPr>
          <p:cNvSpPr/>
          <p:nvPr userDrawn="1"/>
        </p:nvSpPr>
        <p:spPr>
          <a:xfrm rot="16200000">
            <a:off x="8783513" y="3495613"/>
            <a:ext cx="2562347" cy="2562347"/>
          </a:xfrm>
          <a:prstGeom prst="rtTriangle">
            <a:avLst/>
          </a:prstGeom>
          <a:solidFill>
            <a:srgbClr val="97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47076FD-0D2A-46D1-AE8F-A8310D79D26D}"/>
              </a:ext>
            </a:extLst>
          </p:cNvPr>
          <p:cNvSpPr/>
          <p:nvPr userDrawn="1"/>
        </p:nvSpPr>
        <p:spPr>
          <a:xfrm>
            <a:off x="21070" y="17895"/>
            <a:ext cx="12149859" cy="6822210"/>
          </a:xfrm>
          <a:prstGeom prst="rect">
            <a:avLst/>
          </a:prstGeom>
          <a:noFill/>
          <a:ln w="98425">
            <a:solidFill>
              <a:srgbClr val="F6F6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ight Triangle 25">
            <a:extLst>
              <a:ext uri="{FF2B5EF4-FFF2-40B4-BE49-F238E27FC236}">
                <a16:creationId xmlns:a16="http://schemas.microsoft.com/office/drawing/2014/main" id="{5D09C224-89B1-4D82-BF04-3598A2E24061}"/>
              </a:ext>
            </a:extLst>
          </p:cNvPr>
          <p:cNvSpPr/>
          <p:nvPr userDrawn="1"/>
        </p:nvSpPr>
        <p:spPr>
          <a:xfrm rot="5400000">
            <a:off x="0" y="0"/>
            <a:ext cx="1603375" cy="1603375"/>
          </a:xfrm>
          <a:prstGeom prst="rtTriangle">
            <a:avLst/>
          </a:prstGeom>
          <a:pattFill prst="wdUpDiag">
            <a:fgClr>
              <a:schemeClr val="accent3"/>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4F50E851-0D86-4498-9760-A443BE7A006F}"/>
              </a:ext>
            </a:extLst>
          </p:cNvPr>
          <p:cNvGrpSpPr/>
          <p:nvPr userDrawn="1"/>
        </p:nvGrpSpPr>
        <p:grpSpPr>
          <a:xfrm>
            <a:off x="8991392" y="6313661"/>
            <a:ext cx="2412850" cy="275010"/>
            <a:chOff x="8505441" y="6313661"/>
            <a:chExt cx="2412850" cy="275010"/>
          </a:xfrm>
        </p:grpSpPr>
        <p:sp>
          <p:nvSpPr>
            <p:cNvPr id="28" name="TextBox 27">
              <a:extLst>
                <a:ext uri="{FF2B5EF4-FFF2-40B4-BE49-F238E27FC236}">
                  <a16:creationId xmlns:a16="http://schemas.microsoft.com/office/drawing/2014/main" id="{41A4A792-817D-401D-9519-4070623246EF}"/>
                </a:ext>
              </a:extLst>
            </p:cNvPr>
            <p:cNvSpPr txBox="1"/>
            <p:nvPr userDrawn="1"/>
          </p:nvSpPr>
          <p:spPr>
            <a:xfrm>
              <a:off x="8505441" y="6373226"/>
              <a:ext cx="2240280" cy="215444"/>
            </a:xfrm>
            <a:prstGeom prst="rect">
              <a:avLst/>
            </a:prstGeom>
            <a:solidFill>
              <a:schemeClr val="bg1"/>
            </a:solid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chemeClr val="tx1">
                      <a:lumMod val="50000"/>
                      <a:lumOff val="50000"/>
                    </a:schemeClr>
                  </a:solidFill>
                  <a:effectLst/>
                  <a:uLnTx/>
                  <a:uFillTx/>
                </a:rPr>
                <a:t>© Health Catalyst. Confidential and Proprietary.</a:t>
              </a:r>
            </a:p>
          </p:txBody>
        </p:sp>
        <p:pic>
          <p:nvPicPr>
            <p:cNvPr id="29" name="Picture 28">
              <a:extLst>
                <a:ext uri="{FF2B5EF4-FFF2-40B4-BE49-F238E27FC236}">
                  <a16:creationId xmlns:a16="http://schemas.microsoft.com/office/drawing/2014/main" id="{CFAB79EE-08EC-415D-A904-73634EE487C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45610" y="6313661"/>
              <a:ext cx="172681" cy="275010"/>
            </a:xfrm>
            <a:prstGeom prst="rect">
              <a:avLst/>
            </a:prstGeom>
          </p:spPr>
        </p:pic>
      </p:grpSp>
      <p:grpSp>
        <p:nvGrpSpPr>
          <p:cNvPr id="30" name="Group 29">
            <a:extLst>
              <a:ext uri="{FF2B5EF4-FFF2-40B4-BE49-F238E27FC236}">
                <a16:creationId xmlns:a16="http://schemas.microsoft.com/office/drawing/2014/main" id="{93D35328-739E-4B6E-B7EB-1D0F5FDD3A23}"/>
              </a:ext>
            </a:extLst>
          </p:cNvPr>
          <p:cNvGrpSpPr/>
          <p:nvPr userDrawn="1"/>
        </p:nvGrpSpPr>
        <p:grpSpPr>
          <a:xfrm>
            <a:off x="624462" y="6187652"/>
            <a:ext cx="10926270" cy="0"/>
            <a:chOff x="624462" y="6104528"/>
            <a:chExt cx="10926270" cy="0"/>
          </a:xfrm>
        </p:grpSpPr>
        <p:cxnSp>
          <p:nvCxnSpPr>
            <p:cNvPr id="31" name="Straight Connector 30">
              <a:extLst>
                <a:ext uri="{FF2B5EF4-FFF2-40B4-BE49-F238E27FC236}">
                  <a16:creationId xmlns:a16="http://schemas.microsoft.com/office/drawing/2014/main" id="{F7ADA3B7-9487-4BB4-B3FD-0741905830AE}"/>
                </a:ext>
              </a:extLst>
            </p:cNvPr>
            <p:cNvCxnSpPr>
              <a:cxnSpLocks/>
            </p:cNvCxnSpPr>
            <p:nvPr userDrawn="1"/>
          </p:nvCxnSpPr>
          <p:spPr>
            <a:xfrm>
              <a:off x="624462" y="6104528"/>
              <a:ext cx="4474011" cy="0"/>
            </a:xfrm>
            <a:prstGeom prst="line">
              <a:avLst/>
            </a:prstGeom>
            <a:ln w="9525">
              <a:solidFill>
                <a:srgbClr val="BCBEBC"/>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7B30136-F66C-4C77-9DC5-610CF8180049}"/>
                </a:ext>
              </a:extLst>
            </p:cNvPr>
            <p:cNvCxnSpPr>
              <a:cxnSpLocks/>
            </p:cNvCxnSpPr>
            <p:nvPr userDrawn="1"/>
          </p:nvCxnSpPr>
          <p:spPr>
            <a:xfrm>
              <a:off x="5098473" y="6104528"/>
              <a:ext cx="6452259" cy="0"/>
            </a:xfrm>
            <a:prstGeom prst="line">
              <a:avLst/>
            </a:prstGeom>
            <a:ln w="9525">
              <a:solidFill>
                <a:srgbClr val="BCBEBC"/>
              </a:solidFill>
            </a:ln>
          </p:spPr>
          <p:style>
            <a:lnRef idx="1">
              <a:schemeClr val="accent1"/>
            </a:lnRef>
            <a:fillRef idx="0">
              <a:schemeClr val="accent1"/>
            </a:fillRef>
            <a:effectRef idx="0">
              <a:schemeClr val="accent1"/>
            </a:effectRef>
            <a:fontRef idx="minor">
              <a:schemeClr val="tx1"/>
            </a:fontRef>
          </p:style>
        </p:cxnSp>
      </p:grpSp>
      <p:sp>
        <p:nvSpPr>
          <p:cNvPr id="33" name="Title 1">
            <a:extLst>
              <a:ext uri="{FF2B5EF4-FFF2-40B4-BE49-F238E27FC236}">
                <a16:creationId xmlns:a16="http://schemas.microsoft.com/office/drawing/2014/main" id="{A2E6C684-2E7B-44C2-8A23-395F65CE5D58}"/>
              </a:ext>
            </a:extLst>
          </p:cNvPr>
          <p:cNvSpPr>
            <a:spLocks noGrp="1"/>
          </p:cNvSpPr>
          <p:nvPr>
            <p:ph type="title" hasCustomPrompt="1"/>
          </p:nvPr>
        </p:nvSpPr>
        <p:spPr>
          <a:xfrm>
            <a:off x="796473" y="875856"/>
            <a:ext cx="10607769" cy="375161"/>
          </a:xfrm>
        </p:spPr>
        <p:txBody>
          <a:bodyPr/>
          <a:lstStyle>
            <a:lvl1pPr>
              <a:defRPr lang="en-US" sz="2800" b="1" kern="1200" dirty="0">
                <a:solidFill>
                  <a:schemeClr val="tx1"/>
                </a:solidFill>
                <a:latin typeface="+mn-lt"/>
                <a:ea typeface="+mn-ea"/>
                <a:cs typeface="+mn-cs"/>
              </a:defRPr>
            </a:lvl1pPr>
          </a:lstStyle>
          <a:p>
            <a:r>
              <a:rPr lang="en-US"/>
              <a:t>Slide Title</a:t>
            </a:r>
          </a:p>
        </p:txBody>
      </p:sp>
      <p:sp>
        <p:nvSpPr>
          <p:cNvPr id="34" name="Content Placeholder 2">
            <a:extLst>
              <a:ext uri="{FF2B5EF4-FFF2-40B4-BE49-F238E27FC236}">
                <a16:creationId xmlns:a16="http://schemas.microsoft.com/office/drawing/2014/main" id="{215373DB-0E2B-4643-B2C0-7A2465EE66A6}"/>
              </a:ext>
            </a:extLst>
          </p:cNvPr>
          <p:cNvSpPr>
            <a:spLocks noGrp="1"/>
          </p:cNvSpPr>
          <p:nvPr>
            <p:ph sz="half" idx="1" hasCustomPrompt="1"/>
          </p:nvPr>
        </p:nvSpPr>
        <p:spPr>
          <a:xfrm>
            <a:off x="800100" y="1436590"/>
            <a:ext cx="10604142" cy="4686436"/>
          </a:xfrm>
        </p:spPr>
        <p:txBody>
          <a:bodyPr/>
          <a:lstStyle>
            <a:lvl1pPr>
              <a:defRPr/>
            </a:lvl1pPr>
          </a:lstStyle>
          <a:p>
            <a:pPr lvl="0"/>
            <a:r>
              <a:rPr lang="en-US"/>
              <a:t>Click to add text</a:t>
            </a:r>
          </a:p>
          <a:p>
            <a:pPr lvl="1"/>
            <a:r>
              <a:rPr lang="en-US"/>
              <a:t>Second level</a:t>
            </a:r>
          </a:p>
          <a:p>
            <a:pPr lvl="2"/>
            <a:r>
              <a:rPr lang="en-US"/>
              <a:t>Third level</a:t>
            </a:r>
          </a:p>
        </p:txBody>
      </p:sp>
    </p:spTree>
    <p:extLst>
      <p:ext uri="{BB962C8B-B14F-4D97-AF65-F5344CB8AC3E}">
        <p14:creationId xmlns:p14="http://schemas.microsoft.com/office/powerpoint/2010/main" val="266056371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63BB486-2044-BF5A-8E75-12EF41C0D0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37053" y="608400"/>
            <a:ext cx="1346200" cy="1346200"/>
          </a:xfrm>
          <a:prstGeom prst="rect">
            <a:avLst/>
          </a:prstGeom>
        </p:spPr>
      </p:pic>
      <p:pic>
        <p:nvPicPr>
          <p:cNvPr id="3" name="Picture 2" descr="Background pattern&#10;&#10;Description automatically generated with medium confidence">
            <a:extLst>
              <a:ext uri="{FF2B5EF4-FFF2-40B4-BE49-F238E27FC236}">
                <a16:creationId xmlns:a16="http://schemas.microsoft.com/office/drawing/2014/main" id="{970D285F-9871-48A3-8BB5-5CBDCC56BA9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41" y="0"/>
            <a:ext cx="12172317" cy="6858000"/>
          </a:xfrm>
          <a:prstGeom prst="rect">
            <a:avLst/>
          </a:prstGeom>
        </p:spPr>
      </p:pic>
      <p:sp>
        <p:nvSpPr>
          <p:cNvPr id="4" name="Right Triangle 3">
            <a:extLst>
              <a:ext uri="{FF2B5EF4-FFF2-40B4-BE49-F238E27FC236}">
                <a16:creationId xmlns:a16="http://schemas.microsoft.com/office/drawing/2014/main" id="{CC333248-219F-4C50-BDCE-764325F0C683}"/>
              </a:ext>
            </a:extLst>
          </p:cNvPr>
          <p:cNvSpPr/>
          <p:nvPr userDrawn="1"/>
        </p:nvSpPr>
        <p:spPr>
          <a:xfrm>
            <a:off x="755795" y="2945427"/>
            <a:ext cx="2919390" cy="2919390"/>
          </a:xfrm>
          <a:prstGeom prst="rtTriangl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3196E6EE-DCC3-4721-82CC-95D26950FAA0}"/>
              </a:ext>
            </a:extLst>
          </p:cNvPr>
          <p:cNvGrpSpPr/>
          <p:nvPr userDrawn="1"/>
        </p:nvGrpSpPr>
        <p:grpSpPr>
          <a:xfrm>
            <a:off x="8991392" y="6313661"/>
            <a:ext cx="2412850" cy="275010"/>
            <a:chOff x="8505441" y="6313661"/>
            <a:chExt cx="2412850" cy="275010"/>
          </a:xfrm>
        </p:grpSpPr>
        <p:sp>
          <p:nvSpPr>
            <p:cNvPr id="7" name="TextBox 6">
              <a:extLst>
                <a:ext uri="{FF2B5EF4-FFF2-40B4-BE49-F238E27FC236}">
                  <a16:creationId xmlns:a16="http://schemas.microsoft.com/office/drawing/2014/main" id="{A778CD7E-A16E-42BB-951B-FCC30171B732}"/>
                </a:ext>
              </a:extLst>
            </p:cNvPr>
            <p:cNvSpPr txBox="1"/>
            <p:nvPr userDrawn="1"/>
          </p:nvSpPr>
          <p:spPr>
            <a:xfrm>
              <a:off x="8505441" y="6373226"/>
              <a:ext cx="2240280" cy="215444"/>
            </a:xfrm>
            <a:prstGeom prst="rect">
              <a:avLst/>
            </a:prstGeom>
            <a:solidFill>
              <a:schemeClr val="bg1"/>
            </a:solid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chemeClr val="tx1">
                      <a:lumMod val="50000"/>
                      <a:lumOff val="50000"/>
                    </a:schemeClr>
                  </a:solidFill>
                  <a:effectLst/>
                  <a:uLnTx/>
                  <a:uFillTx/>
                </a:rPr>
                <a:t>© Health Catalyst. Confidential and Proprietary.</a:t>
              </a:r>
            </a:p>
          </p:txBody>
        </p:sp>
        <p:pic>
          <p:nvPicPr>
            <p:cNvPr id="8" name="Picture 7">
              <a:extLst>
                <a:ext uri="{FF2B5EF4-FFF2-40B4-BE49-F238E27FC236}">
                  <a16:creationId xmlns:a16="http://schemas.microsoft.com/office/drawing/2014/main" id="{43E4A73B-EB1B-462F-8143-6796F9BDB7A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745610" y="6313661"/>
              <a:ext cx="172681" cy="275010"/>
            </a:xfrm>
            <a:prstGeom prst="rect">
              <a:avLst/>
            </a:prstGeom>
          </p:spPr>
        </p:pic>
      </p:grpSp>
      <p:grpSp>
        <p:nvGrpSpPr>
          <p:cNvPr id="9" name="Group 8">
            <a:extLst>
              <a:ext uri="{FF2B5EF4-FFF2-40B4-BE49-F238E27FC236}">
                <a16:creationId xmlns:a16="http://schemas.microsoft.com/office/drawing/2014/main" id="{2762FEC8-832B-4FC3-B9E2-BFEE57F8C669}"/>
              </a:ext>
            </a:extLst>
          </p:cNvPr>
          <p:cNvGrpSpPr/>
          <p:nvPr userDrawn="1"/>
        </p:nvGrpSpPr>
        <p:grpSpPr>
          <a:xfrm>
            <a:off x="624462" y="6187652"/>
            <a:ext cx="10926270" cy="0"/>
            <a:chOff x="624462" y="6104528"/>
            <a:chExt cx="10926270" cy="0"/>
          </a:xfrm>
        </p:grpSpPr>
        <p:cxnSp>
          <p:nvCxnSpPr>
            <p:cNvPr id="10" name="Straight Connector 9">
              <a:extLst>
                <a:ext uri="{FF2B5EF4-FFF2-40B4-BE49-F238E27FC236}">
                  <a16:creationId xmlns:a16="http://schemas.microsoft.com/office/drawing/2014/main" id="{4F524C9F-8DC9-47B0-A28A-FED272747BB5}"/>
                </a:ext>
              </a:extLst>
            </p:cNvPr>
            <p:cNvCxnSpPr>
              <a:cxnSpLocks/>
            </p:cNvCxnSpPr>
            <p:nvPr userDrawn="1"/>
          </p:nvCxnSpPr>
          <p:spPr>
            <a:xfrm>
              <a:off x="624462" y="6104528"/>
              <a:ext cx="4474011" cy="0"/>
            </a:xfrm>
            <a:prstGeom prst="line">
              <a:avLst/>
            </a:prstGeom>
            <a:ln w="9525">
              <a:solidFill>
                <a:srgbClr val="BCBEBC"/>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9B299F0-12DF-44E2-9091-24EFBBA823F0}"/>
                </a:ext>
              </a:extLst>
            </p:cNvPr>
            <p:cNvCxnSpPr>
              <a:cxnSpLocks/>
            </p:cNvCxnSpPr>
            <p:nvPr userDrawn="1"/>
          </p:nvCxnSpPr>
          <p:spPr>
            <a:xfrm>
              <a:off x="5098473" y="6104528"/>
              <a:ext cx="6452259" cy="0"/>
            </a:xfrm>
            <a:prstGeom prst="line">
              <a:avLst/>
            </a:prstGeom>
            <a:ln w="9525">
              <a:solidFill>
                <a:srgbClr val="BCBEBC"/>
              </a:solidFill>
            </a:ln>
          </p:spPr>
          <p:style>
            <a:lnRef idx="1">
              <a:schemeClr val="accent1"/>
            </a:lnRef>
            <a:fillRef idx="0">
              <a:schemeClr val="accent1"/>
            </a:fillRef>
            <a:effectRef idx="0">
              <a:schemeClr val="accent1"/>
            </a:effectRef>
            <a:fontRef idx="minor">
              <a:schemeClr val="tx1"/>
            </a:fontRef>
          </p:style>
        </p:cxnSp>
      </p:grpSp>
      <p:sp>
        <p:nvSpPr>
          <p:cNvPr id="12" name="Picture Placeholder 2">
            <a:extLst>
              <a:ext uri="{FF2B5EF4-FFF2-40B4-BE49-F238E27FC236}">
                <a16:creationId xmlns:a16="http://schemas.microsoft.com/office/drawing/2014/main" id="{C4C614BF-252B-49CA-B6BF-1FBAE9A30F2D}"/>
              </a:ext>
            </a:extLst>
          </p:cNvPr>
          <p:cNvSpPr>
            <a:spLocks noGrp="1"/>
          </p:cNvSpPr>
          <p:nvPr>
            <p:ph type="pic" sz="quarter" idx="10"/>
          </p:nvPr>
        </p:nvSpPr>
        <p:spPr>
          <a:xfrm>
            <a:off x="947854" y="786541"/>
            <a:ext cx="10432269" cy="4881387"/>
          </a:xfrm>
          <a:custGeom>
            <a:avLst/>
            <a:gdLst>
              <a:gd name="connsiteX0" fmla="*/ 0 w 10432269"/>
              <a:gd name="connsiteY0" fmla="*/ 0 h 4881387"/>
              <a:gd name="connsiteX1" fmla="*/ 9485995 w 10432269"/>
              <a:gd name="connsiteY1" fmla="*/ 0 h 4881387"/>
              <a:gd name="connsiteX2" fmla="*/ 10432269 w 10432269"/>
              <a:gd name="connsiteY2" fmla="*/ 958099 h 4881387"/>
              <a:gd name="connsiteX3" fmla="*/ 10432269 w 10432269"/>
              <a:gd name="connsiteY3" fmla="*/ 4881387 h 4881387"/>
              <a:gd name="connsiteX4" fmla="*/ 2536592 w 10432269"/>
              <a:gd name="connsiteY4" fmla="*/ 4881387 h 4881387"/>
              <a:gd name="connsiteX5" fmla="*/ 0 w 10432269"/>
              <a:gd name="connsiteY5" fmla="*/ 2313066 h 4881387"/>
              <a:gd name="connsiteX6" fmla="*/ 0 w 10432269"/>
              <a:gd name="connsiteY6" fmla="*/ 2294888 h 4881387"/>
              <a:gd name="connsiteX7" fmla="*/ 262713 w 10432269"/>
              <a:gd name="connsiteY7" fmla="*/ 2554974 h 4881387"/>
              <a:gd name="connsiteX8" fmla="*/ 262713 w 10432269"/>
              <a:gd name="connsiteY8" fmla="*/ 2533364 h 4881387"/>
              <a:gd name="connsiteX9" fmla="*/ 0 w 10432269"/>
              <a:gd name="connsiteY9" fmla="*/ 2273277 h 4881387"/>
              <a:gd name="connsiteX10" fmla="*/ 0 w 10432269"/>
              <a:gd name="connsiteY10" fmla="*/ 2229675 h 4881387"/>
              <a:gd name="connsiteX11" fmla="*/ 262713 w 10432269"/>
              <a:gd name="connsiteY11" fmla="*/ 2489698 h 4881387"/>
              <a:gd name="connsiteX12" fmla="*/ 262713 w 10432269"/>
              <a:gd name="connsiteY12" fmla="*/ 2468088 h 4881387"/>
              <a:gd name="connsiteX13" fmla="*/ 0 w 10432269"/>
              <a:gd name="connsiteY13" fmla="*/ 2208002 h 4881387"/>
              <a:gd name="connsiteX14" fmla="*/ 0 w 10432269"/>
              <a:gd name="connsiteY14" fmla="*/ 2164463 h 4881387"/>
              <a:gd name="connsiteX15" fmla="*/ 262713 w 10432269"/>
              <a:gd name="connsiteY15" fmla="*/ 2424549 h 4881387"/>
              <a:gd name="connsiteX16" fmla="*/ 262713 w 10432269"/>
              <a:gd name="connsiteY16" fmla="*/ 2402939 h 4881387"/>
              <a:gd name="connsiteX17" fmla="*/ 0 w 10432269"/>
              <a:gd name="connsiteY17" fmla="*/ 2142853 h 4881387"/>
              <a:gd name="connsiteX18" fmla="*/ 0 w 10432269"/>
              <a:gd name="connsiteY18" fmla="*/ 2099187 h 4881387"/>
              <a:gd name="connsiteX19" fmla="*/ 262713 w 10432269"/>
              <a:gd name="connsiteY19" fmla="*/ 2359274 h 4881387"/>
              <a:gd name="connsiteX20" fmla="*/ 262713 w 10432269"/>
              <a:gd name="connsiteY20" fmla="*/ 2337663 h 4881387"/>
              <a:gd name="connsiteX21" fmla="*/ 0 w 10432269"/>
              <a:gd name="connsiteY21" fmla="*/ 2077577 h 4881387"/>
              <a:gd name="connsiteX22" fmla="*/ 0 w 10432269"/>
              <a:gd name="connsiteY22" fmla="*/ 2033975 h 4881387"/>
              <a:gd name="connsiteX23" fmla="*/ 262713 w 10432269"/>
              <a:gd name="connsiteY23" fmla="*/ 2294061 h 4881387"/>
              <a:gd name="connsiteX24" fmla="*/ 262713 w 10432269"/>
              <a:gd name="connsiteY24" fmla="*/ 2272451 h 4881387"/>
              <a:gd name="connsiteX25" fmla="*/ 0 w 10432269"/>
              <a:gd name="connsiteY25" fmla="*/ 2012428 h 4881387"/>
              <a:gd name="connsiteX26" fmla="*/ 0 w 10432269"/>
              <a:gd name="connsiteY26" fmla="*/ 1968763 h 4881387"/>
              <a:gd name="connsiteX27" fmla="*/ 262713 w 10432269"/>
              <a:gd name="connsiteY27" fmla="*/ 2228849 h 4881387"/>
              <a:gd name="connsiteX28" fmla="*/ 262713 w 10432269"/>
              <a:gd name="connsiteY28" fmla="*/ 2207239 h 4881387"/>
              <a:gd name="connsiteX29" fmla="*/ 0 w 10432269"/>
              <a:gd name="connsiteY29" fmla="*/ 1947152 h 4881387"/>
              <a:gd name="connsiteX30" fmla="*/ 0 w 10432269"/>
              <a:gd name="connsiteY30" fmla="*/ 1903550 h 4881387"/>
              <a:gd name="connsiteX31" fmla="*/ 262713 w 10432269"/>
              <a:gd name="connsiteY31" fmla="*/ 2163637 h 4881387"/>
              <a:gd name="connsiteX32" fmla="*/ 262713 w 10432269"/>
              <a:gd name="connsiteY32" fmla="*/ 2141963 h 4881387"/>
              <a:gd name="connsiteX33" fmla="*/ 0 w 10432269"/>
              <a:gd name="connsiteY33" fmla="*/ 1881876 h 4881387"/>
              <a:gd name="connsiteX34" fmla="*/ 0 w 10432269"/>
              <a:gd name="connsiteY34" fmla="*/ 1838274 h 4881387"/>
              <a:gd name="connsiteX35" fmla="*/ 262713 w 10432269"/>
              <a:gd name="connsiteY35" fmla="*/ 2098361 h 4881387"/>
              <a:gd name="connsiteX36" fmla="*/ 262713 w 10432269"/>
              <a:gd name="connsiteY36" fmla="*/ 2076751 h 4881387"/>
              <a:gd name="connsiteX37" fmla="*/ 0 w 10432269"/>
              <a:gd name="connsiteY37" fmla="*/ 1816664 h 4881387"/>
              <a:gd name="connsiteX38" fmla="*/ 0 w 10432269"/>
              <a:gd name="connsiteY38" fmla="*/ 1773062 h 4881387"/>
              <a:gd name="connsiteX39" fmla="*/ 262713 w 10432269"/>
              <a:gd name="connsiteY39" fmla="*/ 2033149 h 4881387"/>
              <a:gd name="connsiteX40" fmla="*/ 262713 w 10432269"/>
              <a:gd name="connsiteY40" fmla="*/ 2011538 h 4881387"/>
              <a:gd name="connsiteX41" fmla="*/ 0 w 10432269"/>
              <a:gd name="connsiteY41" fmla="*/ 1751452 h 4881387"/>
              <a:gd name="connsiteX42" fmla="*/ 0 w 10432269"/>
              <a:gd name="connsiteY42" fmla="*/ 1707850 h 4881387"/>
              <a:gd name="connsiteX43" fmla="*/ 262713 w 10432269"/>
              <a:gd name="connsiteY43" fmla="*/ 1967936 h 4881387"/>
              <a:gd name="connsiteX44" fmla="*/ 262713 w 10432269"/>
              <a:gd name="connsiteY44" fmla="*/ 1946262 h 4881387"/>
              <a:gd name="connsiteX45" fmla="*/ 0 w 10432269"/>
              <a:gd name="connsiteY45" fmla="*/ 1686176 h 4881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0432269" h="4881387">
                <a:moveTo>
                  <a:pt x="0" y="0"/>
                </a:moveTo>
                <a:lnTo>
                  <a:pt x="9485995" y="0"/>
                </a:lnTo>
                <a:lnTo>
                  <a:pt x="10432269" y="958099"/>
                </a:lnTo>
                <a:lnTo>
                  <a:pt x="10432269" y="4881387"/>
                </a:lnTo>
                <a:lnTo>
                  <a:pt x="2536592" y="4881387"/>
                </a:lnTo>
                <a:lnTo>
                  <a:pt x="0" y="2313066"/>
                </a:lnTo>
                <a:lnTo>
                  <a:pt x="0" y="2294888"/>
                </a:lnTo>
                <a:lnTo>
                  <a:pt x="262713" y="2554974"/>
                </a:lnTo>
                <a:lnTo>
                  <a:pt x="262713" y="2533364"/>
                </a:lnTo>
                <a:lnTo>
                  <a:pt x="0" y="2273277"/>
                </a:lnTo>
                <a:lnTo>
                  <a:pt x="0" y="2229675"/>
                </a:lnTo>
                <a:lnTo>
                  <a:pt x="262713" y="2489698"/>
                </a:lnTo>
                <a:lnTo>
                  <a:pt x="262713" y="2468088"/>
                </a:lnTo>
                <a:lnTo>
                  <a:pt x="0" y="2208002"/>
                </a:lnTo>
                <a:lnTo>
                  <a:pt x="0" y="2164463"/>
                </a:lnTo>
                <a:lnTo>
                  <a:pt x="262713" y="2424549"/>
                </a:lnTo>
                <a:lnTo>
                  <a:pt x="262713" y="2402939"/>
                </a:lnTo>
                <a:lnTo>
                  <a:pt x="0" y="2142853"/>
                </a:lnTo>
                <a:lnTo>
                  <a:pt x="0" y="2099187"/>
                </a:lnTo>
                <a:lnTo>
                  <a:pt x="262713" y="2359274"/>
                </a:lnTo>
                <a:lnTo>
                  <a:pt x="262713" y="2337663"/>
                </a:lnTo>
                <a:lnTo>
                  <a:pt x="0" y="2077577"/>
                </a:lnTo>
                <a:lnTo>
                  <a:pt x="0" y="2033975"/>
                </a:lnTo>
                <a:lnTo>
                  <a:pt x="262713" y="2294061"/>
                </a:lnTo>
                <a:lnTo>
                  <a:pt x="262713" y="2272451"/>
                </a:lnTo>
                <a:lnTo>
                  <a:pt x="0" y="2012428"/>
                </a:lnTo>
                <a:lnTo>
                  <a:pt x="0" y="1968763"/>
                </a:lnTo>
                <a:lnTo>
                  <a:pt x="262713" y="2228849"/>
                </a:lnTo>
                <a:lnTo>
                  <a:pt x="262713" y="2207239"/>
                </a:lnTo>
                <a:lnTo>
                  <a:pt x="0" y="1947152"/>
                </a:lnTo>
                <a:lnTo>
                  <a:pt x="0" y="1903550"/>
                </a:lnTo>
                <a:lnTo>
                  <a:pt x="262713" y="2163637"/>
                </a:lnTo>
                <a:lnTo>
                  <a:pt x="262713" y="2141963"/>
                </a:lnTo>
                <a:lnTo>
                  <a:pt x="0" y="1881876"/>
                </a:lnTo>
                <a:lnTo>
                  <a:pt x="0" y="1838274"/>
                </a:lnTo>
                <a:lnTo>
                  <a:pt x="262713" y="2098361"/>
                </a:lnTo>
                <a:lnTo>
                  <a:pt x="262713" y="2076751"/>
                </a:lnTo>
                <a:lnTo>
                  <a:pt x="0" y="1816664"/>
                </a:lnTo>
                <a:lnTo>
                  <a:pt x="0" y="1773062"/>
                </a:lnTo>
                <a:lnTo>
                  <a:pt x="262713" y="2033149"/>
                </a:lnTo>
                <a:lnTo>
                  <a:pt x="262713" y="2011538"/>
                </a:lnTo>
                <a:lnTo>
                  <a:pt x="0" y="1751452"/>
                </a:lnTo>
                <a:lnTo>
                  <a:pt x="0" y="1707850"/>
                </a:lnTo>
                <a:lnTo>
                  <a:pt x="262713" y="1967936"/>
                </a:lnTo>
                <a:lnTo>
                  <a:pt x="262713" y="1946262"/>
                </a:lnTo>
                <a:lnTo>
                  <a:pt x="0" y="1686176"/>
                </a:lnTo>
                <a:close/>
              </a:path>
            </a:pathLst>
          </a:custGeom>
          <a:solidFill>
            <a:schemeClr val="bg1">
              <a:lumMod val="95000"/>
            </a:schemeClr>
          </a:solidFill>
        </p:spPr>
        <p:txBody>
          <a:bodyPr wrap="square">
            <a:noAutofit/>
          </a:bodyPr>
          <a:lstStyle/>
          <a:p>
            <a:r>
              <a:rPr lang="en-US"/>
              <a:t>Click icon to add picture</a:t>
            </a:r>
          </a:p>
        </p:txBody>
      </p:sp>
      <p:pic>
        <p:nvPicPr>
          <p:cNvPr id="13" name="Picture 12" descr="A picture containing device&#10;&#10;Description automatically generated">
            <a:extLst>
              <a:ext uri="{FF2B5EF4-FFF2-40B4-BE49-F238E27FC236}">
                <a16:creationId xmlns:a16="http://schemas.microsoft.com/office/drawing/2014/main" id="{B0EAF3A3-4D02-42C5-8730-8043EE94EC4A}"/>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69063" y="1881676"/>
            <a:ext cx="849367" cy="2897841"/>
          </a:xfrm>
          <a:prstGeom prst="rect">
            <a:avLst/>
          </a:prstGeom>
        </p:spPr>
      </p:pic>
    </p:spTree>
    <p:extLst>
      <p:ext uri="{BB962C8B-B14F-4D97-AF65-F5344CB8AC3E}">
        <p14:creationId xmlns:p14="http://schemas.microsoft.com/office/powerpoint/2010/main" val="156678034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Picture Alternat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12A4EB5-7616-0FDF-4895-3DD7762F7C1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4724" y="2925068"/>
            <a:ext cx="2921000" cy="2921000"/>
          </a:xfrm>
          <a:prstGeom prst="rect">
            <a:avLst/>
          </a:prstGeom>
        </p:spPr>
      </p:pic>
      <p:pic>
        <p:nvPicPr>
          <p:cNvPr id="3" name="Picture 2" descr="Background pattern&#10;&#10;Description automatically generated with medium confidence">
            <a:extLst>
              <a:ext uri="{FF2B5EF4-FFF2-40B4-BE49-F238E27FC236}">
                <a16:creationId xmlns:a16="http://schemas.microsoft.com/office/drawing/2014/main" id="{D9237392-9942-4D21-BABE-B4BBFF0F700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41" y="0"/>
            <a:ext cx="12172317" cy="6858000"/>
          </a:xfrm>
          <a:prstGeom prst="rect">
            <a:avLst/>
          </a:prstGeom>
        </p:spPr>
      </p:pic>
      <p:grpSp>
        <p:nvGrpSpPr>
          <p:cNvPr id="5" name="Group 4">
            <a:extLst>
              <a:ext uri="{FF2B5EF4-FFF2-40B4-BE49-F238E27FC236}">
                <a16:creationId xmlns:a16="http://schemas.microsoft.com/office/drawing/2014/main" id="{8BBC01E6-09B0-4F65-AE77-6095413F15C4}"/>
              </a:ext>
            </a:extLst>
          </p:cNvPr>
          <p:cNvGrpSpPr/>
          <p:nvPr userDrawn="1"/>
        </p:nvGrpSpPr>
        <p:grpSpPr>
          <a:xfrm>
            <a:off x="8991392" y="6313661"/>
            <a:ext cx="2412850" cy="275010"/>
            <a:chOff x="8505441" y="6313661"/>
            <a:chExt cx="2412850" cy="275010"/>
          </a:xfrm>
        </p:grpSpPr>
        <p:sp>
          <p:nvSpPr>
            <p:cNvPr id="6" name="TextBox 5">
              <a:extLst>
                <a:ext uri="{FF2B5EF4-FFF2-40B4-BE49-F238E27FC236}">
                  <a16:creationId xmlns:a16="http://schemas.microsoft.com/office/drawing/2014/main" id="{DA118DFA-4629-474B-B12C-341F16C2F945}"/>
                </a:ext>
              </a:extLst>
            </p:cNvPr>
            <p:cNvSpPr txBox="1"/>
            <p:nvPr userDrawn="1"/>
          </p:nvSpPr>
          <p:spPr>
            <a:xfrm>
              <a:off x="8505441" y="6373226"/>
              <a:ext cx="2240280" cy="215444"/>
            </a:xfrm>
            <a:prstGeom prst="rect">
              <a:avLst/>
            </a:prstGeom>
            <a:solidFill>
              <a:schemeClr val="bg1"/>
            </a:solid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chemeClr val="tx1">
                      <a:lumMod val="50000"/>
                      <a:lumOff val="50000"/>
                    </a:schemeClr>
                  </a:solidFill>
                  <a:effectLst/>
                  <a:uLnTx/>
                  <a:uFillTx/>
                </a:rPr>
                <a:t>© Health Catalyst. Confidential and Proprietary.</a:t>
              </a:r>
            </a:p>
          </p:txBody>
        </p:sp>
        <p:pic>
          <p:nvPicPr>
            <p:cNvPr id="7" name="Picture 6">
              <a:extLst>
                <a:ext uri="{FF2B5EF4-FFF2-40B4-BE49-F238E27FC236}">
                  <a16:creationId xmlns:a16="http://schemas.microsoft.com/office/drawing/2014/main" id="{23B3033B-98E6-4F26-B40C-AF049F23FAB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745610" y="6313661"/>
              <a:ext cx="172681" cy="275010"/>
            </a:xfrm>
            <a:prstGeom prst="rect">
              <a:avLst/>
            </a:prstGeom>
          </p:spPr>
        </p:pic>
      </p:grpSp>
      <p:grpSp>
        <p:nvGrpSpPr>
          <p:cNvPr id="8" name="Group 7">
            <a:extLst>
              <a:ext uri="{FF2B5EF4-FFF2-40B4-BE49-F238E27FC236}">
                <a16:creationId xmlns:a16="http://schemas.microsoft.com/office/drawing/2014/main" id="{4B64E726-4991-45A8-99AE-06D8DE1148E8}"/>
              </a:ext>
            </a:extLst>
          </p:cNvPr>
          <p:cNvGrpSpPr/>
          <p:nvPr userDrawn="1"/>
        </p:nvGrpSpPr>
        <p:grpSpPr>
          <a:xfrm>
            <a:off x="624462" y="6187652"/>
            <a:ext cx="10926270" cy="0"/>
            <a:chOff x="624462" y="6104528"/>
            <a:chExt cx="10926270" cy="0"/>
          </a:xfrm>
        </p:grpSpPr>
        <p:cxnSp>
          <p:nvCxnSpPr>
            <p:cNvPr id="9" name="Straight Connector 8">
              <a:extLst>
                <a:ext uri="{FF2B5EF4-FFF2-40B4-BE49-F238E27FC236}">
                  <a16:creationId xmlns:a16="http://schemas.microsoft.com/office/drawing/2014/main" id="{6B5543A3-5EA8-4366-AEAE-8045281703D2}"/>
                </a:ext>
              </a:extLst>
            </p:cNvPr>
            <p:cNvCxnSpPr>
              <a:cxnSpLocks/>
            </p:cNvCxnSpPr>
            <p:nvPr userDrawn="1"/>
          </p:nvCxnSpPr>
          <p:spPr>
            <a:xfrm>
              <a:off x="624462" y="6104528"/>
              <a:ext cx="4474011" cy="0"/>
            </a:xfrm>
            <a:prstGeom prst="line">
              <a:avLst/>
            </a:prstGeom>
            <a:ln w="9525">
              <a:solidFill>
                <a:srgbClr val="BCBEBC"/>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8034616-7D03-47F7-B55B-07624458F686}"/>
                </a:ext>
              </a:extLst>
            </p:cNvPr>
            <p:cNvCxnSpPr>
              <a:cxnSpLocks/>
            </p:cNvCxnSpPr>
            <p:nvPr userDrawn="1"/>
          </p:nvCxnSpPr>
          <p:spPr>
            <a:xfrm>
              <a:off x="5098473" y="6104528"/>
              <a:ext cx="6452259" cy="0"/>
            </a:xfrm>
            <a:prstGeom prst="line">
              <a:avLst/>
            </a:prstGeom>
            <a:ln w="9525">
              <a:solidFill>
                <a:srgbClr val="BCBEBC"/>
              </a:solidFill>
            </a:ln>
          </p:spPr>
          <p:style>
            <a:lnRef idx="1">
              <a:schemeClr val="accent1"/>
            </a:lnRef>
            <a:fillRef idx="0">
              <a:schemeClr val="accent1"/>
            </a:fillRef>
            <a:effectRef idx="0">
              <a:schemeClr val="accent1"/>
            </a:effectRef>
            <a:fontRef idx="minor">
              <a:schemeClr val="tx1"/>
            </a:fontRef>
          </p:style>
        </p:cxnSp>
      </p:grpSp>
      <p:sp>
        <p:nvSpPr>
          <p:cNvPr id="11" name="Picture Placeholder 2">
            <a:extLst>
              <a:ext uri="{FF2B5EF4-FFF2-40B4-BE49-F238E27FC236}">
                <a16:creationId xmlns:a16="http://schemas.microsoft.com/office/drawing/2014/main" id="{8363218E-1E25-48BA-8BD4-C9C57223E538}"/>
              </a:ext>
            </a:extLst>
          </p:cNvPr>
          <p:cNvSpPr>
            <a:spLocks noGrp="1"/>
          </p:cNvSpPr>
          <p:nvPr>
            <p:ph type="pic" sz="quarter" idx="10"/>
          </p:nvPr>
        </p:nvSpPr>
        <p:spPr>
          <a:xfrm>
            <a:off x="947854" y="786541"/>
            <a:ext cx="10432269" cy="4881387"/>
          </a:xfrm>
          <a:custGeom>
            <a:avLst/>
            <a:gdLst>
              <a:gd name="connsiteX0" fmla="*/ 0 w 10432269"/>
              <a:gd name="connsiteY0" fmla="*/ 0 h 4881387"/>
              <a:gd name="connsiteX1" fmla="*/ 9485995 w 10432269"/>
              <a:gd name="connsiteY1" fmla="*/ 0 h 4881387"/>
              <a:gd name="connsiteX2" fmla="*/ 10432269 w 10432269"/>
              <a:gd name="connsiteY2" fmla="*/ 958099 h 4881387"/>
              <a:gd name="connsiteX3" fmla="*/ 10432269 w 10432269"/>
              <a:gd name="connsiteY3" fmla="*/ 4881387 h 4881387"/>
              <a:gd name="connsiteX4" fmla="*/ 2536592 w 10432269"/>
              <a:gd name="connsiteY4" fmla="*/ 4881387 h 4881387"/>
              <a:gd name="connsiteX5" fmla="*/ 0 w 10432269"/>
              <a:gd name="connsiteY5" fmla="*/ 2313066 h 4881387"/>
              <a:gd name="connsiteX6" fmla="*/ 0 w 10432269"/>
              <a:gd name="connsiteY6" fmla="*/ 2294888 h 4881387"/>
              <a:gd name="connsiteX7" fmla="*/ 262713 w 10432269"/>
              <a:gd name="connsiteY7" fmla="*/ 2554974 h 4881387"/>
              <a:gd name="connsiteX8" fmla="*/ 262713 w 10432269"/>
              <a:gd name="connsiteY8" fmla="*/ 2533364 h 4881387"/>
              <a:gd name="connsiteX9" fmla="*/ 0 w 10432269"/>
              <a:gd name="connsiteY9" fmla="*/ 2273277 h 4881387"/>
              <a:gd name="connsiteX10" fmla="*/ 0 w 10432269"/>
              <a:gd name="connsiteY10" fmla="*/ 2229675 h 4881387"/>
              <a:gd name="connsiteX11" fmla="*/ 262713 w 10432269"/>
              <a:gd name="connsiteY11" fmla="*/ 2489698 h 4881387"/>
              <a:gd name="connsiteX12" fmla="*/ 262713 w 10432269"/>
              <a:gd name="connsiteY12" fmla="*/ 2468088 h 4881387"/>
              <a:gd name="connsiteX13" fmla="*/ 0 w 10432269"/>
              <a:gd name="connsiteY13" fmla="*/ 2208002 h 4881387"/>
              <a:gd name="connsiteX14" fmla="*/ 0 w 10432269"/>
              <a:gd name="connsiteY14" fmla="*/ 2164463 h 4881387"/>
              <a:gd name="connsiteX15" fmla="*/ 262713 w 10432269"/>
              <a:gd name="connsiteY15" fmla="*/ 2424549 h 4881387"/>
              <a:gd name="connsiteX16" fmla="*/ 262713 w 10432269"/>
              <a:gd name="connsiteY16" fmla="*/ 2402939 h 4881387"/>
              <a:gd name="connsiteX17" fmla="*/ 0 w 10432269"/>
              <a:gd name="connsiteY17" fmla="*/ 2142853 h 4881387"/>
              <a:gd name="connsiteX18" fmla="*/ 0 w 10432269"/>
              <a:gd name="connsiteY18" fmla="*/ 2099187 h 4881387"/>
              <a:gd name="connsiteX19" fmla="*/ 262713 w 10432269"/>
              <a:gd name="connsiteY19" fmla="*/ 2359274 h 4881387"/>
              <a:gd name="connsiteX20" fmla="*/ 262713 w 10432269"/>
              <a:gd name="connsiteY20" fmla="*/ 2337663 h 4881387"/>
              <a:gd name="connsiteX21" fmla="*/ 0 w 10432269"/>
              <a:gd name="connsiteY21" fmla="*/ 2077577 h 4881387"/>
              <a:gd name="connsiteX22" fmla="*/ 0 w 10432269"/>
              <a:gd name="connsiteY22" fmla="*/ 2033975 h 4881387"/>
              <a:gd name="connsiteX23" fmla="*/ 262713 w 10432269"/>
              <a:gd name="connsiteY23" fmla="*/ 2294061 h 4881387"/>
              <a:gd name="connsiteX24" fmla="*/ 262713 w 10432269"/>
              <a:gd name="connsiteY24" fmla="*/ 2272451 h 4881387"/>
              <a:gd name="connsiteX25" fmla="*/ 0 w 10432269"/>
              <a:gd name="connsiteY25" fmla="*/ 2012428 h 4881387"/>
              <a:gd name="connsiteX26" fmla="*/ 0 w 10432269"/>
              <a:gd name="connsiteY26" fmla="*/ 1968763 h 4881387"/>
              <a:gd name="connsiteX27" fmla="*/ 262713 w 10432269"/>
              <a:gd name="connsiteY27" fmla="*/ 2228849 h 4881387"/>
              <a:gd name="connsiteX28" fmla="*/ 262713 w 10432269"/>
              <a:gd name="connsiteY28" fmla="*/ 2207239 h 4881387"/>
              <a:gd name="connsiteX29" fmla="*/ 0 w 10432269"/>
              <a:gd name="connsiteY29" fmla="*/ 1947152 h 4881387"/>
              <a:gd name="connsiteX30" fmla="*/ 0 w 10432269"/>
              <a:gd name="connsiteY30" fmla="*/ 1903550 h 4881387"/>
              <a:gd name="connsiteX31" fmla="*/ 262713 w 10432269"/>
              <a:gd name="connsiteY31" fmla="*/ 2163637 h 4881387"/>
              <a:gd name="connsiteX32" fmla="*/ 262713 w 10432269"/>
              <a:gd name="connsiteY32" fmla="*/ 2141963 h 4881387"/>
              <a:gd name="connsiteX33" fmla="*/ 0 w 10432269"/>
              <a:gd name="connsiteY33" fmla="*/ 1881876 h 4881387"/>
              <a:gd name="connsiteX34" fmla="*/ 0 w 10432269"/>
              <a:gd name="connsiteY34" fmla="*/ 1838274 h 4881387"/>
              <a:gd name="connsiteX35" fmla="*/ 262713 w 10432269"/>
              <a:gd name="connsiteY35" fmla="*/ 2098361 h 4881387"/>
              <a:gd name="connsiteX36" fmla="*/ 262713 w 10432269"/>
              <a:gd name="connsiteY36" fmla="*/ 2076751 h 4881387"/>
              <a:gd name="connsiteX37" fmla="*/ 0 w 10432269"/>
              <a:gd name="connsiteY37" fmla="*/ 1816664 h 4881387"/>
              <a:gd name="connsiteX38" fmla="*/ 0 w 10432269"/>
              <a:gd name="connsiteY38" fmla="*/ 1773062 h 4881387"/>
              <a:gd name="connsiteX39" fmla="*/ 262713 w 10432269"/>
              <a:gd name="connsiteY39" fmla="*/ 2033149 h 4881387"/>
              <a:gd name="connsiteX40" fmla="*/ 262713 w 10432269"/>
              <a:gd name="connsiteY40" fmla="*/ 2011538 h 4881387"/>
              <a:gd name="connsiteX41" fmla="*/ 0 w 10432269"/>
              <a:gd name="connsiteY41" fmla="*/ 1751452 h 4881387"/>
              <a:gd name="connsiteX42" fmla="*/ 0 w 10432269"/>
              <a:gd name="connsiteY42" fmla="*/ 1707850 h 4881387"/>
              <a:gd name="connsiteX43" fmla="*/ 262713 w 10432269"/>
              <a:gd name="connsiteY43" fmla="*/ 1967936 h 4881387"/>
              <a:gd name="connsiteX44" fmla="*/ 262713 w 10432269"/>
              <a:gd name="connsiteY44" fmla="*/ 1946262 h 4881387"/>
              <a:gd name="connsiteX45" fmla="*/ 0 w 10432269"/>
              <a:gd name="connsiteY45" fmla="*/ 1686176 h 4881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0432269" h="4881387">
                <a:moveTo>
                  <a:pt x="0" y="0"/>
                </a:moveTo>
                <a:lnTo>
                  <a:pt x="9485995" y="0"/>
                </a:lnTo>
                <a:lnTo>
                  <a:pt x="10432269" y="958099"/>
                </a:lnTo>
                <a:lnTo>
                  <a:pt x="10432269" y="4881387"/>
                </a:lnTo>
                <a:lnTo>
                  <a:pt x="2536592" y="4881387"/>
                </a:lnTo>
                <a:lnTo>
                  <a:pt x="0" y="2313066"/>
                </a:lnTo>
                <a:lnTo>
                  <a:pt x="0" y="2294888"/>
                </a:lnTo>
                <a:lnTo>
                  <a:pt x="262713" y="2554974"/>
                </a:lnTo>
                <a:lnTo>
                  <a:pt x="262713" y="2533364"/>
                </a:lnTo>
                <a:lnTo>
                  <a:pt x="0" y="2273277"/>
                </a:lnTo>
                <a:lnTo>
                  <a:pt x="0" y="2229675"/>
                </a:lnTo>
                <a:lnTo>
                  <a:pt x="262713" y="2489698"/>
                </a:lnTo>
                <a:lnTo>
                  <a:pt x="262713" y="2468088"/>
                </a:lnTo>
                <a:lnTo>
                  <a:pt x="0" y="2208002"/>
                </a:lnTo>
                <a:lnTo>
                  <a:pt x="0" y="2164463"/>
                </a:lnTo>
                <a:lnTo>
                  <a:pt x="262713" y="2424549"/>
                </a:lnTo>
                <a:lnTo>
                  <a:pt x="262713" y="2402939"/>
                </a:lnTo>
                <a:lnTo>
                  <a:pt x="0" y="2142853"/>
                </a:lnTo>
                <a:lnTo>
                  <a:pt x="0" y="2099187"/>
                </a:lnTo>
                <a:lnTo>
                  <a:pt x="262713" y="2359274"/>
                </a:lnTo>
                <a:lnTo>
                  <a:pt x="262713" y="2337663"/>
                </a:lnTo>
                <a:lnTo>
                  <a:pt x="0" y="2077577"/>
                </a:lnTo>
                <a:lnTo>
                  <a:pt x="0" y="2033975"/>
                </a:lnTo>
                <a:lnTo>
                  <a:pt x="262713" y="2294061"/>
                </a:lnTo>
                <a:lnTo>
                  <a:pt x="262713" y="2272451"/>
                </a:lnTo>
                <a:lnTo>
                  <a:pt x="0" y="2012428"/>
                </a:lnTo>
                <a:lnTo>
                  <a:pt x="0" y="1968763"/>
                </a:lnTo>
                <a:lnTo>
                  <a:pt x="262713" y="2228849"/>
                </a:lnTo>
                <a:lnTo>
                  <a:pt x="262713" y="2207239"/>
                </a:lnTo>
                <a:lnTo>
                  <a:pt x="0" y="1947152"/>
                </a:lnTo>
                <a:lnTo>
                  <a:pt x="0" y="1903550"/>
                </a:lnTo>
                <a:lnTo>
                  <a:pt x="262713" y="2163637"/>
                </a:lnTo>
                <a:lnTo>
                  <a:pt x="262713" y="2141963"/>
                </a:lnTo>
                <a:lnTo>
                  <a:pt x="0" y="1881876"/>
                </a:lnTo>
                <a:lnTo>
                  <a:pt x="0" y="1838274"/>
                </a:lnTo>
                <a:lnTo>
                  <a:pt x="262713" y="2098361"/>
                </a:lnTo>
                <a:lnTo>
                  <a:pt x="262713" y="2076751"/>
                </a:lnTo>
                <a:lnTo>
                  <a:pt x="0" y="1816664"/>
                </a:lnTo>
                <a:lnTo>
                  <a:pt x="0" y="1773062"/>
                </a:lnTo>
                <a:lnTo>
                  <a:pt x="262713" y="2033149"/>
                </a:lnTo>
                <a:lnTo>
                  <a:pt x="262713" y="2011538"/>
                </a:lnTo>
                <a:lnTo>
                  <a:pt x="0" y="1751452"/>
                </a:lnTo>
                <a:lnTo>
                  <a:pt x="0" y="1707850"/>
                </a:lnTo>
                <a:lnTo>
                  <a:pt x="262713" y="1967936"/>
                </a:lnTo>
                <a:lnTo>
                  <a:pt x="262713" y="1946262"/>
                </a:lnTo>
                <a:lnTo>
                  <a:pt x="0" y="1686176"/>
                </a:lnTo>
                <a:close/>
              </a:path>
            </a:pathLst>
          </a:custGeom>
          <a:solidFill>
            <a:schemeClr val="bg1">
              <a:lumMod val="95000"/>
            </a:schemeClr>
          </a:solidFill>
        </p:spPr>
        <p:txBody>
          <a:bodyPr wrap="square">
            <a:noAutofit/>
          </a:bodyPr>
          <a:lstStyle/>
          <a:p>
            <a:r>
              <a:rPr lang="en-US"/>
              <a:t>Click icon to add picture</a:t>
            </a:r>
          </a:p>
        </p:txBody>
      </p:sp>
      <p:pic>
        <p:nvPicPr>
          <p:cNvPr id="13" name="Picture 12" descr="A picture containing device&#10;&#10;Description automatically generated">
            <a:extLst>
              <a:ext uri="{FF2B5EF4-FFF2-40B4-BE49-F238E27FC236}">
                <a16:creationId xmlns:a16="http://schemas.microsoft.com/office/drawing/2014/main" id="{A359D027-EDC9-4BDA-9208-4B12E2A28EC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69063" y="1881676"/>
            <a:ext cx="849367" cy="2897841"/>
          </a:xfrm>
          <a:prstGeom prst="rect">
            <a:avLst/>
          </a:prstGeom>
        </p:spPr>
      </p:pic>
      <p:pic>
        <p:nvPicPr>
          <p:cNvPr id="15" name="Picture 14">
            <a:extLst>
              <a:ext uri="{FF2B5EF4-FFF2-40B4-BE49-F238E27FC236}">
                <a16:creationId xmlns:a16="http://schemas.microsoft.com/office/drawing/2014/main" id="{0316A8AC-8FA6-5B37-E777-183BE24BFD86}"/>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246678" y="610847"/>
            <a:ext cx="1346200" cy="1346200"/>
          </a:xfrm>
          <a:prstGeom prst="rect">
            <a:avLst/>
          </a:prstGeom>
        </p:spPr>
      </p:pic>
    </p:spTree>
    <p:extLst>
      <p:ext uri="{BB962C8B-B14F-4D97-AF65-F5344CB8AC3E}">
        <p14:creationId xmlns:p14="http://schemas.microsoft.com/office/powerpoint/2010/main" val="13247908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435994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2_Charco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80B37FB9-2359-425B-AEFC-29F3DF91A4A0}"/>
              </a:ext>
            </a:extLst>
          </p:cNvPr>
          <p:cNvSpPr>
            <a:spLocks noGrp="1"/>
          </p:cNvSpPr>
          <p:nvPr>
            <p:ph type="title" hasCustomPrompt="1"/>
          </p:nvPr>
        </p:nvSpPr>
        <p:spPr>
          <a:xfrm>
            <a:off x="846138" y="866712"/>
            <a:ext cx="10561320" cy="438912"/>
          </a:xfrm>
          <a:prstGeom prst="rect">
            <a:avLst/>
          </a:prstGeom>
        </p:spPr>
        <p:txBody>
          <a:bodyPr>
            <a:noAutofit/>
          </a:bodyPr>
          <a:lstStyle>
            <a:lvl1pPr>
              <a:defRPr lang="en-US" sz="2200" b="1" kern="1200" dirty="0">
                <a:solidFill>
                  <a:schemeClr val="tx1"/>
                </a:solidFill>
                <a:latin typeface="+mn-lt"/>
                <a:ea typeface="+mn-ea"/>
                <a:cs typeface="+mn-cs"/>
              </a:defRPr>
            </a:lvl1pPr>
          </a:lstStyle>
          <a:p>
            <a:r>
              <a:rPr lang="en-US"/>
              <a:t>Slide Title</a:t>
            </a:r>
          </a:p>
        </p:txBody>
      </p:sp>
      <p:sp>
        <p:nvSpPr>
          <p:cNvPr id="14" name="Content Placeholder 9">
            <a:extLst>
              <a:ext uri="{FF2B5EF4-FFF2-40B4-BE49-F238E27FC236}">
                <a16:creationId xmlns:a16="http://schemas.microsoft.com/office/drawing/2014/main" id="{8EF7CB07-1A6F-471F-8C88-AA043EB588BC}"/>
              </a:ext>
            </a:extLst>
          </p:cNvPr>
          <p:cNvSpPr>
            <a:spLocks noGrp="1"/>
          </p:cNvSpPr>
          <p:nvPr>
            <p:ph sz="quarter" idx="12" hasCustomPrompt="1"/>
          </p:nvPr>
        </p:nvSpPr>
        <p:spPr>
          <a:xfrm>
            <a:off x="846138" y="1788769"/>
            <a:ext cx="10561320" cy="4334256"/>
          </a:xfrm>
        </p:spPr>
        <p:txBody>
          <a:bodyPr/>
          <a:lstStyle>
            <a:lvl1pPr>
              <a:defRPr/>
            </a:lvl1pPr>
          </a:lstStyle>
          <a:p>
            <a:pPr lvl="0"/>
            <a:r>
              <a:rPr lang="en-US"/>
              <a:t>Click to add text</a:t>
            </a:r>
          </a:p>
          <a:p>
            <a:pPr lvl="1"/>
            <a:r>
              <a:rPr lang="en-US"/>
              <a:t>Second level</a:t>
            </a:r>
          </a:p>
          <a:p>
            <a:pPr lvl="2"/>
            <a:r>
              <a:rPr lang="en-US"/>
              <a:t>Third level</a:t>
            </a:r>
          </a:p>
        </p:txBody>
      </p:sp>
      <p:sp>
        <p:nvSpPr>
          <p:cNvPr id="15" name="Text Placeholder 21">
            <a:extLst>
              <a:ext uri="{FF2B5EF4-FFF2-40B4-BE49-F238E27FC236}">
                <a16:creationId xmlns:a16="http://schemas.microsoft.com/office/drawing/2014/main" id="{32D56CB0-ACE8-471C-9C3C-74CBA5E59908}"/>
              </a:ext>
            </a:extLst>
          </p:cNvPr>
          <p:cNvSpPr>
            <a:spLocks noGrp="1"/>
          </p:cNvSpPr>
          <p:nvPr>
            <p:ph type="body" sz="quarter" idx="17" hasCustomPrompt="1"/>
          </p:nvPr>
        </p:nvSpPr>
        <p:spPr>
          <a:xfrm>
            <a:off x="846138" y="1251018"/>
            <a:ext cx="10561320" cy="438912"/>
          </a:xfrm>
        </p:spPr>
        <p:txBody>
          <a:bodyPr>
            <a:noAutofit/>
          </a:bodyPr>
          <a:lstStyle>
            <a:lvl1pPr>
              <a:defRPr lang="en-US" sz="2000" b="1" kern="1200" dirty="0">
                <a:solidFill>
                  <a:schemeClr val="accent1"/>
                </a:solidFill>
                <a:latin typeface="+mn-lt"/>
                <a:ea typeface="+mn-ea"/>
                <a:cs typeface="+mn-cs"/>
              </a:defRPr>
            </a:lvl1pPr>
          </a:lstStyle>
          <a:p>
            <a:pPr lvl="0"/>
            <a:r>
              <a:rPr lang="en-US"/>
              <a:t>Slide Subtitle</a:t>
            </a:r>
          </a:p>
        </p:txBody>
      </p:sp>
      <p:grpSp>
        <p:nvGrpSpPr>
          <p:cNvPr id="10" name="Group 9">
            <a:extLst>
              <a:ext uri="{FF2B5EF4-FFF2-40B4-BE49-F238E27FC236}">
                <a16:creationId xmlns:a16="http://schemas.microsoft.com/office/drawing/2014/main" id="{276CDC48-3433-4E21-9285-241A5C200154}"/>
              </a:ext>
            </a:extLst>
          </p:cNvPr>
          <p:cNvGrpSpPr/>
          <p:nvPr userDrawn="1"/>
        </p:nvGrpSpPr>
        <p:grpSpPr>
          <a:xfrm>
            <a:off x="9148377" y="6313661"/>
            <a:ext cx="2412850" cy="275010"/>
            <a:chOff x="8505441" y="6313661"/>
            <a:chExt cx="2412850" cy="275010"/>
          </a:xfrm>
        </p:grpSpPr>
        <p:sp>
          <p:nvSpPr>
            <p:cNvPr id="11" name="TextBox 10">
              <a:extLst>
                <a:ext uri="{FF2B5EF4-FFF2-40B4-BE49-F238E27FC236}">
                  <a16:creationId xmlns:a16="http://schemas.microsoft.com/office/drawing/2014/main" id="{C49B02E5-3432-4148-AEB6-8995B21CBC5B}"/>
                </a:ext>
              </a:extLst>
            </p:cNvPr>
            <p:cNvSpPr txBox="1"/>
            <p:nvPr userDrawn="1"/>
          </p:nvSpPr>
          <p:spPr>
            <a:xfrm>
              <a:off x="8505441" y="6373226"/>
              <a:ext cx="2240280" cy="215444"/>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chemeClr val="tx1">
                      <a:lumMod val="50000"/>
                      <a:lumOff val="50000"/>
                    </a:schemeClr>
                  </a:solidFill>
                  <a:effectLst/>
                  <a:uLnTx/>
                  <a:uFillTx/>
                </a:rPr>
                <a:t>© Health Catalyst. Confidential and Proprietary.</a:t>
              </a:r>
            </a:p>
          </p:txBody>
        </p:sp>
        <p:pic>
          <p:nvPicPr>
            <p:cNvPr id="12" name="Picture 11">
              <a:extLst>
                <a:ext uri="{FF2B5EF4-FFF2-40B4-BE49-F238E27FC236}">
                  <a16:creationId xmlns:a16="http://schemas.microsoft.com/office/drawing/2014/main" id="{5B048E2F-9675-4335-95F6-CF049E007CD0}"/>
                </a:ext>
              </a:extLst>
            </p:cNvPr>
            <p:cNvPicPr>
              <a:picLocks noChangeAspect="1"/>
            </p:cNvPicPr>
            <p:nvPr userDrawn="1"/>
          </p:nvPicPr>
          <p:blipFill>
            <a:blip r:embed="rId3"/>
            <a:stretch>
              <a:fillRect/>
            </a:stretch>
          </p:blipFill>
          <p:spPr>
            <a:xfrm>
              <a:off x="10745610" y="6313661"/>
              <a:ext cx="172681" cy="275010"/>
            </a:xfrm>
            <a:prstGeom prst="rect">
              <a:avLst/>
            </a:prstGeom>
          </p:spPr>
        </p:pic>
      </p:grpSp>
    </p:spTree>
    <p:extLst>
      <p:ext uri="{BB962C8B-B14F-4D97-AF65-F5344CB8AC3E}">
        <p14:creationId xmlns:p14="http://schemas.microsoft.com/office/powerpoint/2010/main" val="25645849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E877F491-2EFD-3544-8A7C-F32D02968479}"/>
              </a:ext>
            </a:extLst>
          </p:cNvPr>
          <p:cNvSpPr txBox="1"/>
          <p:nvPr userDrawn="1"/>
        </p:nvSpPr>
        <p:spPr>
          <a:xfrm>
            <a:off x="8823961" y="6373226"/>
            <a:ext cx="2240280" cy="215444"/>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chemeClr val="tx1">
                    <a:lumMod val="50000"/>
                    <a:lumOff val="50000"/>
                  </a:schemeClr>
                </a:solidFill>
                <a:effectLst/>
                <a:uLnTx/>
                <a:uFillTx/>
              </a:rPr>
              <a:t>© Health Catalyst. Confidential and Proprietary.</a:t>
            </a:r>
          </a:p>
        </p:txBody>
      </p:sp>
      <p:sp>
        <p:nvSpPr>
          <p:cNvPr id="3" name="Title 2">
            <a:extLst>
              <a:ext uri="{FF2B5EF4-FFF2-40B4-BE49-F238E27FC236}">
                <a16:creationId xmlns:a16="http://schemas.microsoft.com/office/drawing/2014/main" id="{444EF782-A817-9D44-8675-6433689BD5F0}"/>
              </a:ext>
            </a:extLst>
          </p:cNvPr>
          <p:cNvSpPr>
            <a:spLocks noGrp="1"/>
          </p:cNvSpPr>
          <p:nvPr>
            <p:ph type="title"/>
          </p:nvPr>
        </p:nvSpPr>
        <p:spPr>
          <a:xfrm>
            <a:off x="838200" y="365125"/>
            <a:ext cx="10515600" cy="43434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lang="en-US" sz="2800" b="1" kern="1200" dirty="0">
                <a:solidFill>
                  <a:schemeClr val="tx1"/>
                </a:solidFill>
                <a:latin typeface="+mn-lt"/>
                <a:ea typeface="+mn-ea"/>
                <a:cs typeface="+mn-cs"/>
              </a:defRPr>
            </a:lvl1pPr>
          </a:lstStyle>
          <a:p>
            <a:r>
              <a:rPr lang="en-US"/>
              <a:t>Click to edit Master title style</a:t>
            </a:r>
          </a:p>
        </p:txBody>
      </p:sp>
      <p:sp>
        <p:nvSpPr>
          <p:cNvPr id="14" name="Text Placeholder 12">
            <a:extLst>
              <a:ext uri="{FF2B5EF4-FFF2-40B4-BE49-F238E27FC236}">
                <a16:creationId xmlns:a16="http://schemas.microsoft.com/office/drawing/2014/main" id="{B2C0489D-C2D9-8B46-8C11-347BE4E585C3}"/>
              </a:ext>
            </a:extLst>
          </p:cNvPr>
          <p:cNvSpPr>
            <a:spLocks noGrp="1"/>
          </p:cNvSpPr>
          <p:nvPr>
            <p:ph type="body" sz="quarter" idx="15" hasCustomPrompt="1"/>
          </p:nvPr>
        </p:nvSpPr>
        <p:spPr>
          <a:xfrm>
            <a:off x="846377" y="753745"/>
            <a:ext cx="7955281" cy="434340"/>
          </a:xfrm>
          <a:prstGeom prst="rect">
            <a:avLst/>
          </a:prstGeom>
        </p:spPr>
        <p:txBody>
          <a:bodyPr/>
          <a:lstStyle>
            <a:lvl1pPr marL="0" indent="0">
              <a:buNone/>
              <a:defRPr sz="2000" b="1">
                <a:solidFill>
                  <a:schemeClr val="accent1"/>
                </a:solidFill>
              </a:defRPr>
            </a:lvl1pPr>
          </a:lstStyle>
          <a:p>
            <a:pPr lvl="0"/>
            <a:r>
              <a:rPr lang="en-US"/>
              <a:t>Subtitle</a:t>
            </a:r>
          </a:p>
        </p:txBody>
      </p:sp>
    </p:spTree>
    <p:extLst>
      <p:ext uri="{BB962C8B-B14F-4D97-AF65-F5344CB8AC3E}">
        <p14:creationId xmlns:p14="http://schemas.microsoft.com/office/powerpoint/2010/main" val="190974852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Presentation Title Pag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7C8C99F-5760-4A7B-9975-874FC63690A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190"/>
          <a:stretch/>
        </p:blipFill>
        <p:spPr>
          <a:xfrm>
            <a:off x="0" y="0"/>
            <a:ext cx="12201354" cy="6197958"/>
          </a:xfrm>
          <a:prstGeom prst="rect">
            <a:avLst/>
          </a:prstGeom>
        </p:spPr>
      </p:pic>
      <p:sp>
        <p:nvSpPr>
          <p:cNvPr id="8" name="Freeform: Shape 7">
            <a:extLst>
              <a:ext uri="{FF2B5EF4-FFF2-40B4-BE49-F238E27FC236}">
                <a16:creationId xmlns:a16="http://schemas.microsoft.com/office/drawing/2014/main" id="{E7B0E8E9-DC86-4424-A079-6D6EF5EA4873}"/>
              </a:ext>
            </a:extLst>
          </p:cNvPr>
          <p:cNvSpPr/>
          <p:nvPr userDrawn="1"/>
        </p:nvSpPr>
        <p:spPr>
          <a:xfrm>
            <a:off x="-9354" y="4587900"/>
            <a:ext cx="8486422" cy="2286002"/>
          </a:xfrm>
          <a:custGeom>
            <a:avLst/>
            <a:gdLst>
              <a:gd name="connsiteX0" fmla="*/ 0 w 8486422"/>
              <a:gd name="connsiteY0" fmla="*/ 0 h 2286002"/>
              <a:gd name="connsiteX1" fmla="*/ 6121830 w 8486422"/>
              <a:gd name="connsiteY1" fmla="*/ 0 h 2286002"/>
              <a:gd name="connsiteX2" fmla="*/ 6284354 w 8486422"/>
              <a:gd name="connsiteY2" fmla="*/ 0 h 2286002"/>
              <a:gd name="connsiteX3" fmla="*/ 6285082 w 8486422"/>
              <a:gd name="connsiteY3" fmla="*/ 0 h 2286002"/>
              <a:gd name="connsiteX4" fmla="*/ 6296025 w 8486422"/>
              <a:gd name="connsiteY4" fmla="*/ 0 h 2286002"/>
              <a:gd name="connsiteX5" fmla="*/ 6296025 w 8486422"/>
              <a:gd name="connsiteY5" fmla="*/ 11364 h 2286002"/>
              <a:gd name="connsiteX6" fmla="*/ 8486422 w 8486422"/>
              <a:gd name="connsiteY6" fmla="*/ 2286002 h 2286002"/>
              <a:gd name="connsiteX7" fmla="*/ 6296025 w 8486422"/>
              <a:gd name="connsiteY7" fmla="*/ 2286002 h 2286002"/>
              <a:gd name="connsiteX8" fmla="*/ 6285082 w 8486422"/>
              <a:gd name="connsiteY8" fmla="*/ 2286002 h 2286002"/>
              <a:gd name="connsiteX9" fmla="*/ 6284354 w 8486422"/>
              <a:gd name="connsiteY9" fmla="*/ 2286002 h 2286002"/>
              <a:gd name="connsiteX10" fmla="*/ 6121830 w 8486422"/>
              <a:gd name="connsiteY10" fmla="*/ 2286002 h 2286002"/>
              <a:gd name="connsiteX11" fmla="*/ 0 w 8486422"/>
              <a:gd name="connsiteY11" fmla="*/ 2286002 h 2286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86422" h="2286002">
                <a:moveTo>
                  <a:pt x="0" y="0"/>
                </a:moveTo>
                <a:lnTo>
                  <a:pt x="6121830" y="0"/>
                </a:lnTo>
                <a:lnTo>
                  <a:pt x="6284354" y="0"/>
                </a:lnTo>
                <a:lnTo>
                  <a:pt x="6285082" y="0"/>
                </a:lnTo>
                <a:lnTo>
                  <a:pt x="6296025" y="0"/>
                </a:lnTo>
                <a:lnTo>
                  <a:pt x="6296025" y="11364"/>
                </a:lnTo>
                <a:lnTo>
                  <a:pt x="8486422" y="2286002"/>
                </a:lnTo>
                <a:lnTo>
                  <a:pt x="6296025" y="2286002"/>
                </a:lnTo>
                <a:lnTo>
                  <a:pt x="6285082" y="2286002"/>
                </a:lnTo>
                <a:lnTo>
                  <a:pt x="6284354" y="2286002"/>
                </a:lnTo>
                <a:lnTo>
                  <a:pt x="6121830" y="2286002"/>
                </a:lnTo>
                <a:lnTo>
                  <a:pt x="0" y="2286002"/>
                </a:lnTo>
                <a:close/>
              </a:path>
            </a:pathLst>
          </a:custGeom>
          <a:solidFill>
            <a:srgbClr val="242427"/>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80E2C1DD-36DC-4704-BF51-0EFEA6358746}"/>
              </a:ext>
            </a:extLst>
          </p:cNvPr>
          <p:cNvSpPr/>
          <p:nvPr userDrawn="1"/>
        </p:nvSpPr>
        <p:spPr>
          <a:xfrm rot="16200000">
            <a:off x="8849755" y="3524040"/>
            <a:ext cx="1543989" cy="5156298"/>
          </a:xfrm>
          <a:custGeom>
            <a:avLst/>
            <a:gdLst>
              <a:gd name="connsiteX0" fmla="*/ 1543989 w 1543989"/>
              <a:gd name="connsiteY0" fmla="*/ 1678171 h 5156298"/>
              <a:gd name="connsiteX1" fmla="*/ 1543987 w 1543989"/>
              <a:gd name="connsiteY1" fmla="*/ 1678171 h 5156298"/>
              <a:gd name="connsiteX2" fmla="*/ 1543987 w 1543989"/>
              <a:gd name="connsiteY2" fmla="*/ 5156298 h 5156298"/>
              <a:gd name="connsiteX3" fmla="*/ 0 w 1543989"/>
              <a:gd name="connsiteY3" fmla="*/ 5156298 h 5156298"/>
              <a:gd name="connsiteX4" fmla="*/ 1 w 1543989"/>
              <a:gd name="connsiteY4" fmla="*/ 1678171 h 5156298"/>
              <a:gd name="connsiteX5" fmla="*/ 0 w 1543989"/>
              <a:gd name="connsiteY5" fmla="*/ 1678171 h 5156298"/>
              <a:gd name="connsiteX6" fmla="*/ 0 w 1543989"/>
              <a:gd name="connsiteY6" fmla="*/ 0 h 5156298"/>
              <a:gd name="connsiteX7" fmla="*/ 1539768 w 1543989"/>
              <a:gd name="connsiteY7" fmla="*/ 1673583 h 5156298"/>
              <a:gd name="connsiteX8" fmla="*/ 1543987 w 1543989"/>
              <a:gd name="connsiteY8" fmla="*/ 1673583 h 5156298"/>
              <a:gd name="connsiteX9" fmla="*/ 1543987 w 1543989"/>
              <a:gd name="connsiteY9" fmla="*/ 1678169 h 515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43989" h="5156298">
                <a:moveTo>
                  <a:pt x="1543989" y="1678171"/>
                </a:moveTo>
                <a:lnTo>
                  <a:pt x="1543987" y="1678171"/>
                </a:lnTo>
                <a:lnTo>
                  <a:pt x="1543987" y="5156298"/>
                </a:lnTo>
                <a:lnTo>
                  <a:pt x="0" y="5156298"/>
                </a:lnTo>
                <a:lnTo>
                  <a:pt x="1" y="1678171"/>
                </a:lnTo>
                <a:lnTo>
                  <a:pt x="0" y="1678171"/>
                </a:lnTo>
                <a:lnTo>
                  <a:pt x="0" y="0"/>
                </a:lnTo>
                <a:lnTo>
                  <a:pt x="1539768" y="1673583"/>
                </a:lnTo>
                <a:lnTo>
                  <a:pt x="1543987" y="1673583"/>
                </a:lnTo>
                <a:lnTo>
                  <a:pt x="1543987" y="1678169"/>
                </a:lnTo>
                <a:close/>
              </a:path>
            </a:pathLst>
          </a:custGeom>
          <a:gradFill flip="none" rotWithShape="1">
            <a:gsLst>
              <a:gs pos="0">
                <a:srgbClr val="116F9B"/>
              </a:gs>
              <a:gs pos="100000">
                <a:srgbClr val="33A5E2"/>
              </a:gs>
            </a:gsLst>
            <a:lin ang="4200000" scaled="0"/>
            <a:tileRect/>
          </a:gradFill>
          <a:ln w="12700" cap="flat" cmpd="sng" algn="ctr">
            <a:noFill/>
            <a:prstDash val="solid"/>
            <a:miter lim="800000"/>
          </a:ln>
          <a:effectLst/>
        </p:spPr>
        <p:txBody>
          <a:bodyPr wrap="square" rtlCol="0" anchor="ctr">
            <a:noAutofit/>
          </a:bodyP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noProof="0">
              <a:ln>
                <a:noFill/>
              </a:ln>
              <a:solidFill>
                <a:srgbClr val="FFFFFF"/>
              </a:solidFill>
              <a:effectLst/>
              <a:uLnTx/>
              <a:uFillTx/>
              <a:latin typeface="Calibri" panose="020F0502020204030204"/>
            </a:endParaRPr>
          </a:p>
        </p:txBody>
      </p:sp>
      <p:sp>
        <p:nvSpPr>
          <p:cNvPr id="2" name="Title 1">
            <a:extLst>
              <a:ext uri="{FF2B5EF4-FFF2-40B4-BE49-F238E27FC236}">
                <a16:creationId xmlns:a16="http://schemas.microsoft.com/office/drawing/2014/main" id="{E51DB1FF-8C68-4037-BB9F-7ADD96B912E6}"/>
              </a:ext>
            </a:extLst>
          </p:cNvPr>
          <p:cNvSpPr>
            <a:spLocks noGrp="1"/>
          </p:cNvSpPr>
          <p:nvPr>
            <p:ph type="ctrTitle" hasCustomPrompt="1"/>
          </p:nvPr>
        </p:nvSpPr>
        <p:spPr>
          <a:xfrm>
            <a:off x="585026" y="4998891"/>
            <a:ext cx="5700813" cy="1051560"/>
          </a:xfrm>
        </p:spPr>
        <p:txBody>
          <a:bodyPr anchor="t" anchorCtr="0">
            <a:noAutofit/>
          </a:bodyPr>
          <a:lstStyle>
            <a:lvl1pPr algn="l">
              <a:defRPr sz="4000">
                <a:solidFill>
                  <a:schemeClr val="bg1"/>
                </a:solidFill>
              </a:defRPr>
            </a:lvl1pPr>
          </a:lstStyle>
          <a:p>
            <a:r>
              <a:rPr lang="en-US"/>
              <a:t>Presentation Title</a:t>
            </a:r>
          </a:p>
        </p:txBody>
      </p:sp>
      <p:pic>
        <p:nvPicPr>
          <p:cNvPr id="10" name="Picture 9" descr="Logo&#10;&#10;Description automatically generated with medium confidence">
            <a:extLst>
              <a:ext uri="{FF2B5EF4-FFF2-40B4-BE49-F238E27FC236}">
                <a16:creationId xmlns:a16="http://schemas.microsoft.com/office/drawing/2014/main" id="{A0D816F5-602C-4219-A819-C371BC953C74}"/>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8933607" y="5826265"/>
            <a:ext cx="2508532" cy="501707"/>
          </a:xfrm>
          <a:prstGeom prst="rect">
            <a:avLst/>
          </a:prstGeom>
        </p:spPr>
      </p:pic>
      <p:sp>
        <p:nvSpPr>
          <p:cNvPr id="12" name="Text Placeholder 3">
            <a:extLst>
              <a:ext uri="{FF2B5EF4-FFF2-40B4-BE49-F238E27FC236}">
                <a16:creationId xmlns:a16="http://schemas.microsoft.com/office/drawing/2014/main" id="{9715494C-351A-478C-AA18-BB42CA846C7F}"/>
              </a:ext>
            </a:extLst>
          </p:cNvPr>
          <p:cNvSpPr>
            <a:spLocks noGrp="1"/>
          </p:cNvSpPr>
          <p:nvPr>
            <p:ph type="body" sz="quarter" idx="11" hasCustomPrompt="1"/>
          </p:nvPr>
        </p:nvSpPr>
        <p:spPr>
          <a:xfrm>
            <a:off x="581330" y="6198240"/>
            <a:ext cx="5699816" cy="269875"/>
          </a:xfrm>
        </p:spPr>
        <p:txBody>
          <a:bodyPr/>
          <a:lstStyle>
            <a:lvl1pPr>
              <a:defRPr lang="en-US" sz="1400" kern="1200" dirty="0" smtClean="0">
                <a:solidFill>
                  <a:schemeClr val="accent1"/>
                </a:solidFill>
                <a:latin typeface="+mn-lt"/>
                <a:ea typeface="+mn-ea"/>
                <a:cs typeface="+mn-cs"/>
              </a:defRPr>
            </a:lvl1pPr>
          </a:lstStyle>
          <a:p>
            <a:pPr lvl="0"/>
            <a:r>
              <a:rPr lang="en-US"/>
              <a:t>Presenter Name</a:t>
            </a:r>
          </a:p>
        </p:txBody>
      </p:sp>
      <p:sp>
        <p:nvSpPr>
          <p:cNvPr id="18" name="TextBox 17">
            <a:extLst>
              <a:ext uri="{FF2B5EF4-FFF2-40B4-BE49-F238E27FC236}">
                <a16:creationId xmlns:a16="http://schemas.microsoft.com/office/drawing/2014/main" id="{5BC73628-476D-4DCE-A003-8D7DB11CE620}"/>
              </a:ext>
            </a:extLst>
          </p:cNvPr>
          <p:cNvSpPr txBox="1"/>
          <p:nvPr userDrawn="1"/>
        </p:nvSpPr>
        <p:spPr>
          <a:xfrm>
            <a:off x="581330" y="6550877"/>
            <a:ext cx="2232287" cy="215444"/>
          </a:xfrm>
          <a:prstGeom prst="rect">
            <a:avLst/>
          </a:prstGeom>
          <a:noFill/>
        </p:spPr>
        <p:txBody>
          <a:bodyPr wrap="square" l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chemeClr val="bg1"/>
                </a:solidFill>
                <a:effectLst/>
                <a:uLnTx/>
                <a:uFillTx/>
              </a:rPr>
              <a:t>© Health Catalyst. Confidential and Proprietary.</a:t>
            </a:r>
          </a:p>
        </p:txBody>
      </p:sp>
    </p:spTree>
    <p:extLst>
      <p:ext uri="{BB962C8B-B14F-4D97-AF65-F5344CB8AC3E}">
        <p14:creationId xmlns:p14="http://schemas.microsoft.com/office/powerpoint/2010/main" val="29165272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Agenda Option 1">
    <p:spTree>
      <p:nvGrpSpPr>
        <p:cNvPr id="1" name=""/>
        <p:cNvGrpSpPr/>
        <p:nvPr/>
      </p:nvGrpSpPr>
      <p:grpSpPr>
        <a:xfrm>
          <a:off x="0" y="0"/>
          <a:ext cx="0" cy="0"/>
          <a:chOff x="0" y="0"/>
          <a:chExt cx="0" cy="0"/>
        </a:xfrm>
      </p:grpSpPr>
      <p:pic>
        <p:nvPicPr>
          <p:cNvPr id="20" name="Picture 19" descr="Background pattern&#10;&#10;Description automatically generated">
            <a:extLst>
              <a:ext uri="{FF2B5EF4-FFF2-40B4-BE49-F238E27FC236}">
                <a16:creationId xmlns:a16="http://schemas.microsoft.com/office/drawing/2014/main" id="{E525F767-4B41-44AB-956C-3FE1C20D87E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78" y="0"/>
            <a:ext cx="12178644" cy="6858000"/>
          </a:xfrm>
          <a:prstGeom prst="rect">
            <a:avLst/>
          </a:prstGeom>
        </p:spPr>
      </p:pic>
      <p:pic>
        <p:nvPicPr>
          <p:cNvPr id="21" name="Picture 20">
            <a:extLst>
              <a:ext uri="{FF2B5EF4-FFF2-40B4-BE49-F238E27FC236}">
                <a16:creationId xmlns:a16="http://schemas.microsoft.com/office/drawing/2014/main" id="{C32266BC-866C-49FB-8396-A374C3CDA859}"/>
              </a:ext>
            </a:extLst>
          </p:cNvPr>
          <p:cNvPicPr>
            <a:picLocks noChangeAspect="1"/>
          </p:cNvPicPr>
          <p:nvPr userDrawn="1"/>
        </p:nvPicPr>
        <p:blipFill>
          <a:blip r:embed="rId3"/>
          <a:stretch>
            <a:fillRect/>
          </a:stretch>
        </p:blipFill>
        <p:spPr>
          <a:xfrm>
            <a:off x="1041065" y="6339095"/>
            <a:ext cx="1478298" cy="273995"/>
          </a:xfrm>
          <a:prstGeom prst="rect">
            <a:avLst/>
          </a:prstGeom>
        </p:spPr>
      </p:pic>
      <p:sp>
        <p:nvSpPr>
          <p:cNvPr id="6" name="Freeform: Shape 5">
            <a:extLst>
              <a:ext uri="{FF2B5EF4-FFF2-40B4-BE49-F238E27FC236}">
                <a16:creationId xmlns:a16="http://schemas.microsoft.com/office/drawing/2014/main" id="{52A98DF6-F97D-4222-8C91-FD930C82BEBC}"/>
              </a:ext>
            </a:extLst>
          </p:cNvPr>
          <p:cNvSpPr/>
          <p:nvPr userDrawn="1"/>
        </p:nvSpPr>
        <p:spPr>
          <a:xfrm>
            <a:off x="-7685" y="0"/>
            <a:ext cx="6538090" cy="1651000"/>
          </a:xfrm>
          <a:custGeom>
            <a:avLst/>
            <a:gdLst>
              <a:gd name="connsiteX0" fmla="*/ 0 w 6538090"/>
              <a:gd name="connsiteY0" fmla="*/ 0 h 1651000"/>
              <a:gd name="connsiteX1" fmla="*/ 4887090 w 6538090"/>
              <a:gd name="connsiteY1" fmla="*/ 0 h 1651000"/>
              <a:gd name="connsiteX2" fmla="*/ 6538090 w 6538090"/>
              <a:gd name="connsiteY2" fmla="*/ 0 h 1651000"/>
              <a:gd name="connsiteX3" fmla="*/ 4887090 w 6538090"/>
              <a:gd name="connsiteY3" fmla="*/ 1651000 h 1651000"/>
              <a:gd name="connsiteX4" fmla="*/ 0 w 6538090"/>
              <a:gd name="connsiteY4" fmla="*/ 1651000 h 165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38090" h="1651000">
                <a:moveTo>
                  <a:pt x="0" y="0"/>
                </a:moveTo>
                <a:lnTo>
                  <a:pt x="4887090" y="0"/>
                </a:lnTo>
                <a:lnTo>
                  <a:pt x="6538090" y="0"/>
                </a:lnTo>
                <a:lnTo>
                  <a:pt x="4887090" y="1651000"/>
                </a:lnTo>
                <a:lnTo>
                  <a:pt x="0" y="1651000"/>
                </a:lnTo>
                <a:close/>
              </a:path>
            </a:pathLst>
          </a:custGeom>
          <a:gradFill flip="none" rotWithShape="1">
            <a:gsLst>
              <a:gs pos="0">
                <a:srgbClr val="116F9B"/>
              </a:gs>
              <a:gs pos="100000">
                <a:srgbClr val="33A5E2"/>
              </a:gs>
            </a:gsLst>
            <a:lin ang="4200000" scaled="0"/>
            <a:tileRect/>
          </a:gradFill>
          <a:ln w="12700" cap="flat" cmpd="sng" algn="ctr">
            <a:noFill/>
            <a:prstDash val="solid"/>
            <a:miter lim="800000"/>
          </a:ln>
          <a:effectLst/>
        </p:spPr>
        <p:txBody>
          <a:bodyPr wrap="square" rtlCol="0" anchor="ctr">
            <a:noAutofit/>
          </a:bodyP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noProof="0">
              <a:ln>
                <a:noFill/>
              </a:ln>
              <a:solidFill>
                <a:srgbClr val="FFFFFF"/>
              </a:solidFill>
              <a:effectLst/>
              <a:uLnTx/>
              <a:uFillTx/>
              <a:latin typeface="Calibri" panose="020F0502020204030204"/>
            </a:endParaRPr>
          </a:p>
        </p:txBody>
      </p:sp>
      <p:sp>
        <p:nvSpPr>
          <p:cNvPr id="7" name="Text Placeholder 25">
            <a:extLst>
              <a:ext uri="{FF2B5EF4-FFF2-40B4-BE49-F238E27FC236}">
                <a16:creationId xmlns:a16="http://schemas.microsoft.com/office/drawing/2014/main" id="{5F72CD1C-1290-45EC-9E87-5B8CD19CB9D4}"/>
              </a:ext>
            </a:extLst>
          </p:cNvPr>
          <p:cNvSpPr>
            <a:spLocks noGrp="1"/>
          </p:cNvSpPr>
          <p:nvPr>
            <p:ph type="body" sz="quarter" idx="11" hasCustomPrompt="1"/>
          </p:nvPr>
        </p:nvSpPr>
        <p:spPr>
          <a:xfrm>
            <a:off x="842870" y="2544768"/>
            <a:ext cx="4846320" cy="347472"/>
          </a:xfrm>
          <a:prstGeom prst="rect">
            <a:avLst/>
          </a:prstGeom>
        </p:spPr>
        <p:txBody>
          <a:bodyPr>
            <a:noAutofit/>
          </a:bodyPr>
          <a:lstStyle>
            <a:lvl1pPr>
              <a:buNone/>
              <a:defRPr kumimoji="0" lang="en-US" sz="2000" b="1" i="0" u="none" strike="noStrike" kern="1200" cap="none" spc="0" normalizeH="0" baseline="0" dirty="0">
                <a:ln>
                  <a:noFill/>
                </a:ln>
                <a:solidFill>
                  <a:schemeClr val="accent1"/>
                </a:solidFill>
                <a:effectLst/>
                <a:uLnTx/>
                <a:uFillTx/>
                <a:latin typeface="Calibri" panose="020F0502020204030204" pitchFamily="34" charset="0"/>
                <a:ea typeface="+mn-ea"/>
                <a:cs typeface="Calibri" panose="020F0502020204030204" pitchFamily="34" charset="0"/>
              </a:defRPr>
            </a:lvl1pPr>
          </a:lstStyle>
          <a:p>
            <a:pPr lvl="0"/>
            <a:r>
              <a:rPr lang="en-US"/>
              <a:t>Subtitle/Topic</a:t>
            </a:r>
          </a:p>
        </p:txBody>
      </p:sp>
      <p:sp>
        <p:nvSpPr>
          <p:cNvPr id="8" name="Text Placeholder 25">
            <a:extLst>
              <a:ext uri="{FF2B5EF4-FFF2-40B4-BE49-F238E27FC236}">
                <a16:creationId xmlns:a16="http://schemas.microsoft.com/office/drawing/2014/main" id="{83DFA4B5-246C-4944-9BE7-2E10F3614351}"/>
              </a:ext>
            </a:extLst>
          </p:cNvPr>
          <p:cNvSpPr>
            <a:spLocks noGrp="1"/>
          </p:cNvSpPr>
          <p:nvPr>
            <p:ph type="body" sz="quarter" idx="12" hasCustomPrompt="1"/>
          </p:nvPr>
        </p:nvSpPr>
        <p:spPr>
          <a:xfrm>
            <a:off x="842870" y="2930074"/>
            <a:ext cx="4846320" cy="978408"/>
          </a:xfrm>
          <a:prstGeom prst="rect">
            <a:avLst/>
          </a:prstGeom>
        </p:spPr>
        <p:txBody>
          <a:bodyPr>
            <a:noAutofit/>
          </a:bodyPr>
          <a:lstStyle>
            <a:lvl1pPr marL="0" indent="0">
              <a:buNone/>
              <a:defRPr kumimoji="0" lang="en-US" sz="1400" b="0" i="0" u="none" strike="noStrike" kern="1200" cap="none" spc="0" normalizeH="0" baseline="0" dirty="0">
                <a:ln>
                  <a:noFill/>
                </a:ln>
                <a:solidFill>
                  <a:srgbClr val="31302F"/>
                </a:solidFill>
                <a:effectLst/>
                <a:uLnTx/>
                <a:uFillTx/>
                <a:latin typeface="Calibri" panose="020F0502020204030204" pitchFamily="34" charset="0"/>
                <a:ea typeface="+mn-ea"/>
                <a:cs typeface="Calibri" panose="020F0502020204030204" pitchFamily="34"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to add text</a:t>
            </a:r>
          </a:p>
        </p:txBody>
      </p:sp>
      <p:sp>
        <p:nvSpPr>
          <p:cNvPr id="9" name="Text Placeholder 25">
            <a:extLst>
              <a:ext uri="{FF2B5EF4-FFF2-40B4-BE49-F238E27FC236}">
                <a16:creationId xmlns:a16="http://schemas.microsoft.com/office/drawing/2014/main" id="{C89A4D0B-0427-463D-ADFC-86422CA43D5A}"/>
              </a:ext>
            </a:extLst>
          </p:cNvPr>
          <p:cNvSpPr>
            <a:spLocks noGrp="1"/>
          </p:cNvSpPr>
          <p:nvPr>
            <p:ph type="body" sz="quarter" idx="13" hasCustomPrompt="1"/>
          </p:nvPr>
        </p:nvSpPr>
        <p:spPr>
          <a:xfrm>
            <a:off x="838200" y="4132045"/>
            <a:ext cx="4846320" cy="347472"/>
          </a:xfrm>
          <a:prstGeom prst="rect">
            <a:avLst/>
          </a:prstGeom>
        </p:spPr>
        <p:txBody>
          <a:bodyPr>
            <a:noAutofit/>
          </a:bodyPr>
          <a:lstStyle>
            <a:lvl1pPr>
              <a:buNone/>
              <a:defRPr kumimoji="0" lang="en-US" sz="2000" b="1" i="0" u="none" strike="noStrike" kern="1200" cap="none" spc="0" normalizeH="0" baseline="0" dirty="0">
                <a:ln>
                  <a:noFill/>
                </a:ln>
                <a:solidFill>
                  <a:schemeClr val="accent1"/>
                </a:solidFill>
                <a:effectLst/>
                <a:uLnTx/>
                <a:uFillTx/>
                <a:latin typeface="Calibri" panose="020F0502020204030204" pitchFamily="34" charset="0"/>
                <a:ea typeface="+mn-ea"/>
                <a:cs typeface="Calibri" panose="020F0502020204030204" pitchFamily="34" charset="0"/>
              </a:defRPr>
            </a:lvl1pPr>
          </a:lstStyle>
          <a:p>
            <a:pPr lvl="0"/>
            <a:r>
              <a:rPr lang="en-US"/>
              <a:t>Subtitle/Topic</a:t>
            </a:r>
          </a:p>
        </p:txBody>
      </p:sp>
      <p:sp>
        <p:nvSpPr>
          <p:cNvPr id="10" name="Text Placeholder 25">
            <a:extLst>
              <a:ext uri="{FF2B5EF4-FFF2-40B4-BE49-F238E27FC236}">
                <a16:creationId xmlns:a16="http://schemas.microsoft.com/office/drawing/2014/main" id="{FE23453D-3B38-4C9C-A6A8-E4CA695B39CE}"/>
              </a:ext>
            </a:extLst>
          </p:cNvPr>
          <p:cNvSpPr>
            <a:spLocks noGrp="1"/>
          </p:cNvSpPr>
          <p:nvPr>
            <p:ph type="body" sz="quarter" idx="14" hasCustomPrompt="1"/>
          </p:nvPr>
        </p:nvSpPr>
        <p:spPr>
          <a:xfrm>
            <a:off x="838200" y="4517351"/>
            <a:ext cx="4846320" cy="978408"/>
          </a:xfrm>
          <a:prstGeom prst="rect">
            <a:avLst/>
          </a:prstGeom>
        </p:spPr>
        <p:txBody>
          <a:bodyPr>
            <a:noAutofit/>
          </a:bodyPr>
          <a:lstStyle>
            <a:lvl1pPr>
              <a:buNone/>
              <a:defRPr kumimoji="0" lang="en-US" sz="1400" b="0" i="0" u="none" strike="noStrike" kern="1200" cap="none" spc="0" normalizeH="0" baseline="0" dirty="0">
                <a:ln>
                  <a:noFill/>
                </a:ln>
                <a:solidFill>
                  <a:srgbClr val="31302F"/>
                </a:solidFill>
                <a:effectLst/>
                <a:uLnTx/>
                <a:uFillTx/>
                <a:latin typeface="Calibri" panose="020F0502020204030204" pitchFamily="34" charset="0"/>
                <a:ea typeface="+mn-ea"/>
                <a:cs typeface="Calibri" panose="020F0502020204030204" pitchFamily="34"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to add text</a:t>
            </a:r>
          </a:p>
        </p:txBody>
      </p:sp>
      <p:sp>
        <p:nvSpPr>
          <p:cNvPr id="11" name="Text Placeholder 25">
            <a:extLst>
              <a:ext uri="{FF2B5EF4-FFF2-40B4-BE49-F238E27FC236}">
                <a16:creationId xmlns:a16="http://schemas.microsoft.com/office/drawing/2014/main" id="{0F2E59F9-2796-48BF-8775-61C336754956}"/>
              </a:ext>
            </a:extLst>
          </p:cNvPr>
          <p:cNvSpPr>
            <a:spLocks noGrp="1"/>
          </p:cNvSpPr>
          <p:nvPr>
            <p:ph type="body" sz="quarter" idx="15" hasCustomPrompt="1"/>
          </p:nvPr>
        </p:nvSpPr>
        <p:spPr>
          <a:xfrm>
            <a:off x="6382066" y="2544768"/>
            <a:ext cx="4846320" cy="347472"/>
          </a:xfrm>
          <a:prstGeom prst="rect">
            <a:avLst/>
          </a:prstGeom>
        </p:spPr>
        <p:txBody>
          <a:bodyPr>
            <a:noAutofit/>
          </a:bodyPr>
          <a:lstStyle>
            <a:lvl1pPr>
              <a:buNone/>
              <a:defRPr kumimoji="0" lang="en-US" sz="2000" b="1" i="0" u="none" strike="noStrike" kern="1200" cap="none" spc="0" normalizeH="0" baseline="0" dirty="0">
                <a:ln>
                  <a:noFill/>
                </a:ln>
                <a:solidFill>
                  <a:schemeClr val="accent1"/>
                </a:solidFill>
                <a:effectLst/>
                <a:uLnTx/>
                <a:uFillTx/>
                <a:latin typeface="Calibri" panose="020F0502020204030204" pitchFamily="34" charset="0"/>
                <a:ea typeface="+mn-ea"/>
                <a:cs typeface="Calibri" panose="020F0502020204030204" pitchFamily="34" charset="0"/>
              </a:defRPr>
            </a:lvl1pPr>
          </a:lstStyle>
          <a:p>
            <a:pPr lvl="0"/>
            <a:r>
              <a:rPr lang="en-US"/>
              <a:t>Subtitle/Topic</a:t>
            </a:r>
          </a:p>
        </p:txBody>
      </p:sp>
      <p:sp>
        <p:nvSpPr>
          <p:cNvPr id="12" name="Text Placeholder 25">
            <a:extLst>
              <a:ext uri="{FF2B5EF4-FFF2-40B4-BE49-F238E27FC236}">
                <a16:creationId xmlns:a16="http://schemas.microsoft.com/office/drawing/2014/main" id="{F14FEB55-3012-4B95-860C-12C000430656}"/>
              </a:ext>
            </a:extLst>
          </p:cNvPr>
          <p:cNvSpPr>
            <a:spLocks noGrp="1"/>
          </p:cNvSpPr>
          <p:nvPr>
            <p:ph type="body" sz="quarter" idx="16" hasCustomPrompt="1"/>
          </p:nvPr>
        </p:nvSpPr>
        <p:spPr>
          <a:xfrm>
            <a:off x="6382066" y="2930074"/>
            <a:ext cx="4846320" cy="978408"/>
          </a:xfrm>
          <a:prstGeom prst="rect">
            <a:avLst/>
          </a:prstGeom>
        </p:spPr>
        <p:txBody>
          <a:bodyPr>
            <a:noAutofit/>
          </a:bodyPr>
          <a:lstStyle>
            <a:lvl1pPr>
              <a:buNone/>
              <a:defRPr kumimoji="0" lang="en-US" sz="1400" b="0" i="0" u="none" strike="noStrike" kern="1200" cap="none" spc="0" normalizeH="0" baseline="0" dirty="0">
                <a:ln>
                  <a:noFill/>
                </a:ln>
                <a:solidFill>
                  <a:srgbClr val="31302F"/>
                </a:solidFill>
                <a:effectLst/>
                <a:uLnTx/>
                <a:uFillTx/>
                <a:latin typeface="Calibri" panose="020F0502020204030204" pitchFamily="34" charset="0"/>
                <a:ea typeface="+mn-ea"/>
                <a:cs typeface="Calibri" panose="020F0502020204030204" pitchFamily="34"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to add text</a:t>
            </a:r>
          </a:p>
        </p:txBody>
      </p:sp>
      <p:sp>
        <p:nvSpPr>
          <p:cNvPr id="13" name="Text Placeholder 25">
            <a:extLst>
              <a:ext uri="{FF2B5EF4-FFF2-40B4-BE49-F238E27FC236}">
                <a16:creationId xmlns:a16="http://schemas.microsoft.com/office/drawing/2014/main" id="{CD179EC6-ED73-4BB7-BFE6-E3778626D650}"/>
              </a:ext>
            </a:extLst>
          </p:cNvPr>
          <p:cNvSpPr>
            <a:spLocks noGrp="1"/>
          </p:cNvSpPr>
          <p:nvPr>
            <p:ph type="body" sz="quarter" idx="17" hasCustomPrompt="1"/>
          </p:nvPr>
        </p:nvSpPr>
        <p:spPr>
          <a:xfrm>
            <a:off x="6377396" y="4132045"/>
            <a:ext cx="4846320" cy="347472"/>
          </a:xfrm>
          <a:prstGeom prst="rect">
            <a:avLst/>
          </a:prstGeom>
        </p:spPr>
        <p:txBody>
          <a:bodyPr>
            <a:noAutofit/>
          </a:bodyPr>
          <a:lstStyle>
            <a:lvl1pPr>
              <a:buNone/>
              <a:defRPr kumimoji="0" lang="en-US" sz="2000" b="1" i="0" u="none" strike="noStrike" kern="1200" cap="none" spc="0" normalizeH="0" baseline="0" dirty="0">
                <a:ln>
                  <a:noFill/>
                </a:ln>
                <a:solidFill>
                  <a:schemeClr val="accent1"/>
                </a:solidFill>
                <a:effectLst/>
                <a:uLnTx/>
                <a:uFillTx/>
                <a:latin typeface="Calibri" panose="020F0502020204030204" pitchFamily="34" charset="0"/>
                <a:ea typeface="+mn-ea"/>
                <a:cs typeface="Calibri" panose="020F0502020204030204" pitchFamily="34" charset="0"/>
              </a:defRPr>
            </a:lvl1pPr>
          </a:lstStyle>
          <a:p>
            <a:pPr lvl="0"/>
            <a:r>
              <a:rPr lang="en-US"/>
              <a:t>Subtitle/Topic</a:t>
            </a:r>
          </a:p>
        </p:txBody>
      </p:sp>
      <p:sp>
        <p:nvSpPr>
          <p:cNvPr id="14" name="Text Placeholder 25">
            <a:extLst>
              <a:ext uri="{FF2B5EF4-FFF2-40B4-BE49-F238E27FC236}">
                <a16:creationId xmlns:a16="http://schemas.microsoft.com/office/drawing/2014/main" id="{5A09F72E-30BE-4D22-8B05-BFBCCB1EC1AA}"/>
              </a:ext>
            </a:extLst>
          </p:cNvPr>
          <p:cNvSpPr>
            <a:spLocks noGrp="1"/>
          </p:cNvSpPr>
          <p:nvPr>
            <p:ph type="body" sz="quarter" idx="18" hasCustomPrompt="1"/>
          </p:nvPr>
        </p:nvSpPr>
        <p:spPr>
          <a:xfrm>
            <a:off x="6377396" y="4517351"/>
            <a:ext cx="4846320" cy="978408"/>
          </a:xfrm>
          <a:prstGeom prst="rect">
            <a:avLst/>
          </a:prstGeom>
        </p:spPr>
        <p:txBody>
          <a:bodyPr>
            <a:noAutofit/>
          </a:bodyPr>
          <a:lstStyle>
            <a:lvl1pPr>
              <a:buNone/>
              <a:defRPr kumimoji="0" lang="en-US" sz="1400" b="0" i="0" u="none" strike="noStrike" kern="1200" cap="none" spc="0" normalizeH="0" baseline="0" dirty="0">
                <a:ln>
                  <a:noFill/>
                </a:ln>
                <a:solidFill>
                  <a:srgbClr val="31302F"/>
                </a:solidFill>
                <a:effectLst/>
                <a:uLnTx/>
                <a:uFillTx/>
                <a:latin typeface="Calibri" panose="020F0502020204030204" pitchFamily="34" charset="0"/>
                <a:ea typeface="+mn-ea"/>
                <a:cs typeface="Calibri" panose="020F0502020204030204" pitchFamily="34"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to add text</a:t>
            </a:r>
          </a:p>
        </p:txBody>
      </p:sp>
      <p:sp>
        <p:nvSpPr>
          <p:cNvPr id="16" name="TextBox 15">
            <a:extLst>
              <a:ext uri="{FF2B5EF4-FFF2-40B4-BE49-F238E27FC236}">
                <a16:creationId xmlns:a16="http://schemas.microsoft.com/office/drawing/2014/main" id="{374E168F-E8AC-44AA-8E9B-D4E104FD905A}"/>
              </a:ext>
            </a:extLst>
          </p:cNvPr>
          <p:cNvSpPr txBox="1"/>
          <p:nvPr userDrawn="1"/>
        </p:nvSpPr>
        <p:spPr>
          <a:xfrm>
            <a:off x="838200" y="825500"/>
            <a:ext cx="3055530" cy="707886"/>
          </a:xfrm>
          <a:prstGeom prst="rect">
            <a:avLst/>
          </a:prstGeom>
          <a:noFill/>
        </p:spPr>
        <p:txBody>
          <a:bodyPr wrap="square" rtlCol="0">
            <a:spAutoFit/>
          </a:bodyPr>
          <a:lstStyle/>
          <a:p>
            <a:r>
              <a:rPr kumimoji="0" lang="en-US" sz="4000" b="1" i="0" u="none" strike="noStrike" kern="1200" cap="none" spc="0" normalizeH="0" baseline="0">
                <a:ln>
                  <a:noFill/>
                </a:ln>
                <a:solidFill>
                  <a:srgbClr val="FFFFFF"/>
                </a:solidFill>
                <a:effectLst/>
                <a:uLnTx/>
                <a:uFillTx/>
                <a:latin typeface="Calibri" panose="020F0502020204030204"/>
                <a:ea typeface="+mj-ea"/>
                <a:cs typeface="+mj-cs"/>
              </a:rPr>
              <a:t>Agenda</a:t>
            </a:r>
          </a:p>
        </p:txBody>
      </p:sp>
      <p:sp>
        <p:nvSpPr>
          <p:cNvPr id="17" name="TextBox 16">
            <a:extLst>
              <a:ext uri="{FF2B5EF4-FFF2-40B4-BE49-F238E27FC236}">
                <a16:creationId xmlns:a16="http://schemas.microsoft.com/office/drawing/2014/main" id="{E7ACA017-F81F-453B-A172-55173CD6ACB4}"/>
              </a:ext>
            </a:extLst>
          </p:cNvPr>
          <p:cNvSpPr txBox="1"/>
          <p:nvPr userDrawn="1"/>
        </p:nvSpPr>
        <p:spPr>
          <a:xfrm>
            <a:off x="8959714" y="6373226"/>
            <a:ext cx="2240280" cy="215444"/>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chemeClr val="tx1">
                    <a:lumMod val="50000"/>
                    <a:lumOff val="50000"/>
                  </a:schemeClr>
                </a:solidFill>
                <a:effectLst/>
                <a:uLnTx/>
                <a:uFillTx/>
                <a:latin typeface="+mn-lt"/>
                <a:ea typeface="+mn-ea"/>
                <a:cs typeface="+mn-cs"/>
              </a:rPr>
              <a:t>© Health Catalyst. Confidential and Proprietary.</a:t>
            </a:r>
          </a:p>
        </p:txBody>
      </p:sp>
    </p:spTree>
    <p:extLst>
      <p:ext uri="{BB962C8B-B14F-4D97-AF65-F5344CB8AC3E}">
        <p14:creationId xmlns:p14="http://schemas.microsoft.com/office/powerpoint/2010/main" val="417388731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Agenda Option 2">
    <p:spTree>
      <p:nvGrpSpPr>
        <p:cNvPr id="1" name=""/>
        <p:cNvGrpSpPr/>
        <p:nvPr/>
      </p:nvGrpSpPr>
      <p:grpSpPr>
        <a:xfrm>
          <a:off x="0" y="0"/>
          <a:ext cx="0" cy="0"/>
          <a:chOff x="0" y="0"/>
          <a:chExt cx="0" cy="0"/>
        </a:xfrm>
      </p:grpSpPr>
      <p:pic>
        <p:nvPicPr>
          <p:cNvPr id="10" name="Picture 9" descr="A picture containing text, electronics&#10;&#10;Description automatically generated">
            <a:extLst>
              <a:ext uri="{FF2B5EF4-FFF2-40B4-BE49-F238E27FC236}">
                <a16:creationId xmlns:a16="http://schemas.microsoft.com/office/drawing/2014/main" id="{FC285635-FCE4-4194-9D54-4BCD0B8B171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792" y="0"/>
            <a:ext cx="12205854" cy="6858000"/>
          </a:xfrm>
          <a:prstGeom prst="rect">
            <a:avLst/>
          </a:prstGeom>
        </p:spPr>
      </p:pic>
      <p:sp>
        <p:nvSpPr>
          <p:cNvPr id="7" name="Text Placeholder 4">
            <a:extLst>
              <a:ext uri="{FF2B5EF4-FFF2-40B4-BE49-F238E27FC236}">
                <a16:creationId xmlns:a16="http://schemas.microsoft.com/office/drawing/2014/main" id="{6AF4FC52-D242-451C-A653-CE8CB8F61212}"/>
              </a:ext>
            </a:extLst>
          </p:cNvPr>
          <p:cNvSpPr>
            <a:spLocks noGrp="1"/>
          </p:cNvSpPr>
          <p:nvPr>
            <p:ph type="body" sz="quarter" idx="24" hasCustomPrompt="1"/>
          </p:nvPr>
        </p:nvSpPr>
        <p:spPr>
          <a:xfrm>
            <a:off x="5646326" y="1776413"/>
            <a:ext cx="5764624" cy="4571982"/>
          </a:xfrm>
        </p:spPr>
        <p:txBody>
          <a:bodyPr/>
          <a:lstStyle>
            <a:lvl2pPr>
              <a:defRPr/>
            </a:lvl2pPr>
            <a:lvl3pPr marL="548640" indent="0">
              <a:buNone/>
              <a:defRPr/>
            </a:lvl3pPr>
          </a:lstStyle>
          <a:p>
            <a:pPr lvl="1"/>
            <a:r>
              <a:rPr lang="en-US"/>
              <a:t>Click to add text</a:t>
            </a:r>
          </a:p>
        </p:txBody>
      </p:sp>
    </p:spTree>
    <p:extLst>
      <p:ext uri="{BB962C8B-B14F-4D97-AF65-F5344CB8AC3E}">
        <p14:creationId xmlns:p14="http://schemas.microsoft.com/office/powerpoint/2010/main" val="2443734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esentation Title Page 2">
    <p:spTree>
      <p:nvGrpSpPr>
        <p:cNvPr id="1" name=""/>
        <p:cNvGrpSpPr/>
        <p:nvPr/>
      </p:nvGrpSpPr>
      <p:grpSpPr>
        <a:xfrm>
          <a:off x="0" y="0"/>
          <a:ext cx="0" cy="0"/>
          <a:chOff x="0" y="0"/>
          <a:chExt cx="0" cy="0"/>
        </a:xfrm>
      </p:grpSpPr>
      <p:pic>
        <p:nvPicPr>
          <p:cNvPr id="16" name="Picture 15" descr="Background pattern&#10;&#10;Description automatically generated">
            <a:extLst>
              <a:ext uri="{FF2B5EF4-FFF2-40B4-BE49-F238E27FC236}">
                <a16:creationId xmlns:a16="http://schemas.microsoft.com/office/drawing/2014/main" id="{44F0E133-D024-5A35-EF40-4ECCFC3015C6}"/>
              </a:ext>
            </a:extLst>
          </p:cNvPr>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1" y="3568"/>
            <a:ext cx="12204493" cy="6857883"/>
          </a:xfrm>
          <a:prstGeom prst="rect">
            <a:avLst/>
          </a:prstGeom>
        </p:spPr>
      </p:pic>
      <p:pic>
        <p:nvPicPr>
          <p:cNvPr id="5" name="Picture 4">
            <a:extLst>
              <a:ext uri="{FF2B5EF4-FFF2-40B4-BE49-F238E27FC236}">
                <a16:creationId xmlns:a16="http://schemas.microsoft.com/office/drawing/2014/main" id="{5AB51383-2CC9-991C-79F9-0F3D59F3E4B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581330" y="91679"/>
            <a:ext cx="10390754" cy="5838717"/>
          </a:xfrm>
          <a:prstGeom prst="rect">
            <a:avLst/>
          </a:prstGeom>
        </p:spPr>
      </p:pic>
      <p:pic>
        <p:nvPicPr>
          <p:cNvPr id="3" name="Picture 2">
            <a:extLst>
              <a:ext uri="{FF2B5EF4-FFF2-40B4-BE49-F238E27FC236}">
                <a16:creationId xmlns:a16="http://schemas.microsoft.com/office/drawing/2014/main" id="{51DD33B4-81FD-A31A-C5BF-E120E8CF330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48293" y="5337202"/>
            <a:ext cx="5156200" cy="1536700"/>
          </a:xfrm>
          <a:prstGeom prst="rect">
            <a:avLst/>
          </a:prstGeom>
        </p:spPr>
      </p:pic>
      <p:sp>
        <p:nvSpPr>
          <p:cNvPr id="8" name="Freeform: Shape 7">
            <a:extLst>
              <a:ext uri="{FF2B5EF4-FFF2-40B4-BE49-F238E27FC236}">
                <a16:creationId xmlns:a16="http://schemas.microsoft.com/office/drawing/2014/main" id="{E7B0E8E9-DC86-4424-A079-6D6EF5EA4873}"/>
              </a:ext>
            </a:extLst>
          </p:cNvPr>
          <p:cNvSpPr/>
          <p:nvPr userDrawn="1"/>
        </p:nvSpPr>
        <p:spPr>
          <a:xfrm>
            <a:off x="-9354" y="4587900"/>
            <a:ext cx="8486422" cy="2286002"/>
          </a:xfrm>
          <a:custGeom>
            <a:avLst/>
            <a:gdLst>
              <a:gd name="connsiteX0" fmla="*/ 0 w 8486422"/>
              <a:gd name="connsiteY0" fmla="*/ 0 h 2286002"/>
              <a:gd name="connsiteX1" fmla="*/ 6121830 w 8486422"/>
              <a:gd name="connsiteY1" fmla="*/ 0 h 2286002"/>
              <a:gd name="connsiteX2" fmla="*/ 6284354 w 8486422"/>
              <a:gd name="connsiteY2" fmla="*/ 0 h 2286002"/>
              <a:gd name="connsiteX3" fmla="*/ 6285082 w 8486422"/>
              <a:gd name="connsiteY3" fmla="*/ 0 h 2286002"/>
              <a:gd name="connsiteX4" fmla="*/ 6296025 w 8486422"/>
              <a:gd name="connsiteY4" fmla="*/ 0 h 2286002"/>
              <a:gd name="connsiteX5" fmla="*/ 6296025 w 8486422"/>
              <a:gd name="connsiteY5" fmla="*/ 11364 h 2286002"/>
              <a:gd name="connsiteX6" fmla="*/ 8486422 w 8486422"/>
              <a:gd name="connsiteY6" fmla="*/ 2286002 h 2286002"/>
              <a:gd name="connsiteX7" fmla="*/ 6296025 w 8486422"/>
              <a:gd name="connsiteY7" fmla="*/ 2286002 h 2286002"/>
              <a:gd name="connsiteX8" fmla="*/ 6285082 w 8486422"/>
              <a:gd name="connsiteY8" fmla="*/ 2286002 h 2286002"/>
              <a:gd name="connsiteX9" fmla="*/ 6284354 w 8486422"/>
              <a:gd name="connsiteY9" fmla="*/ 2286002 h 2286002"/>
              <a:gd name="connsiteX10" fmla="*/ 6121830 w 8486422"/>
              <a:gd name="connsiteY10" fmla="*/ 2286002 h 2286002"/>
              <a:gd name="connsiteX11" fmla="*/ 0 w 8486422"/>
              <a:gd name="connsiteY11" fmla="*/ 2286002 h 2286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86422" h="2286002">
                <a:moveTo>
                  <a:pt x="0" y="0"/>
                </a:moveTo>
                <a:lnTo>
                  <a:pt x="6121830" y="0"/>
                </a:lnTo>
                <a:lnTo>
                  <a:pt x="6284354" y="0"/>
                </a:lnTo>
                <a:lnTo>
                  <a:pt x="6285082" y="0"/>
                </a:lnTo>
                <a:lnTo>
                  <a:pt x="6296025" y="0"/>
                </a:lnTo>
                <a:lnTo>
                  <a:pt x="6296025" y="11364"/>
                </a:lnTo>
                <a:lnTo>
                  <a:pt x="8486422" y="2286002"/>
                </a:lnTo>
                <a:lnTo>
                  <a:pt x="6296025" y="2286002"/>
                </a:lnTo>
                <a:lnTo>
                  <a:pt x="6285082" y="2286002"/>
                </a:lnTo>
                <a:lnTo>
                  <a:pt x="6284354" y="2286002"/>
                </a:lnTo>
                <a:lnTo>
                  <a:pt x="6121830" y="2286002"/>
                </a:lnTo>
                <a:lnTo>
                  <a:pt x="0" y="2286002"/>
                </a:lnTo>
                <a:close/>
              </a:path>
            </a:pathLst>
          </a:custGeom>
          <a:solidFill>
            <a:srgbClr val="242427"/>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51DB1FF-8C68-4037-BB9F-7ADD96B912E6}"/>
              </a:ext>
            </a:extLst>
          </p:cNvPr>
          <p:cNvSpPr>
            <a:spLocks noGrp="1"/>
          </p:cNvSpPr>
          <p:nvPr>
            <p:ph type="ctrTitle" hasCustomPrompt="1"/>
          </p:nvPr>
        </p:nvSpPr>
        <p:spPr>
          <a:xfrm>
            <a:off x="585026" y="4998891"/>
            <a:ext cx="5700813" cy="1051560"/>
          </a:xfrm>
        </p:spPr>
        <p:txBody>
          <a:bodyPr anchor="t" anchorCtr="0">
            <a:noAutofit/>
          </a:bodyPr>
          <a:lstStyle>
            <a:lvl1pPr algn="l">
              <a:defRPr sz="4000">
                <a:solidFill>
                  <a:schemeClr val="bg1"/>
                </a:solidFill>
              </a:defRPr>
            </a:lvl1pPr>
          </a:lstStyle>
          <a:p>
            <a:r>
              <a:rPr lang="en-US"/>
              <a:t>Presentation Title</a:t>
            </a:r>
          </a:p>
        </p:txBody>
      </p:sp>
      <p:pic>
        <p:nvPicPr>
          <p:cNvPr id="10" name="Picture 9" descr="Logo&#10;&#10;Description automatically generated with medium confidence">
            <a:extLst>
              <a:ext uri="{FF2B5EF4-FFF2-40B4-BE49-F238E27FC236}">
                <a16:creationId xmlns:a16="http://schemas.microsoft.com/office/drawing/2014/main" id="{A0D816F5-602C-4219-A819-C371BC953C74}"/>
              </a:ext>
            </a:extLst>
          </p:cNvPr>
          <p:cNvPicPr>
            <a:picLocks noChangeAspect="1"/>
          </p:cNvPicPr>
          <p:nvPr userDrawn="1"/>
        </p:nvPicPr>
        <p:blipFill rotWithShape="1">
          <a:blip r:embed="rId5" cstate="email">
            <a:extLst>
              <a:ext uri="{28A0092B-C50C-407E-A947-70E740481C1C}">
                <a14:useLocalDpi xmlns:a14="http://schemas.microsoft.com/office/drawing/2010/main" val="0"/>
              </a:ext>
            </a:extLst>
          </a:blip>
          <a:srcRect/>
          <a:stretch/>
        </p:blipFill>
        <p:spPr>
          <a:xfrm>
            <a:off x="8933607" y="5826265"/>
            <a:ext cx="2508532" cy="501707"/>
          </a:xfrm>
          <a:prstGeom prst="rect">
            <a:avLst/>
          </a:prstGeom>
        </p:spPr>
      </p:pic>
      <p:sp>
        <p:nvSpPr>
          <p:cNvPr id="12" name="Text Placeholder 3">
            <a:extLst>
              <a:ext uri="{FF2B5EF4-FFF2-40B4-BE49-F238E27FC236}">
                <a16:creationId xmlns:a16="http://schemas.microsoft.com/office/drawing/2014/main" id="{9715494C-351A-478C-AA18-BB42CA846C7F}"/>
              </a:ext>
            </a:extLst>
          </p:cNvPr>
          <p:cNvSpPr>
            <a:spLocks noGrp="1"/>
          </p:cNvSpPr>
          <p:nvPr>
            <p:ph type="body" sz="quarter" idx="11" hasCustomPrompt="1"/>
          </p:nvPr>
        </p:nvSpPr>
        <p:spPr>
          <a:xfrm>
            <a:off x="581330" y="6198240"/>
            <a:ext cx="5699816" cy="269875"/>
          </a:xfrm>
        </p:spPr>
        <p:txBody>
          <a:bodyPr/>
          <a:lstStyle>
            <a:lvl1pPr>
              <a:defRPr lang="en-US" sz="1400" kern="1200" dirty="0" smtClean="0">
                <a:solidFill>
                  <a:srgbClr val="70CBFF"/>
                </a:solidFill>
                <a:latin typeface="+mn-lt"/>
                <a:ea typeface="+mn-ea"/>
                <a:cs typeface="+mn-cs"/>
              </a:defRPr>
            </a:lvl1pPr>
          </a:lstStyle>
          <a:p>
            <a:pPr lvl="0"/>
            <a:r>
              <a:rPr lang="en-US"/>
              <a:t>Presenter Name</a:t>
            </a:r>
          </a:p>
        </p:txBody>
      </p:sp>
      <p:sp>
        <p:nvSpPr>
          <p:cNvPr id="18" name="TextBox 17">
            <a:extLst>
              <a:ext uri="{FF2B5EF4-FFF2-40B4-BE49-F238E27FC236}">
                <a16:creationId xmlns:a16="http://schemas.microsoft.com/office/drawing/2014/main" id="{5BC73628-476D-4DCE-A003-8D7DB11CE620}"/>
              </a:ext>
            </a:extLst>
          </p:cNvPr>
          <p:cNvSpPr txBox="1"/>
          <p:nvPr userDrawn="1"/>
        </p:nvSpPr>
        <p:spPr>
          <a:xfrm>
            <a:off x="581330" y="6550877"/>
            <a:ext cx="2232287" cy="215444"/>
          </a:xfrm>
          <a:prstGeom prst="rect">
            <a:avLst/>
          </a:prstGeom>
          <a:noFill/>
        </p:spPr>
        <p:txBody>
          <a:bodyPr wrap="square" l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chemeClr val="bg1"/>
                </a:solidFill>
                <a:effectLst/>
                <a:uLnTx/>
                <a:uFillTx/>
              </a:rPr>
              <a:t>© Health Catalyst. Confidential and Proprietary.</a:t>
            </a:r>
          </a:p>
        </p:txBody>
      </p:sp>
    </p:spTree>
    <p:extLst>
      <p:ext uri="{BB962C8B-B14F-4D97-AF65-F5344CB8AC3E}">
        <p14:creationId xmlns:p14="http://schemas.microsoft.com/office/powerpoint/2010/main" val="303694789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Agenda Option 2">
    <p:spTree>
      <p:nvGrpSpPr>
        <p:cNvPr id="1" name=""/>
        <p:cNvGrpSpPr/>
        <p:nvPr/>
      </p:nvGrpSpPr>
      <p:grpSpPr>
        <a:xfrm>
          <a:off x="0" y="0"/>
          <a:ext cx="0" cy="0"/>
          <a:chOff x="0" y="0"/>
          <a:chExt cx="0" cy="0"/>
        </a:xfrm>
      </p:grpSpPr>
      <p:pic>
        <p:nvPicPr>
          <p:cNvPr id="10" name="Picture 9" descr="A picture containing text, electronics&#10;&#10;Description automatically generated">
            <a:extLst>
              <a:ext uri="{FF2B5EF4-FFF2-40B4-BE49-F238E27FC236}">
                <a16:creationId xmlns:a16="http://schemas.microsoft.com/office/drawing/2014/main" id="{FC285635-FCE4-4194-9D54-4BCD0B8B171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792" y="0"/>
            <a:ext cx="12205854" cy="6858000"/>
          </a:xfrm>
          <a:prstGeom prst="rect">
            <a:avLst/>
          </a:prstGeom>
        </p:spPr>
      </p:pic>
      <p:sp>
        <p:nvSpPr>
          <p:cNvPr id="6" name="TextBox 5">
            <a:extLst>
              <a:ext uri="{FF2B5EF4-FFF2-40B4-BE49-F238E27FC236}">
                <a16:creationId xmlns:a16="http://schemas.microsoft.com/office/drawing/2014/main" id="{906F8AA1-0947-4343-A98B-118DD52CE3A4}"/>
              </a:ext>
            </a:extLst>
          </p:cNvPr>
          <p:cNvSpPr txBox="1"/>
          <p:nvPr userDrawn="1"/>
        </p:nvSpPr>
        <p:spPr>
          <a:xfrm>
            <a:off x="-8792" y="2169378"/>
            <a:ext cx="5090746" cy="707886"/>
          </a:xfrm>
          <a:prstGeom prst="rect">
            <a:avLst/>
          </a:prstGeom>
          <a:noFill/>
        </p:spPr>
        <p:txBody>
          <a:bodyPr wrap="square" rtlCol="0">
            <a:spAutoFit/>
          </a:bodyPr>
          <a:lstStyle/>
          <a:p>
            <a:pPr algn="ctr"/>
            <a:r>
              <a:rPr lang="en-US" sz="4000" b="1" i="0" kern="1200">
                <a:solidFill>
                  <a:schemeClr val="bg1"/>
                </a:solidFill>
                <a:latin typeface="Calibri" panose="020F0502020204030204" pitchFamily="34" charset="0"/>
                <a:ea typeface="+mj-ea"/>
                <a:cs typeface="Calibri" panose="020F0502020204030204" pitchFamily="34" charset="0"/>
              </a:rPr>
              <a:t>Agenda</a:t>
            </a:r>
          </a:p>
        </p:txBody>
      </p:sp>
      <p:sp>
        <p:nvSpPr>
          <p:cNvPr id="7" name="Text Placeholder 4">
            <a:extLst>
              <a:ext uri="{FF2B5EF4-FFF2-40B4-BE49-F238E27FC236}">
                <a16:creationId xmlns:a16="http://schemas.microsoft.com/office/drawing/2014/main" id="{6AF4FC52-D242-451C-A653-CE8CB8F61212}"/>
              </a:ext>
            </a:extLst>
          </p:cNvPr>
          <p:cNvSpPr>
            <a:spLocks noGrp="1"/>
          </p:cNvSpPr>
          <p:nvPr>
            <p:ph type="body" sz="quarter" idx="24" hasCustomPrompt="1"/>
          </p:nvPr>
        </p:nvSpPr>
        <p:spPr>
          <a:xfrm>
            <a:off x="5646326" y="1776413"/>
            <a:ext cx="5764624" cy="4571982"/>
          </a:xfrm>
        </p:spPr>
        <p:txBody>
          <a:bodyPr/>
          <a:lstStyle>
            <a:lvl2pPr>
              <a:defRPr/>
            </a:lvl2pPr>
            <a:lvl3pPr marL="548640" indent="0">
              <a:buNone/>
              <a:defRPr/>
            </a:lvl3pPr>
          </a:lstStyle>
          <a:p>
            <a:pPr lvl="1"/>
            <a:r>
              <a:rPr lang="en-US"/>
              <a:t>Click to add text</a:t>
            </a:r>
          </a:p>
        </p:txBody>
      </p:sp>
    </p:spTree>
    <p:extLst>
      <p:ext uri="{BB962C8B-B14F-4D97-AF65-F5344CB8AC3E}">
        <p14:creationId xmlns:p14="http://schemas.microsoft.com/office/powerpoint/2010/main" val="339153044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ransition">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43A9171-E8AE-4921-B53A-2D9249E1590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4079631" y="0"/>
            <a:ext cx="8112369" cy="6858000"/>
          </a:xfrm>
          <a:prstGeom prst="rect">
            <a:avLst/>
          </a:prstGeom>
        </p:spPr>
      </p:pic>
      <p:sp>
        <p:nvSpPr>
          <p:cNvPr id="13" name="Rectangle 12">
            <a:extLst>
              <a:ext uri="{FF2B5EF4-FFF2-40B4-BE49-F238E27FC236}">
                <a16:creationId xmlns:a16="http://schemas.microsoft.com/office/drawing/2014/main" id="{3F85FFFD-356C-4AB3-BE76-1C9E0C770679}"/>
              </a:ext>
            </a:extLst>
          </p:cNvPr>
          <p:cNvSpPr/>
          <p:nvPr userDrawn="1"/>
        </p:nvSpPr>
        <p:spPr>
          <a:xfrm>
            <a:off x="1" y="0"/>
            <a:ext cx="12191999" cy="6858000"/>
          </a:xfrm>
          <a:prstGeom prst="rect">
            <a:avLst/>
          </a:prstGeom>
          <a:gradFill>
            <a:gsLst>
              <a:gs pos="40000">
                <a:schemeClr val="accent1"/>
              </a:gs>
              <a:gs pos="84000">
                <a:schemeClr val="accent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picture containing graphical user interface&#10;&#10;Description automatically generated">
            <a:extLst>
              <a:ext uri="{FF2B5EF4-FFF2-40B4-BE49-F238E27FC236}">
                <a16:creationId xmlns:a16="http://schemas.microsoft.com/office/drawing/2014/main" id="{CD06865C-4CE5-4A1B-8D6C-D29F83E07F81}"/>
              </a:ext>
            </a:extLst>
          </p:cNvPr>
          <p:cNvPicPr>
            <a:picLocks noChangeAspect="1"/>
          </p:cNvPicPr>
          <p:nvPr userDrawn="1"/>
        </p:nvPicPr>
        <p:blipFill rotWithShape="1">
          <a:blip r:embed="rId3"/>
          <a:srcRect t="89177"/>
          <a:stretch/>
        </p:blipFill>
        <p:spPr>
          <a:xfrm>
            <a:off x="5639" y="6115792"/>
            <a:ext cx="12180722" cy="742208"/>
          </a:xfrm>
          <a:prstGeom prst="rect">
            <a:avLst/>
          </a:prstGeom>
        </p:spPr>
      </p:pic>
      <p:sp>
        <p:nvSpPr>
          <p:cNvPr id="15" name="TextBox 14">
            <a:extLst>
              <a:ext uri="{FF2B5EF4-FFF2-40B4-BE49-F238E27FC236}">
                <a16:creationId xmlns:a16="http://schemas.microsoft.com/office/drawing/2014/main" id="{F5F3964D-EE9C-4B57-9A5D-9B3A47122034}"/>
              </a:ext>
            </a:extLst>
          </p:cNvPr>
          <p:cNvSpPr txBox="1"/>
          <p:nvPr userDrawn="1"/>
        </p:nvSpPr>
        <p:spPr>
          <a:xfrm>
            <a:off x="8959714" y="6373226"/>
            <a:ext cx="2240280" cy="215444"/>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chemeClr val="bg1"/>
                </a:solidFill>
                <a:effectLst/>
                <a:uLnTx/>
                <a:uFillTx/>
              </a:rPr>
              <a:t>© Health Catalyst. Confidential and Proprietary.</a:t>
            </a:r>
          </a:p>
        </p:txBody>
      </p:sp>
      <p:sp>
        <p:nvSpPr>
          <p:cNvPr id="2" name="Title 1">
            <a:extLst>
              <a:ext uri="{FF2B5EF4-FFF2-40B4-BE49-F238E27FC236}">
                <a16:creationId xmlns:a16="http://schemas.microsoft.com/office/drawing/2014/main" id="{948127FA-517A-4399-96BF-99DA692D2D1D}"/>
              </a:ext>
            </a:extLst>
          </p:cNvPr>
          <p:cNvSpPr>
            <a:spLocks noGrp="1"/>
          </p:cNvSpPr>
          <p:nvPr>
            <p:ph type="title" hasCustomPrompt="1"/>
          </p:nvPr>
        </p:nvSpPr>
        <p:spPr>
          <a:xfrm>
            <a:off x="846289" y="1884324"/>
            <a:ext cx="6187557" cy="2399898"/>
          </a:xfrm>
        </p:spPr>
        <p:txBody>
          <a:bodyPr>
            <a:noAutofit/>
          </a:bodyPr>
          <a:lstStyle>
            <a:lvl1pPr>
              <a:defRPr lang="en-US" sz="4000" b="1" kern="1200" dirty="0">
                <a:solidFill>
                  <a:schemeClr val="bg1"/>
                </a:solidFill>
                <a:latin typeface="+mn-lt"/>
                <a:ea typeface="+mj-ea"/>
                <a:cs typeface="+mj-cs"/>
              </a:defRPr>
            </a:lvl1pPr>
          </a:lstStyle>
          <a:p>
            <a:r>
              <a:rPr lang="en-US"/>
              <a:t>Transition</a:t>
            </a:r>
          </a:p>
        </p:txBody>
      </p:sp>
    </p:spTree>
    <p:extLst>
      <p:ext uri="{BB962C8B-B14F-4D97-AF65-F5344CB8AC3E}">
        <p14:creationId xmlns:p14="http://schemas.microsoft.com/office/powerpoint/2010/main" val="398627707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Pag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1EADD38-2A7B-41DC-95CC-E73E69E96496}"/>
              </a:ext>
            </a:extLst>
          </p:cNvPr>
          <p:cNvSpPr/>
          <p:nvPr userDrawn="1"/>
        </p:nvSpPr>
        <p:spPr>
          <a:xfrm>
            <a:off x="0" y="0"/>
            <a:ext cx="12192000" cy="6858000"/>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itle 1">
            <a:extLst>
              <a:ext uri="{FF2B5EF4-FFF2-40B4-BE49-F238E27FC236}">
                <a16:creationId xmlns:a16="http://schemas.microsoft.com/office/drawing/2014/main" id="{76B0B407-2C7D-46EF-9A64-D7DA3F2EBB6A}"/>
              </a:ext>
            </a:extLst>
          </p:cNvPr>
          <p:cNvSpPr>
            <a:spLocks noGrp="1"/>
          </p:cNvSpPr>
          <p:nvPr>
            <p:ph type="title" hasCustomPrompt="1"/>
          </p:nvPr>
        </p:nvSpPr>
        <p:spPr>
          <a:xfrm>
            <a:off x="1524000" y="1400693"/>
            <a:ext cx="9143999" cy="2262981"/>
          </a:xfrm>
          <a:prstGeom prst="rect">
            <a:avLst/>
          </a:prstGeom>
        </p:spPr>
        <p:txBody>
          <a:bodyPr anchor="ctr" anchorCtr="0">
            <a:noAutofit/>
          </a:bodyPr>
          <a:lstStyle>
            <a:lvl1pPr algn="ctr">
              <a:defRPr lang="en-US" sz="4000" b="1" kern="1200" dirty="0">
                <a:solidFill>
                  <a:schemeClr val="bg1"/>
                </a:solidFill>
                <a:latin typeface="+mn-lt"/>
                <a:ea typeface="+mj-ea"/>
                <a:cs typeface="+mj-cs"/>
              </a:defRPr>
            </a:lvl1pPr>
          </a:lstStyle>
          <a:p>
            <a:r>
              <a:rPr lang="en-US"/>
              <a:t>Section Title Page</a:t>
            </a:r>
          </a:p>
        </p:txBody>
      </p:sp>
      <p:sp>
        <p:nvSpPr>
          <p:cNvPr id="7" name="TextBox 6">
            <a:extLst>
              <a:ext uri="{FF2B5EF4-FFF2-40B4-BE49-F238E27FC236}">
                <a16:creationId xmlns:a16="http://schemas.microsoft.com/office/drawing/2014/main" id="{E07D4D95-1F1D-4EEA-B91B-E3539529AA59}"/>
              </a:ext>
            </a:extLst>
          </p:cNvPr>
          <p:cNvSpPr txBox="1"/>
          <p:nvPr userDrawn="1"/>
        </p:nvSpPr>
        <p:spPr>
          <a:xfrm>
            <a:off x="8959714" y="6373226"/>
            <a:ext cx="2240280" cy="215444"/>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chemeClr val="bg1"/>
                </a:solidFill>
                <a:effectLst/>
                <a:uLnTx/>
                <a:uFillTx/>
              </a:rPr>
              <a:t>© Health Catalyst. Confidential and Proprietary.</a:t>
            </a:r>
          </a:p>
        </p:txBody>
      </p:sp>
    </p:spTree>
    <p:extLst>
      <p:ext uri="{BB962C8B-B14F-4D97-AF65-F5344CB8AC3E}">
        <p14:creationId xmlns:p14="http://schemas.microsoft.com/office/powerpoint/2010/main" val="57697607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Alternate">
    <p:spTree>
      <p:nvGrpSpPr>
        <p:cNvPr id="1" name=""/>
        <p:cNvGrpSpPr/>
        <p:nvPr/>
      </p:nvGrpSpPr>
      <p:grpSpPr>
        <a:xfrm>
          <a:off x="0" y="0"/>
          <a:ext cx="0" cy="0"/>
          <a:chOff x="0" y="0"/>
          <a:chExt cx="0" cy="0"/>
        </a:xfrm>
      </p:grpSpPr>
      <p:pic>
        <p:nvPicPr>
          <p:cNvPr id="10" name="Picture 9" descr="A picture containing background pattern&#10;&#10;Description automatically generated">
            <a:extLst>
              <a:ext uri="{FF2B5EF4-FFF2-40B4-BE49-F238E27FC236}">
                <a16:creationId xmlns:a16="http://schemas.microsoft.com/office/drawing/2014/main" id="{4B845D6C-865F-48D0-8D2F-65303BA60EA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69090"/>
          </a:xfrm>
          <a:prstGeom prst="rect">
            <a:avLst/>
          </a:prstGeom>
        </p:spPr>
      </p:pic>
      <p:sp>
        <p:nvSpPr>
          <p:cNvPr id="11" name="Text Placeholder 25">
            <a:extLst>
              <a:ext uri="{FF2B5EF4-FFF2-40B4-BE49-F238E27FC236}">
                <a16:creationId xmlns:a16="http://schemas.microsoft.com/office/drawing/2014/main" id="{44F10A57-44E9-4265-9A20-E91F228D6EF1}"/>
              </a:ext>
            </a:extLst>
          </p:cNvPr>
          <p:cNvSpPr>
            <a:spLocks noGrp="1"/>
          </p:cNvSpPr>
          <p:nvPr>
            <p:ph type="body" sz="quarter" idx="10" hasCustomPrompt="1"/>
          </p:nvPr>
        </p:nvSpPr>
        <p:spPr>
          <a:xfrm>
            <a:off x="6729984" y="1375835"/>
            <a:ext cx="4846320" cy="347472"/>
          </a:xfrm>
          <a:prstGeom prst="rect">
            <a:avLst/>
          </a:prstGeom>
        </p:spPr>
        <p:txBody>
          <a:bodyPr/>
          <a:lstStyle>
            <a:lvl1pPr>
              <a:buNone/>
              <a:defRPr kumimoji="0" lang="en-US" sz="2000" b="1" i="0" u="none" strike="noStrike" kern="1200" cap="none" spc="0" normalizeH="0" baseline="0" dirty="0">
                <a:ln>
                  <a:noFill/>
                </a:ln>
                <a:solidFill>
                  <a:schemeClr val="bg1"/>
                </a:solidFill>
                <a:effectLst/>
                <a:uLnTx/>
                <a:uFillTx/>
                <a:latin typeface="Calibri" panose="020F0502020204030204" pitchFamily="34" charset="0"/>
                <a:ea typeface="+mn-ea"/>
                <a:cs typeface="Calibri" panose="020F0502020204030204" pitchFamily="34" charset="0"/>
              </a:defRPr>
            </a:lvl1pPr>
          </a:lstStyle>
          <a:p>
            <a:pPr lvl="0"/>
            <a:r>
              <a:rPr lang="en-US"/>
              <a:t>Subtitle/Topic</a:t>
            </a:r>
          </a:p>
        </p:txBody>
      </p:sp>
      <p:sp>
        <p:nvSpPr>
          <p:cNvPr id="12" name="Text Placeholder 25">
            <a:extLst>
              <a:ext uri="{FF2B5EF4-FFF2-40B4-BE49-F238E27FC236}">
                <a16:creationId xmlns:a16="http://schemas.microsoft.com/office/drawing/2014/main" id="{C0960899-9113-46AD-80B7-2B5A3BA41931}"/>
              </a:ext>
            </a:extLst>
          </p:cNvPr>
          <p:cNvSpPr>
            <a:spLocks noGrp="1"/>
          </p:cNvSpPr>
          <p:nvPr>
            <p:ph type="body" sz="quarter" idx="12" hasCustomPrompt="1"/>
          </p:nvPr>
        </p:nvSpPr>
        <p:spPr>
          <a:xfrm>
            <a:off x="6729984" y="1833035"/>
            <a:ext cx="4846320" cy="457200"/>
          </a:xfrm>
          <a:prstGeom prst="rect">
            <a:avLst/>
          </a:prstGeom>
        </p:spPr>
        <p:txBody>
          <a:bodyPr/>
          <a:lstStyle>
            <a:lvl1pPr marL="0" indent="0">
              <a:buNone/>
              <a:defRPr kumimoji="0" lang="en-US" sz="1400" b="0" i="0" u="none" strike="noStrike" kern="1200" cap="none" spc="0" normalizeH="0" baseline="0" dirty="0">
                <a:ln>
                  <a:noFill/>
                </a:ln>
                <a:solidFill>
                  <a:schemeClr val="bg1"/>
                </a:solidFill>
                <a:effectLst/>
                <a:uLnTx/>
                <a:uFillTx/>
                <a:latin typeface="Calibri" panose="020F0502020204030204" pitchFamily="34" charset="0"/>
                <a:ea typeface="+mn-ea"/>
                <a:cs typeface="Calibri" panose="020F0502020204030204" pitchFamily="34"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to add text</a:t>
            </a:r>
          </a:p>
        </p:txBody>
      </p:sp>
      <p:sp>
        <p:nvSpPr>
          <p:cNvPr id="13" name="Text Placeholder 25">
            <a:extLst>
              <a:ext uri="{FF2B5EF4-FFF2-40B4-BE49-F238E27FC236}">
                <a16:creationId xmlns:a16="http://schemas.microsoft.com/office/drawing/2014/main" id="{30819CB7-5609-42D9-B4DF-3A1032F392A9}"/>
              </a:ext>
            </a:extLst>
          </p:cNvPr>
          <p:cNvSpPr>
            <a:spLocks noGrp="1"/>
          </p:cNvSpPr>
          <p:nvPr>
            <p:ph type="body" sz="quarter" idx="13" hasCustomPrompt="1"/>
          </p:nvPr>
        </p:nvSpPr>
        <p:spPr>
          <a:xfrm>
            <a:off x="6729984" y="3389687"/>
            <a:ext cx="4846320" cy="347472"/>
          </a:xfrm>
          <a:prstGeom prst="rect">
            <a:avLst/>
          </a:prstGeom>
        </p:spPr>
        <p:txBody>
          <a:bodyPr/>
          <a:lstStyle>
            <a:lvl1pPr>
              <a:buNone/>
              <a:defRPr kumimoji="0" lang="en-US" sz="2000" b="1" i="0" u="none" strike="noStrike" kern="1200" cap="none" spc="0" normalizeH="0" baseline="0" dirty="0">
                <a:ln>
                  <a:noFill/>
                </a:ln>
                <a:solidFill>
                  <a:schemeClr val="bg1"/>
                </a:solidFill>
                <a:effectLst/>
                <a:uLnTx/>
                <a:uFillTx/>
                <a:latin typeface="Calibri" panose="020F0502020204030204" pitchFamily="34" charset="0"/>
                <a:ea typeface="+mn-ea"/>
                <a:cs typeface="Calibri" panose="020F0502020204030204" pitchFamily="34" charset="0"/>
              </a:defRPr>
            </a:lvl1pPr>
          </a:lstStyle>
          <a:p>
            <a:pPr lvl="0"/>
            <a:r>
              <a:rPr lang="en-US"/>
              <a:t>Subtitle/Topic</a:t>
            </a:r>
          </a:p>
        </p:txBody>
      </p:sp>
      <p:sp>
        <p:nvSpPr>
          <p:cNvPr id="14" name="Text Placeholder 25">
            <a:extLst>
              <a:ext uri="{FF2B5EF4-FFF2-40B4-BE49-F238E27FC236}">
                <a16:creationId xmlns:a16="http://schemas.microsoft.com/office/drawing/2014/main" id="{38C7A0A0-E42E-4FDD-811C-2F5EFDB1DBD0}"/>
              </a:ext>
            </a:extLst>
          </p:cNvPr>
          <p:cNvSpPr>
            <a:spLocks noGrp="1"/>
          </p:cNvSpPr>
          <p:nvPr>
            <p:ph type="body" sz="quarter" idx="14" hasCustomPrompt="1"/>
          </p:nvPr>
        </p:nvSpPr>
        <p:spPr>
          <a:xfrm>
            <a:off x="6729984" y="3846887"/>
            <a:ext cx="4846320" cy="457200"/>
          </a:xfrm>
          <a:prstGeom prst="rect">
            <a:avLst/>
          </a:prstGeom>
        </p:spPr>
        <p:txBody>
          <a:bodyPr/>
          <a:lstStyle>
            <a:lvl1pPr>
              <a:buNone/>
              <a:defRPr kumimoji="0" lang="en-US" sz="1400" b="0" i="0" u="none" strike="noStrike" kern="1200" cap="none" spc="0" normalizeH="0" baseline="0" dirty="0">
                <a:ln>
                  <a:noFill/>
                </a:ln>
                <a:solidFill>
                  <a:schemeClr val="bg1"/>
                </a:solidFill>
                <a:effectLst/>
                <a:uLnTx/>
                <a:uFillTx/>
                <a:latin typeface="Calibri" panose="020F0502020204030204" pitchFamily="34" charset="0"/>
                <a:ea typeface="+mn-ea"/>
                <a:cs typeface="Calibri" panose="020F0502020204030204" pitchFamily="34"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to add text</a:t>
            </a:r>
          </a:p>
        </p:txBody>
      </p:sp>
      <p:sp>
        <p:nvSpPr>
          <p:cNvPr id="15" name="Text Placeholder 25">
            <a:extLst>
              <a:ext uri="{FF2B5EF4-FFF2-40B4-BE49-F238E27FC236}">
                <a16:creationId xmlns:a16="http://schemas.microsoft.com/office/drawing/2014/main" id="{0D720A1E-B67E-4160-9DD4-A70954BB91CF}"/>
              </a:ext>
            </a:extLst>
          </p:cNvPr>
          <p:cNvSpPr>
            <a:spLocks noGrp="1"/>
          </p:cNvSpPr>
          <p:nvPr>
            <p:ph type="body" sz="quarter" idx="15" hasCustomPrompt="1"/>
          </p:nvPr>
        </p:nvSpPr>
        <p:spPr>
          <a:xfrm>
            <a:off x="6729984" y="2384565"/>
            <a:ext cx="4846320" cy="347472"/>
          </a:xfrm>
          <a:prstGeom prst="rect">
            <a:avLst/>
          </a:prstGeom>
        </p:spPr>
        <p:txBody>
          <a:bodyPr/>
          <a:lstStyle>
            <a:lvl1pPr>
              <a:buNone/>
              <a:defRPr kumimoji="0" lang="en-US" sz="2000" b="1" i="0" u="none" strike="noStrike" kern="1200" cap="none" spc="0" normalizeH="0" baseline="0" dirty="0">
                <a:ln>
                  <a:noFill/>
                </a:ln>
                <a:solidFill>
                  <a:schemeClr val="bg1"/>
                </a:solidFill>
                <a:effectLst/>
                <a:uLnTx/>
                <a:uFillTx/>
                <a:latin typeface="Calibri" panose="020F0502020204030204" pitchFamily="34" charset="0"/>
                <a:ea typeface="+mn-ea"/>
                <a:cs typeface="Calibri" panose="020F0502020204030204" pitchFamily="34" charset="0"/>
              </a:defRPr>
            </a:lvl1pPr>
          </a:lstStyle>
          <a:p>
            <a:pPr lvl="0"/>
            <a:r>
              <a:rPr lang="en-US"/>
              <a:t>Subtitle/Topic</a:t>
            </a:r>
          </a:p>
        </p:txBody>
      </p:sp>
      <p:sp>
        <p:nvSpPr>
          <p:cNvPr id="16" name="Text Placeholder 25">
            <a:extLst>
              <a:ext uri="{FF2B5EF4-FFF2-40B4-BE49-F238E27FC236}">
                <a16:creationId xmlns:a16="http://schemas.microsoft.com/office/drawing/2014/main" id="{DCCA95C5-9B01-4271-8D0B-8252BBAC2A3F}"/>
              </a:ext>
            </a:extLst>
          </p:cNvPr>
          <p:cNvSpPr>
            <a:spLocks noGrp="1"/>
          </p:cNvSpPr>
          <p:nvPr>
            <p:ph type="body" sz="quarter" idx="16" hasCustomPrompt="1"/>
          </p:nvPr>
        </p:nvSpPr>
        <p:spPr>
          <a:xfrm>
            <a:off x="6729984" y="2841765"/>
            <a:ext cx="4846320" cy="457200"/>
          </a:xfrm>
          <a:prstGeom prst="rect">
            <a:avLst/>
          </a:prstGeom>
        </p:spPr>
        <p:txBody>
          <a:bodyPr/>
          <a:lstStyle>
            <a:lvl1pPr>
              <a:buNone/>
              <a:defRPr kumimoji="0" lang="en-US" sz="1400" b="0" i="0" u="none" strike="noStrike" kern="1200" cap="none" spc="0" normalizeH="0" baseline="0" dirty="0">
                <a:ln>
                  <a:noFill/>
                </a:ln>
                <a:solidFill>
                  <a:schemeClr val="bg1"/>
                </a:solidFill>
                <a:effectLst/>
                <a:uLnTx/>
                <a:uFillTx/>
                <a:latin typeface="Calibri" panose="020F0502020204030204" pitchFamily="34" charset="0"/>
                <a:ea typeface="+mn-ea"/>
                <a:cs typeface="Calibri" panose="020F0502020204030204" pitchFamily="34"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to add text</a:t>
            </a:r>
          </a:p>
        </p:txBody>
      </p:sp>
      <p:sp>
        <p:nvSpPr>
          <p:cNvPr id="17" name="Text Placeholder 25">
            <a:extLst>
              <a:ext uri="{FF2B5EF4-FFF2-40B4-BE49-F238E27FC236}">
                <a16:creationId xmlns:a16="http://schemas.microsoft.com/office/drawing/2014/main" id="{642A4048-4A21-4D11-8EE4-984444E33153}"/>
              </a:ext>
            </a:extLst>
          </p:cNvPr>
          <p:cNvSpPr>
            <a:spLocks noGrp="1"/>
          </p:cNvSpPr>
          <p:nvPr>
            <p:ph type="body" sz="quarter" idx="17" hasCustomPrompt="1"/>
          </p:nvPr>
        </p:nvSpPr>
        <p:spPr>
          <a:xfrm>
            <a:off x="6729984" y="4392837"/>
            <a:ext cx="4846320" cy="347472"/>
          </a:xfrm>
          <a:prstGeom prst="rect">
            <a:avLst/>
          </a:prstGeom>
        </p:spPr>
        <p:txBody>
          <a:bodyPr/>
          <a:lstStyle>
            <a:lvl1pPr>
              <a:buNone/>
              <a:defRPr kumimoji="0" lang="en-US" sz="2000" b="1" i="0" u="none" strike="noStrike" kern="1200" cap="none" spc="0" normalizeH="0" baseline="0" dirty="0">
                <a:ln>
                  <a:noFill/>
                </a:ln>
                <a:solidFill>
                  <a:schemeClr val="bg1"/>
                </a:solidFill>
                <a:effectLst/>
                <a:uLnTx/>
                <a:uFillTx/>
                <a:latin typeface="Calibri" panose="020F0502020204030204" pitchFamily="34" charset="0"/>
                <a:ea typeface="+mn-ea"/>
                <a:cs typeface="Calibri" panose="020F0502020204030204" pitchFamily="34" charset="0"/>
              </a:defRPr>
            </a:lvl1pPr>
          </a:lstStyle>
          <a:p>
            <a:pPr lvl="0"/>
            <a:r>
              <a:rPr lang="en-US"/>
              <a:t>Subtitle/Topic</a:t>
            </a:r>
          </a:p>
        </p:txBody>
      </p:sp>
      <p:sp>
        <p:nvSpPr>
          <p:cNvPr id="18" name="Text Placeholder 25">
            <a:extLst>
              <a:ext uri="{FF2B5EF4-FFF2-40B4-BE49-F238E27FC236}">
                <a16:creationId xmlns:a16="http://schemas.microsoft.com/office/drawing/2014/main" id="{7AC9713D-05A6-4FA6-A547-AA2E08968378}"/>
              </a:ext>
            </a:extLst>
          </p:cNvPr>
          <p:cNvSpPr>
            <a:spLocks noGrp="1"/>
          </p:cNvSpPr>
          <p:nvPr>
            <p:ph type="body" sz="quarter" idx="18" hasCustomPrompt="1"/>
          </p:nvPr>
        </p:nvSpPr>
        <p:spPr>
          <a:xfrm>
            <a:off x="6729984" y="4850037"/>
            <a:ext cx="4846320" cy="457200"/>
          </a:xfrm>
          <a:prstGeom prst="rect">
            <a:avLst/>
          </a:prstGeom>
        </p:spPr>
        <p:txBody>
          <a:bodyPr/>
          <a:lstStyle>
            <a:lvl1pPr>
              <a:buNone/>
              <a:defRPr kumimoji="0" lang="en-US" sz="1400" b="0" i="0" u="none" strike="noStrike" kern="1200" cap="none" spc="0" normalizeH="0" baseline="0" dirty="0">
                <a:ln>
                  <a:noFill/>
                </a:ln>
                <a:solidFill>
                  <a:schemeClr val="bg1"/>
                </a:solidFill>
                <a:effectLst/>
                <a:uLnTx/>
                <a:uFillTx/>
                <a:latin typeface="Calibri" panose="020F0502020204030204" pitchFamily="34" charset="0"/>
                <a:ea typeface="+mn-ea"/>
                <a:cs typeface="Calibri" panose="020F0502020204030204" pitchFamily="34"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to add text</a:t>
            </a:r>
          </a:p>
        </p:txBody>
      </p:sp>
      <p:sp>
        <p:nvSpPr>
          <p:cNvPr id="19" name="Text Placeholder 25">
            <a:extLst>
              <a:ext uri="{FF2B5EF4-FFF2-40B4-BE49-F238E27FC236}">
                <a16:creationId xmlns:a16="http://schemas.microsoft.com/office/drawing/2014/main" id="{F8E54224-85C6-4AA2-BE4F-2AAD7D7CFC11}"/>
              </a:ext>
            </a:extLst>
          </p:cNvPr>
          <p:cNvSpPr>
            <a:spLocks noGrp="1"/>
          </p:cNvSpPr>
          <p:nvPr>
            <p:ph type="body" sz="quarter" idx="19" hasCustomPrompt="1"/>
          </p:nvPr>
        </p:nvSpPr>
        <p:spPr>
          <a:xfrm>
            <a:off x="710940" y="3355373"/>
            <a:ext cx="4086689" cy="457200"/>
          </a:xfrm>
          <a:prstGeom prst="rect">
            <a:avLst/>
          </a:prstGeom>
        </p:spPr>
        <p:txBody>
          <a:bodyPr anchor="t"/>
          <a:lstStyle>
            <a:lvl1pPr marL="0" indent="0">
              <a:buNone/>
              <a:defRPr kumimoji="0" lang="en-US" sz="2000" b="1" i="0" u="none" strike="noStrike" kern="1200" cap="none" spc="0" normalizeH="0" baseline="0" dirty="0">
                <a:ln>
                  <a:noFill/>
                </a:ln>
                <a:solidFill>
                  <a:schemeClr val="accent3"/>
                </a:solidFill>
                <a:effectLst/>
                <a:uLnTx/>
                <a:uFillTx/>
                <a:latin typeface="Calibri" panose="020F0502020204030204" pitchFamily="34" charset="0"/>
                <a:ea typeface="+mn-ea"/>
                <a:cs typeface="Calibri" panose="020F0502020204030204" pitchFamily="34" charset="0"/>
              </a:defRPr>
            </a:lvl1pPr>
          </a:lstStyle>
          <a:p>
            <a:pPr marL="228600" lvl="0" indent="-228600" algn="l" defTabSz="914400" rtl="0" eaLnBrk="1" latinLnBrk="0" hangingPunct="1">
              <a:lnSpc>
                <a:spcPct val="90000"/>
              </a:lnSpc>
              <a:spcBef>
                <a:spcPts val="1000"/>
              </a:spcBef>
              <a:buFont typeface="Arial" panose="020B0604020202020204" pitchFamily="34" charset="0"/>
              <a:buNone/>
            </a:pPr>
            <a:r>
              <a:rPr lang="en-US"/>
              <a:t>Subtitle/Topic</a:t>
            </a:r>
          </a:p>
        </p:txBody>
      </p:sp>
      <p:sp>
        <p:nvSpPr>
          <p:cNvPr id="20" name="Title 1">
            <a:extLst>
              <a:ext uri="{FF2B5EF4-FFF2-40B4-BE49-F238E27FC236}">
                <a16:creationId xmlns:a16="http://schemas.microsoft.com/office/drawing/2014/main" id="{495BA326-6012-4B9D-A282-82D97EBF8C18}"/>
              </a:ext>
            </a:extLst>
          </p:cNvPr>
          <p:cNvSpPr>
            <a:spLocks noGrp="1"/>
          </p:cNvSpPr>
          <p:nvPr>
            <p:ph type="title" hasCustomPrompt="1"/>
          </p:nvPr>
        </p:nvSpPr>
        <p:spPr>
          <a:xfrm>
            <a:off x="710942" y="2862547"/>
            <a:ext cx="4086690" cy="492826"/>
          </a:xfrm>
          <a:prstGeom prst="rect">
            <a:avLst/>
          </a:prstGeom>
        </p:spPr>
        <p:txBody>
          <a:bodyPr anchor="t" anchorCtr="0">
            <a:noAutofit/>
          </a:bodyPr>
          <a:lstStyle>
            <a:lvl1pPr>
              <a:defRPr kumimoji="0" lang="en-US" sz="4000" b="1" i="0" u="none" strike="noStrike" kern="1200" cap="none" spc="0" normalizeH="0" baseline="0" dirty="0">
                <a:ln>
                  <a:noFill/>
                </a:ln>
                <a:solidFill>
                  <a:srgbClr val="FFFFFF"/>
                </a:solidFill>
                <a:effectLst/>
                <a:uLnTx/>
                <a:uFillTx/>
                <a:latin typeface="Calibri" panose="020F0502020204030204"/>
                <a:ea typeface="+mj-ea"/>
                <a:cs typeface="+mj-cs"/>
              </a:defRPr>
            </a:lvl1pPr>
          </a:lstStyle>
          <a:p>
            <a:pPr marL="0" lvl="0" indent="0" algn="l" defTabSz="914400" rtl="0" eaLnBrk="1" latinLnBrk="0" hangingPunct="1">
              <a:lnSpc>
                <a:spcPts val="4000"/>
              </a:lnSpc>
              <a:spcBef>
                <a:spcPts val="0"/>
              </a:spcBef>
              <a:buFont typeface="Arial" panose="020B0604020202020204" pitchFamily="34" charset="0"/>
              <a:buNone/>
            </a:pPr>
            <a:r>
              <a:rPr lang="en-US"/>
              <a:t>Enter Title</a:t>
            </a:r>
          </a:p>
        </p:txBody>
      </p:sp>
      <p:sp>
        <p:nvSpPr>
          <p:cNvPr id="22" name="TextBox 21">
            <a:extLst>
              <a:ext uri="{FF2B5EF4-FFF2-40B4-BE49-F238E27FC236}">
                <a16:creationId xmlns:a16="http://schemas.microsoft.com/office/drawing/2014/main" id="{5DEE3DFC-BF42-4287-96B2-8FA0EE5A8076}"/>
              </a:ext>
            </a:extLst>
          </p:cNvPr>
          <p:cNvSpPr txBox="1"/>
          <p:nvPr userDrawn="1"/>
        </p:nvSpPr>
        <p:spPr>
          <a:xfrm>
            <a:off x="8959714" y="6373226"/>
            <a:ext cx="2240280" cy="215444"/>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chemeClr val="bg1"/>
                </a:solidFill>
                <a:effectLst/>
                <a:uLnTx/>
                <a:uFillTx/>
              </a:rPr>
              <a:t>© Health Catalyst. Confidential and Proprietary.</a:t>
            </a:r>
          </a:p>
        </p:txBody>
      </p:sp>
    </p:spTree>
    <p:extLst>
      <p:ext uri="{BB962C8B-B14F-4D97-AF65-F5344CB8AC3E}">
        <p14:creationId xmlns:p14="http://schemas.microsoft.com/office/powerpoint/2010/main" val="77872631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pic>
        <p:nvPicPr>
          <p:cNvPr id="13" name="Picture 12" descr="Background pattern&#10;&#10;Description automatically generated with medium confidence">
            <a:extLst>
              <a:ext uri="{FF2B5EF4-FFF2-40B4-BE49-F238E27FC236}">
                <a16:creationId xmlns:a16="http://schemas.microsoft.com/office/drawing/2014/main" id="{AB08F999-7A20-4173-9A1F-F3314112B1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41" y="0"/>
            <a:ext cx="12172317" cy="6858000"/>
          </a:xfrm>
          <a:prstGeom prst="rect">
            <a:avLst/>
          </a:prstGeom>
        </p:spPr>
      </p:pic>
      <p:sp>
        <p:nvSpPr>
          <p:cNvPr id="14" name="Right Triangle 13">
            <a:extLst>
              <a:ext uri="{FF2B5EF4-FFF2-40B4-BE49-F238E27FC236}">
                <a16:creationId xmlns:a16="http://schemas.microsoft.com/office/drawing/2014/main" id="{7C768D52-FC54-4D67-9D4E-391DF828D45C}"/>
              </a:ext>
            </a:extLst>
          </p:cNvPr>
          <p:cNvSpPr/>
          <p:nvPr userDrawn="1"/>
        </p:nvSpPr>
        <p:spPr>
          <a:xfrm>
            <a:off x="755795" y="2945427"/>
            <a:ext cx="2919390" cy="2919390"/>
          </a:xfrm>
          <a:prstGeom prst="rtTriangle">
            <a:avLst/>
          </a:prstGeom>
          <a:gradFill flip="none" rotWithShape="1">
            <a:gsLst>
              <a:gs pos="0">
                <a:srgbClr val="196E8E"/>
              </a:gs>
              <a:gs pos="100000">
                <a:srgbClr val="00B0F4"/>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A picture containing dark&#10;&#10;Description automatically generated">
            <a:extLst>
              <a:ext uri="{FF2B5EF4-FFF2-40B4-BE49-F238E27FC236}">
                <a16:creationId xmlns:a16="http://schemas.microsoft.com/office/drawing/2014/main" id="{DDD7C56F-900B-4C13-A72A-532746325E8C}"/>
              </a:ext>
            </a:extLst>
          </p:cNvPr>
          <p:cNvPicPr>
            <a:picLocks noChangeAspect="1"/>
          </p:cNvPicPr>
          <p:nvPr userDrawn="1"/>
        </p:nvPicPr>
        <p:blipFill>
          <a:blip r:embed="rId3"/>
          <a:stretch>
            <a:fillRect/>
          </a:stretch>
        </p:blipFill>
        <p:spPr>
          <a:xfrm>
            <a:off x="365645" y="1881676"/>
            <a:ext cx="852785" cy="2919388"/>
          </a:xfrm>
          <a:prstGeom prst="rect">
            <a:avLst/>
          </a:prstGeom>
        </p:spPr>
      </p:pic>
      <p:sp>
        <p:nvSpPr>
          <p:cNvPr id="16" name="Right Triangle 15">
            <a:extLst>
              <a:ext uri="{FF2B5EF4-FFF2-40B4-BE49-F238E27FC236}">
                <a16:creationId xmlns:a16="http://schemas.microsoft.com/office/drawing/2014/main" id="{C4381BFC-7825-4122-86FC-A50F59E3A63B}"/>
              </a:ext>
            </a:extLst>
          </p:cNvPr>
          <p:cNvSpPr/>
          <p:nvPr userDrawn="1"/>
        </p:nvSpPr>
        <p:spPr>
          <a:xfrm rot="10800000">
            <a:off x="10239764" y="608402"/>
            <a:ext cx="1343489" cy="1343489"/>
          </a:xfrm>
          <a:prstGeom prst="rtTriangle">
            <a:avLst/>
          </a:prstGeom>
          <a:solidFill>
            <a:srgbClr val="7FE4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7ECCD799-3184-434A-8016-54F2BDDE2BAA}"/>
              </a:ext>
            </a:extLst>
          </p:cNvPr>
          <p:cNvGrpSpPr/>
          <p:nvPr userDrawn="1"/>
        </p:nvGrpSpPr>
        <p:grpSpPr>
          <a:xfrm>
            <a:off x="8991392" y="6313661"/>
            <a:ext cx="2412850" cy="275010"/>
            <a:chOff x="8505441" y="6313661"/>
            <a:chExt cx="2412850" cy="275010"/>
          </a:xfrm>
        </p:grpSpPr>
        <p:sp>
          <p:nvSpPr>
            <p:cNvPr id="18" name="TextBox 17">
              <a:extLst>
                <a:ext uri="{FF2B5EF4-FFF2-40B4-BE49-F238E27FC236}">
                  <a16:creationId xmlns:a16="http://schemas.microsoft.com/office/drawing/2014/main" id="{EF477B6B-CEBA-4813-B197-22D7F3F709ED}"/>
                </a:ext>
              </a:extLst>
            </p:cNvPr>
            <p:cNvSpPr txBox="1"/>
            <p:nvPr userDrawn="1"/>
          </p:nvSpPr>
          <p:spPr>
            <a:xfrm>
              <a:off x="8505441" y="6373226"/>
              <a:ext cx="2240280" cy="215444"/>
            </a:xfrm>
            <a:prstGeom prst="rect">
              <a:avLst/>
            </a:prstGeom>
            <a:solidFill>
              <a:schemeClr val="bg1"/>
            </a:solid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chemeClr val="tx1">
                      <a:lumMod val="50000"/>
                      <a:lumOff val="50000"/>
                    </a:schemeClr>
                  </a:solidFill>
                  <a:effectLst/>
                  <a:uLnTx/>
                  <a:uFillTx/>
                </a:rPr>
                <a:t>© Health Catalyst. Confidential and Proprietary.</a:t>
              </a:r>
            </a:p>
          </p:txBody>
        </p:sp>
        <p:pic>
          <p:nvPicPr>
            <p:cNvPr id="19" name="Picture 18">
              <a:extLst>
                <a:ext uri="{FF2B5EF4-FFF2-40B4-BE49-F238E27FC236}">
                  <a16:creationId xmlns:a16="http://schemas.microsoft.com/office/drawing/2014/main" id="{10FB644C-31F5-40B7-A4D6-F70D02D6ACEC}"/>
                </a:ext>
              </a:extLst>
            </p:cNvPr>
            <p:cNvPicPr>
              <a:picLocks noChangeAspect="1"/>
            </p:cNvPicPr>
            <p:nvPr userDrawn="1"/>
          </p:nvPicPr>
          <p:blipFill>
            <a:blip r:embed="rId4"/>
            <a:stretch>
              <a:fillRect/>
            </a:stretch>
          </p:blipFill>
          <p:spPr>
            <a:xfrm>
              <a:off x="10745610" y="6313661"/>
              <a:ext cx="172681" cy="275010"/>
            </a:xfrm>
            <a:prstGeom prst="rect">
              <a:avLst/>
            </a:prstGeom>
          </p:spPr>
        </p:pic>
      </p:grpSp>
      <p:grpSp>
        <p:nvGrpSpPr>
          <p:cNvPr id="20" name="Group 19">
            <a:extLst>
              <a:ext uri="{FF2B5EF4-FFF2-40B4-BE49-F238E27FC236}">
                <a16:creationId xmlns:a16="http://schemas.microsoft.com/office/drawing/2014/main" id="{E630D6B3-F9DC-4ACE-856E-275236D8067B}"/>
              </a:ext>
            </a:extLst>
          </p:cNvPr>
          <p:cNvGrpSpPr/>
          <p:nvPr userDrawn="1"/>
        </p:nvGrpSpPr>
        <p:grpSpPr>
          <a:xfrm>
            <a:off x="624462" y="6187652"/>
            <a:ext cx="10926270" cy="0"/>
            <a:chOff x="624462" y="6104528"/>
            <a:chExt cx="10926270" cy="0"/>
          </a:xfrm>
        </p:grpSpPr>
        <p:cxnSp>
          <p:nvCxnSpPr>
            <p:cNvPr id="21" name="Straight Connector 20">
              <a:extLst>
                <a:ext uri="{FF2B5EF4-FFF2-40B4-BE49-F238E27FC236}">
                  <a16:creationId xmlns:a16="http://schemas.microsoft.com/office/drawing/2014/main" id="{98AF09A3-9745-4B10-941B-4706728C34AC}"/>
                </a:ext>
              </a:extLst>
            </p:cNvPr>
            <p:cNvCxnSpPr>
              <a:cxnSpLocks/>
            </p:cNvCxnSpPr>
            <p:nvPr userDrawn="1"/>
          </p:nvCxnSpPr>
          <p:spPr>
            <a:xfrm>
              <a:off x="624462" y="6104528"/>
              <a:ext cx="4474011" cy="0"/>
            </a:xfrm>
            <a:prstGeom prst="line">
              <a:avLst/>
            </a:prstGeom>
            <a:ln w="9525">
              <a:solidFill>
                <a:srgbClr val="BCBEBC"/>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47517F8-A2A0-4F92-A96C-40CE181A4BC6}"/>
                </a:ext>
              </a:extLst>
            </p:cNvPr>
            <p:cNvCxnSpPr>
              <a:cxnSpLocks/>
            </p:cNvCxnSpPr>
            <p:nvPr userDrawn="1"/>
          </p:nvCxnSpPr>
          <p:spPr>
            <a:xfrm>
              <a:off x="5098473" y="6104528"/>
              <a:ext cx="6452259" cy="0"/>
            </a:xfrm>
            <a:prstGeom prst="line">
              <a:avLst/>
            </a:prstGeom>
            <a:ln w="9525">
              <a:solidFill>
                <a:srgbClr val="BCBEBC"/>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01DBB741-4F65-4FAB-B65A-D22C244384F7}"/>
              </a:ext>
            </a:extLst>
          </p:cNvPr>
          <p:cNvSpPr txBox="1"/>
          <p:nvPr userDrawn="1"/>
        </p:nvSpPr>
        <p:spPr>
          <a:xfrm>
            <a:off x="2661555" y="1768415"/>
            <a:ext cx="6633029" cy="1015663"/>
          </a:xfrm>
          <a:prstGeom prst="rect">
            <a:avLst/>
          </a:prstGeom>
          <a:noFill/>
        </p:spPr>
        <p:txBody>
          <a:bodyPr wrap="square" rtlCol="0">
            <a:spAutoFit/>
          </a:bodyPr>
          <a:lstStyle/>
          <a:p>
            <a:pPr algn="ctr"/>
            <a:r>
              <a:rPr lang="en-US" sz="6000" b="1" kern="1200">
                <a:solidFill>
                  <a:schemeClr val="tx1"/>
                </a:solidFill>
                <a:latin typeface="+mn-lt"/>
                <a:ea typeface="+mj-ea"/>
                <a:cs typeface="+mj-cs"/>
              </a:rPr>
              <a:t>Questions?</a:t>
            </a:r>
          </a:p>
        </p:txBody>
      </p:sp>
      <p:sp>
        <p:nvSpPr>
          <p:cNvPr id="9" name="Text Placeholder 10">
            <a:extLst>
              <a:ext uri="{FF2B5EF4-FFF2-40B4-BE49-F238E27FC236}">
                <a16:creationId xmlns:a16="http://schemas.microsoft.com/office/drawing/2014/main" id="{75528DE2-BABB-4789-9513-D03096388E93}"/>
              </a:ext>
            </a:extLst>
          </p:cNvPr>
          <p:cNvSpPr>
            <a:spLocks noGrp="1"/>
          </p:cNvSpPr>
          <p:nvPr>
            <p:ph type="body" sz="quarter" idx="10" hasCustomPrompt="1"/>
          </p:nvPr>
        </p:nvSpPr>
        <p:spPr>
          <a:xfrm>
            <a:off x="2661556" y="3634593"/>
            <a:ext cx="6633029" cy="398676"/>
          </a:xfrm>
          <a:prstGeom prst="rect">
            <a:avLst/>
          </a:prstGeom>
        </p:spPr>
        <p:txBody>
          <a:bodyPr>
            <a:noAutofit/>
          </a:bodyPr>
          <a:lstStyle>
            <a:lvl1pPr marL="0" indent="0" algn="ctr" defTabSz="914400" rtl="0" eaLnBrk="1" latinLnBrk="0" hangingPunct="1">
              <a:lnSpc>
                <a:spcPct val="90000"/>
              </a:lnSpc>
              <a:spcBef>
                <a:spcPts val="1000"/>
              </a:spcBef>
              <a:buFont typeface="Arial" panose="020B0604020202020204" pitchFamily="34" charset="0"/>
              <a:buNone/>
              <a:defRPr kumimoji="0" lang="en-US" sz="1800" b="1" i="0" u="none" strike="noStrike" kern="1200" cap="none" spc="0" normalizeH="0" baseline="0" dirty="0">
                <a:ln>
                  <a:noFill/>
                </a:ln>
                <a:solidFill>
                  <a:schemeClr val="accent1"/>
                </a:solidFill>
                <a:effectLst/>
                <a:uLnTx/>
                <a:uFillTx/>
                <a:latin typeface="Calibri" panose="020F0502020204030204"/>
                <a:ea typeface="+mn-ea"/>
                <a:cs typeface="+mn-cs"/>
              </a:defRPr>
            </a:lvl1pPr>
          </a:lstStyle>
          <a:p>
            <a:r>
              <a:rPr lang="en-US"/>
              <a:t>Click to add presenter name and title</a:t>
            </a:r>
          </a:p>
        </p:txBody>
      </p:sp>
      <p:sp>
        <p:nvSpPr>
          <p:cNvPr id="10" name="Text Placeholder 10">
            <a:extLst>
              <a:ext uri="{FF2B5EF4-FFF2-40B4-BE49-F238E27FC236}">
                <a16:creationId xmlns:a16="http://schemas.microsoft.com/office/drawing/2014/main" id="{EE6FF597-D3AF-4163-A50F-5AE588BDBAA0}"/>
              </a:ext>
            </a:extLst>
          </p:cNvPr>
          <p:cNvSpPr>
            <a:spLocks noGrp="1"/>
          </p:cNvSpPr>
          <p:nvPr>
            <p:ph type="body" sz="quarter" idx="11" hasCustomPrompt="1"/>
          </p:nvPr>
        </p:nvSpPr>
        <p:spPr>
          <a:xfrm>
            <a:off x="2661555" y="4206296"/>
            <a:ext cx="6633029" cy="398676"/>
          </a:xfrm>
          <a:prstGeom prst="rect">
            <a:avLst/>
          </a:prstGeom>
        </p:spPr>
        <p:txBody>
          <a:bodyPr>
            <a:noAutofit/>
          </a:bodyPr>
          <a:lstStyle>
            <a:lvl1pPr marL="0" indent="0" algn="ctr" defTabSz="914400" rtl="0" eaLnBrk="1" latinLnBrk="0" hangingPunct="1">
              <a:lnSpc>
                <a:spcPct val="90000"/>
              </a:lnSpc>
              <a:spcBef>
                <a:spcPts val="1000"/>
              </a:spcBef>
              <a:buFont typeface="Arial" panose="020B0604020202020204" pitchFamily="34" charset="0"/>
              <a:buNone/>
              <a:defRPr kumimoji="0" lang="en-US" sz="1800" b="0" i="1" u="none" strike="noStrike" kern="1200" cap="none" spc="0" normalizeH="0" baseline="0" dirty="0">
                <a:ln>
                  <a:noFill/>
                </a:ln>
                <a:solidFill>
                  <a:schemeClr val="accent1"/>
                </a:solidFill>
                <a:effectLst/>
                <a:uLnTx/>
                <a:uFillTx/>
                <a:latin typeface="Calibri" panose="020F0502020204030204"/>
                <a:ea typeface="+mn-ea"/>
                <a:cs typeface="+mn-cs"/>
              </a:defRPr>
            </a:lvl1pPr>
          </a:lstStyle>
          <a:p>
            <a:r>
              <a:rPr lang="en-US"/>
              <a:t>Click to add presenter email</a:t>
            </a:r>
          </a:p>
        </p:txBody>
      </p:sp>
    </p:spTree>
    <p:extLst>
      <p:ext uri="{BB962C8B-B14F-4D97-AF65-F5344CB8AC3E}">
        <p14:creationId xmlns:p14="http://schemas.microsoft.com/office/powerpoint/2010/main" val="171113552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Footer - 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943C00C-0534-401D-AE8E-839A3076E11B}"/>
              </a:ext>
            </a:extLst>
          </p:cNvPr>
          <p:cNvSpPr/>
          <p:nvPr userDrawn="1"/>
        </p:nvSpPr>
        <p:spPr>
          <a:xfrm>
            <a:off x="21070" y="17895"/>
            <a:ext cx="12149859" cy="6822210"/>
          </a:xfrm>
          <a:prstGeom prst="rect">
            <a:avLst/>
          </a:prstGeom>
          <a:noFill/>
          <a:ln w="98425">
            <a:solidFill>
              <a:srgbClr val="F6F6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9708B1DE-A9D6-4987-A413-214807CCFA40}"/>
              </a:ext>
            </a:extLst>
          </p:cNvPr>
          <p:cNvSpPr>
            <a:spLocks noGrp="1"/>
          </p:cNvSpPr>
          <p:nvPr>
            <p:ph type="title" hasCustomPrompt="1"/>
          </p:nvPr>
        </p:nvSpPr>
        <p:spPr>
          <a:xfrm>
            <a:off x="838200" y="365126"/>
            <a:ext cx="10515600" cy="420624"/>
          </a:xfrm>
        </p:spPr>
        <p:txBody>
          <a:bodyPr/>
          <a:lstStyle>
            <a:lvl1pPr>
              <a:defRPr lang="en-US" sz="2800" b="1" kern="1200" dirty="0">
                <a:solidFill>
                  <a:schemeClr val="tx1"/>
                </a:solidFill>
                <a:latin typeface="+mn-lt"/>
                <a:ea typeface="+mn-ea"/>
                <a:cs typeface="+mn-cs"/>
              </a:defRPr>
            </a:lvl1pPr>
          </a:lstStyle>
          <a:p>
            <a:r>
              <a:rPr lang="en-US"/>
              <a:t>Slide Title</a:t>
            </a:r>
          </a:p>
        </p:txBody>
      </p:sp>
      <p:grpSp>
        <p:nvGrpSpPr>
          <p:cNvPr id="6" name="Group 5">
            <a:extLst>
              <a:ext uri="{FF2B5EF4-FFF2-40B4-BE49-F238E27FC236}">
                <a16:creationId xmlns:a16="http://schemas.microsoft.com/office/drawing/2014/main" id="{8A00CF8C-D35E-4BED-BD0D-40641FCE3C59}"/>
              </a:ext>
            </a:extLst>
          </p:cNvPr>
          <p:cNvGrpSpPr/>
          <p:nvPr userDrawn="1"/>
        </p:nvGrpSpPr>
        <p:grpSpPr>
          <a:xfrm>
            <a:off x="8991392" y="6313661"/>
            <a:ext cx="2412850" cy="275010"/>
            <a:chOff x="8505441" y="6313661"/>
            <a:chExt cx="2412850" cy="275010"/>
          </a:xfrm>
        </p:grpSpPr>
        <p:sp>
          <p:nvSpPr>
            <p:cNvPr id="7" name="TextBox 6">
              <a:extLst>
                <a:ext uri="{FF2B5EF4-FFF2-40B4-BE49-F238E27FC236}">
                  <a16:creationId xmlns:a16="http://schemas.microsoft.com/office/drawing/2014/main" id="{D28EFF03-2621-4193-BDCC-2D804F1B684B}"/>
                </a:ext>
              </a:extLst>
            </p:cNvPr>
            <p:cNvSpPr txBox="1"/>
            <p:nvPr userDrawn="1"/>
          </p:nvSpPr>
          <p:spPr>
            <a:xfrm>
              <a:off x="8505441" y="6373226"/>
              <a:ext cx="2240280" cy="215444"/>
            </a:xfrm>
            <a:prstGeom prst="rect">
              <a:avLst/>
            </a:prstGeom>
            <a:solidFill>
              <a:schemeClr val="bg1"/>
            </a:solid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chemeClr val="tx1">
                      <a:lumMod val="50000"/>
                      <a:lumOff val="50000"/>
                    </a:schemeClr>
                  </a:solidFill>
                  <a:effectLst/>
                  <a:uLnTx/>
                  <a:uFillTx/>
                </a:rPr>
                <a:t>© Health Catalyst. Confidential and Proprietary.</a:t>
              </a:r>
            </a:p>
          </p:txBody>
        </p:sp>
        <p:pic>
          <p:nvPicPr>
            <p:cNvPr id="8" name="Picture 7">
              <a:extLst>
                <a:ext uri="{FF2B5EF4-FFF2-40B4-BE49-F238E27FC236}">
                  <a16:creationId xmlns:a16="http://schemas.microsoft.com/office/drawing/2014/main" id="{9490EC33-9ADD-4E57-8FA4-8505C2413A2C}"/>
                </a:ext>
              </a:extLst>
            </p:cNvPr>
            <p:cNvPicPr>
              <a:picLocks noChangeAspect="1"/>
            </p:cNvPicPr>
            <p:nvPr userDrawn="1"/>
          </p:nvPicPr>
          <p:blipFill>
            <a:blip r:embed="rId2"/>
            <a:stretch>
              <a:fillRect/>
            </a:stretch>
          </p:blipFill>
          <p:spPr>
            <a:xfrm>
              <a:off x="10745610" y="6313661"/>
              <a:ext cx="172681" cy="275010"/>
            </a:xfrm>
            <a:prstGeom prst="rect">
              <a:avLst/>
            </a:prstGeom>
          </p:spPr>
        </p:pic>
      </p:grpSp>
      <p:grpSp>
        <p:nvGrpSpPr>
          <p:cNvPr id="9" name="Group 8">
            <a:extLst>
              <a:ext uri="{FF2B5EF4-FFF2-40B4-BE49-F238E27FC236}">
                <a16:creationId xmlns:a16="http://schemas.microsoft.com/office/drawing/2014/main" id="{AAB0A7EF-190F-4233-A3D3-DD67B02DBB59}"/>
              </a:ext>
            </a:extLst>
          </p:cNvPr>
          <p:cNvGrpSpPr/>
          <p:nvPr userDrawn="1"/>
        </p:nvGrpSpPr>
        <p:grpSpPr>
          <a:xfrm>
            <a:off x="624462" y="6187652"/>
            <a:ext cx="10926270" cy="0"/>
            <a:chOff x="624462" y="6104528"/>
            <a:chExt cx="10926270" cy="0"/>
          </a:xfrm>
        </p:grpSpPr>
        <p:cxnSp>
          <p:nvCxnSpPr>
            <p:cNvPr id="10" name="Straight Connector 9">
              <a:extLst>
                <a:ext uri="{FF2B5EF4-FFF2-40B4-BE49-F238E27FC236}">
                  <a16:creationId xmlns:a16="http://schemas.microsoft.com/office/drawing/2014/main" id="{F936D7EA-6ABA-4DE3-8FAC-5C1B0802EA1D}"/>
                </a:ext>
              </a:extLst>
            </p:cNvPr>
            <p:cNvCxnSpPr>
              <a:cxnSpLocks/>
            </p:cNvCxnSpPr>
            <p:nvPr userDrawn="1"/>
          </p:nvCxnSpPr>
          <p:spPr>
            <a:xfrm>
              <a:off x="624462" y="6104528"/>
              <a:ext cx="4474011" cy="0"/>
            </a:xfrm>
            <a:prstGeom prst="line">
              <a:avLst/>
            </a:prstGeom>
            <a:ln w="9525">
              <a:solidFill>
                <a:srgbClr val="BCBEBC"/>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6FF5A2D-A10F-4E2F-B50F-FC4503FC430F}"/>
                </a:ext>
              </a:extLst>
            </p:cNvPr>
            <p:cNvCxnSpPr>
              <a:cxnSpLocks/>
            </p:cNvCxnSpPr>
            <p:nvPr userDrawn="1"/>
          </p:nvCxnSpPr>
          <p:spPr>
            <a:xfrm>
              <a:off x="5098473" y="6104528"/>
              <a:ext cx="6452259" cy="0"/>
            </a:xfrm>
            <a:prstGeom prst="line">
              <a:avLst/>
            </a:prstGeom>
            <a:ln w="9525">
              <a:solidFill>
                <a:srgbClr val="BCBEBC"/>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8437045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Footer - Title/Sub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943C00C-0534-401D-AE8E-839A3076E11B}"/>
              </a:ext>
            </a:extLst>
          </p:cNvPr>
          <p:cNvSpPr/>
          <p:nvPr userDrawn="1"/>
        </p:nvSpPr>
        <p:spPr>
          <a:xfrm>
            <a:off x="21070" y="17895"/>
            <a:ext cx="12149859" cy="6822210"/>
          </a:xfrm>
          <a:prstGeom prst="rect">
            <a:avLst/>
          </a:prstGeom>
          <a:noFill/>
          <a:ln w="98425">
            <a:solidFill>
              <a:srgbClr val="F6F6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9708B1DE-A9D6-4987-A413-214807CCFA40}"/>
              </a:ext>
            </a:extLst>
          </p:cNvPr>
          <p:cNvSpPr>
            <a:spLocks noGrp="1"/>
          </p:cNvSpPr>
          <p:nvPr>
            <p:ph type="title" hasCustomPrompt="1"/>
          </p:nvPr>
        </p:nvSpPr>
        <p:spPr>
          <a:xfrm>
            <a:off x="838200" y="365126"/>
            <a:ext cx="10515600" cy="420624"/>
          </a:xfrm>
        </p:spPr>
        <p:txBody>
          <a:bodyPr/>
          <a:lstStyle>
            <a:lvl1pPr>
              <a:defRPr lang="en-US" sz="2800" b="1" kern="1200" dirty="0">
                <a:solidFill>
                  <a:schemeClr val="tx1"/>
                </a:solidFill>
                <a:latin typeface="+mn-lt"/>
                <a:ea typeface="+mn-ea"/>
                <a:cs typeface="+mn-cs"/>
              </a:defRPr>
            </a:lvl1pPr>
          </a:lstStyle>
          <a:p>
            <a:r>
              <a:rPr lang="en-US"/>
              <a:t>Slide Title</a:t>
            </a:r>
          </a:p>
        </p:txBody>
      </p:sp>
      <p:sp>
        <p:nvSpPr>
          <p:cNvPr id="5" name="Text Placeholder 4">
            <a:extLst>
              <a:ext uri="{FF2B5EF4-FFF2-40B4-BE49-F238E27FC236}">
                <a16:creationId xmlns:a16="http://schemas.microsoft.com/office/drawing/2014/main" id="{F10EB12A-824C-497B-AB8E-5990DD00062E}"/>
              </a:ext>
            </a:extLst>
          </p:cNvPr>
          <p:cNvSpPr>
            <a:spLocks noGrp="1"/>
          </p:cNvSpPr>
          <p:nvPr>
            <p:ph type="body" sz="quarter" idx="14" hasCustomPrompt="1"/>
          </p:nvPr>
        </p:nvSpPr>
        <p:spPr>
          <a:xfrm>
            <a:off x="838200" y="876100"/>
            <a:ext cx="10515600" cy="438912"/>
          </a:xfrm>
        </p:spPr>
        <p:txBody>
          <a:bodyPr>
            <a:noAutofit/>
          </a:bodyPr>
          <a:lstStyle>
            <a:lvl1pPr>
              <a:defRPr lang="en-US" sz="2400" b="1" kern="1200" dirty="0">
                <a:solidFill>
                  <a:schemeClr val="accent1"/>
                </a:solidFill>
                <a:latin typeface="+mn-lt"/>
                <a:ea typeface="+mn-ea"/>
                <a:cs typeface="+mn-cs"/>
              </a:defRPr>
            </a:lvl1pPr>
          </a:lstStyle>
          <a:p>
            <a:pPr lvl="0"/>
            <a:r>
              <a:rPr lang="en-US"/>
              <a:t>Slide Subtitle</a:t>
            </a:r>
          </a:p>
        </p:txBody>
      </p:sp>
      <p:grpSp>
        <p:nvGrpSpPr>
          <p:cNvPr id="6" name="Group 5">
            <a:extLst>
              <a:ext uri="{FF2B5EF4-FFF2-40B4-BE49-F238E27FC236}">
                <a16:creationId xmlns:a16="http://schemas.microsoft.com/office/drawing/2014/main" id="{8A00CF8C-D35E-4BED-BD0D-40641FCE3C59}"/>
              </a:ext>
            </a:extLst>
          </p:cNvPr>
          <p:cNvGrpSpPr/>
          <p:nvPr userDrawn="1"/>
        </p:nvGrpSpPr>
        <p:grpSpPr>
          <a:xfrm>
            <a:off x="8991392" y="6313661"/>
            <a:ext cx="2412850" cy="275010"/>
            <a:chOff x="8505441" y="6313661"/>
            <a:chExt cx="2412850" cy="275010"/>
          </a:xfrm>
        </p:grpSpPr>
        <p:sp>
          <p:nvSpPr>
            <p:cNvPr id="7" name="TextBox 6">
              <a:extLst>
                <a:ext uri="{FF2B5EF4-FFF2-40B4-BE49-F238E27FC236}">
                  <a16:creationId xmlns:a16="http://schemas.microsoft.com/office/drawing/2014/main" id="{D28EFF03-2621-4193-BDCC-2D804F1B684B}"/>
                </a:ext>
              </a:extLst>
            </p:cNvPr>
            <p:cNvSpPr txBox="1"/>
            <p:nvPr userDrawn="1"/>
          </p:nvSpPr>
          <p:spPr>
            <a:xfrm>
              <a:off x="8505441" y="6373226"/>
              <a:ext cx="2240280" cy="215444"/>
            </a:xfrm>
            <a:prstGeom prst="rect">
              <a:avLst/>
            </a:prstGeom>
            <a:solidFill>
              <a:schemeClr val="bg1"/>
            </a:solid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chemeClr val="tx1">
                      <a:lumMod val="50000"/>
                      <a:lumOff val="50000"/>
                    </a:schemeClr>
                  </a:solidFill>
                  <a:effectLst/>
                  <a:uLnTx/>
                  <a:uFillTx/>
                </a:rPr>
                <a:t>© Health Catalyst. Confidential and Proprietary.</a:t>
              </a:r>
            </a:p>
          </p:txBody>
        </p:sp>
        <p:pic>
          <p:nvPicPr>
            <p:cNvPr id="8" name="Picture 7">
              <a:extLst>
                <a:ext uri="{FF2B5EF4-FFF2-40B4-BE49-F238E27FC236}">
                  <a16:creationId xmlns:a16="http://schemas.microsoft.com/office/drawing/2014/main" id="{9490EC33-9ADD-4E57-8FA4-8505C2413A2C}"/>
                </a:ext>
              </a:extLst>
            </p:cNvPr>
            <p:cNvPicPr>
              <a:picLocks noChangeAspect="1"/>
            </p:cNvPicPr>
            <p:nvPr userDrawn="1"/>
          </p:nvPicPr>
          <p:blipFill>
            <a:blip r:embed="rId2"/>
            <a:stretch>
              <a:fillRect/>
            </a:stretch>
          </p:blipFill>
          <p:spPr>
            <a:xfrm>
              <a:off x="10745610" y="6313661"/>
              <a:ext cx="172681" cy="275010"/>
            </a:xfrm>
            <a:prstGeom prst="rect">
              <a:avLst/>
            </a:prstGeom>
          </p:spPr>
        </p:pic>
      </p:grpSp>
      <p:grpSp>
        <p:nvGrpSpPr>
          <p:cNvPr id="9" name="Group 8">
            <a:extLst>
              <a:ext uri="{FF2B5EF4-FFF2-40B4-BE49-F238E27FC236}">
                <a16:creationId xmlns:a16="http://schemas.microsoft.com/office/drawing/2014/main" id="{AAB0A7EF-190F-4233-A3D3-DD67B02DBB59}"/>
              </a:ext>
            </a:extLst>
          </p:cNvPr>
          <p:cNvGrpSpPr/>
          <p:nvPr userDrawn="1"/>
        </p:nvGrpSpPr>
        <p:grpSpPr>
          <a:xfrm>
            <a:off x="624462" y="6187652"/>
            <a:ext cx="10926270" cy="0"/>
            <a:chOff x="624462" y="6104528"/>
            <a:chExt cx="10926270" cy="0"/>
          </a:xfrm>
        </p:grpSpPr>
        <p:cxnSp>
          <p:nvCxnSpPr>
            <p:cNvPr id="10" name="Straight Connector 9">
              <a:extLst>
                <a:ext uri="{FF2B5EF4-FFF2-40B4-BE49-F238E27FC236}">
                  <a16:creationId xmlns:a16="http://schemas.microsoft.com/office/drawing/2014/main" id="{F936D7EA-6ABA-4DE3-8FAC-5C1B0802EA1D}"/>
                </a:ext>
              </a:extLst>
            </p:cNvPr>
            <p:cNvCxnSpPr>
              <a:cxnSpLocks/>
            </p:cNvCxnSpPr>
            <p:nvPr userDrawn="1"/>
          </p:nvCxnSpPr>
          <p:spPr>
            <a:xfrm>
              <a:off x="624462" y="6104528"/>
              <a:ext cx="4474011" cy="0"/>
            </a:xfrm>
            <a:prstGeom prst="line">
              <a:avLst/>
            </a:prstGeom>
            <a:ln w="9525">
              <a:solidFill>
                <a:srgbClr val="BCBEBC"/>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6FF5A2D-A10F-4E2F-B50F-FC4503FC430F}"/>
                </a:ext>
              </a:extLst>
            </p:cNvPr>
            <p:cNvCxnSpPr>
              <a:cxnSpLocks/>
            </p:cNvCxnSpPr>
            <p:nvPr userDrawn="1"/>
          </p:nvCxnSpPr>
          <p:spPr>
            <a:xfrm>
              <a:off x="5098473" y="6104528"/>
              <a:ext cx="6452259" cy="0"/>
            </a:xfrm>
            <a:prstGeom prst="line">
              <a:avLst/>
            </a:prstGeom>
            <a:ln w="9525">
              <a:solidFill>
                <a:srgbClr val="BCBEBC"/>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7617900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Footer - Two Columns">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C6E00D6-8D45-48E2-9CFA-39530D07ACDE}"/>
              </a:ext>
            </a:extLst>
          </p:cNvPr>
          <p:cNvSpPr/>
          <p:nvPr userDrawn="1"/>
        </p:nvSpPr>
        <p:spPr>
          <a:xfrm>
            <a:off x="21070" y="17895"/>
            <a:ext cx="12149859" cy="6822210"/>
          </a:xfrm>
          <a:prstGeom prst="rect">
            <a:avLst/>
          </a:prstGeom>
          <a:noFill/>
          <a:ln w="98425">
            <a:solidFill>
              <a:srgbClr val="F6F6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DDB7D3F9-B961-477B-81CF-340538619C4B}"/>
              </a:ext>
            </a:extLst>
          </p:cNvPr>
          <p:cNvGrpSpPr/>
          <p:nvPr userDrawn="1"/>
        </p:nvGrpSpPr>
        <p:grpSpPr>
          <a:xfrm>
            <a:off x="8991392" y="6313661"/>
            <a:ext cx="2412850" cy="275010"/>
            <a:chOff x="8505441" y="6313661"/>
            <a:chExt cx="2412850" cy="275010"/>
          </a:xfrm>
        </p:grpSpPr>
        <p:sp>
          <p:nvSpPr>
            <p:cNvPr id="15" name="TextBox 14">
              <a:extLst>
                <a:ext uri="{FF2B5EF4-FFF2-40B4-BE49-F238E27FC236}">
                  <a16:creationId xmlns:a16="http://schemas.microsoft.com/office/drawing/2014/main" id="{9F9277F6-4E07-4A94-92C8-F6360AB8C6D3}"/>
                </a:ext>
              </a:extLst>
            </p:cNvPr>
            <p:cNvSpPr txBox="1"/>
            <p:nvPr userDrawn="1"/>
          </p:nvSpPr>
          <p:spPr>
            <a:xfrm>
              <a:off x="8505441" y="6373226"/>
              <a:ext cx="2240280" cy="215444"/>
            </a:xfrm>
            <a:prstGeom prst="rect">
              <a:avLst/>
            </a:prstGeom>
            <a:solidFill>
              <a:schemeClr val="bg1"/>
            </a:solid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chemeClr val="tx1">
                      <a:lumMod val="50000"/>
                      <a:lumOff val="50000"/>
                    </a:schemeClr>
                  </a:solidFill>
                  <a:effectLst/>
                  <a:uLnTx/>
                  <a:uFillTx/>
                </a:rPr>
                <a:t>© Health Catalyst. Confidential and Proprietary.</a:t>
              </a:r>
            </a:p>
          </p:txBody>
        </p:sp>
        <p:pic>
          <p:nvPicPr>
            <p:cNvPr id="16" name="Picture 15">
              <a:extLst>
                <a:ext uri="{FF2B5EF4-FFF2-40B4-BE49-F238E27FC236}">
                  <a16:creationId xmlns:a16="http://schemas.microsoft.com/office/drawing/2014/main" id="{6515F28B-505C-4468-AEA2-0F7B412F5197}"/>
                </a:ext>
              </a:extLst>
            </p:cNvPr>
            <p:cNvPicPr>
              <a:picLocks noChangeAspect="1"/>
            </p:cNvPicPr>
            <p:nvPr userDrawn="1"/>
          </p:nvPicPr>
          <p:blipFill>
            <a:blip r:embed="rId2"/>
            <a:stretch>
              <a:fillRect/>
            </a:stretch>
          </p:blipFill>
          <p:spPr>
            <a:xfrm>
              <a:off x="10745610" y="6313661"/>
              <a:ext cx="172681" cy="275010"/>
            </a:xfrm>
            <a:prstGeom prst="rect">
              <a:avLst/>
            </a:prstGeom>
          </p:spPr>
        </p:pic>
      </p:grpSp>
      <p:grpSp>
        <p:nvGrpSpPr>
          <p:cNvPr id="17" name="Group 16">
            <a:extLst>
              <a:ext uri="{FF2B5EF4-FFF2-40B4-BE49-F238E27FC236}">
                <a16:creationId xmlns:a16="http://schemas.microsoft.com/office/drawing/2014/main" id="{E474BA47-4EA4-48FA-AF52-DCD8AEFED08D}"/>
              </a:ext>
            </a:extLst>
          </p:cNvPr>
          <p:cNvGrpSpPr/>
          <p:nvPr userDrawn="1"/>
        </p:nvGrpSpPr>
        <p:grpSpPr>
          <a:xfrm>
            <a:off x="624462" y="6187652"/>
            <a:ext cx="10926270" cy="0"/>
            <a:chOff x="624462" y="6104528"/>
            <a:chExt cx="10926270" cy="0"/>
          </a:xfrm>
        </p:grpSpPr>
        <p:cxnSp>
          <p:nvCxnSpPr>
            <p:cNvPr id="18" name="Straight Connector 17">
              <a:extLst>
                <a:ext uri="{FF2B5EF4-FFF2-40B4-BE49-F238E27FC236}">
                  <a16:creationId xmlns:a16="http://schemas.microsoft.com/office/drawing/2014/main" id="{563984DD-F079-44E6-9C28-D9ECC559AB50}"/>
                </a:ext>
              </a:extLst>
            </p:cNvPr>
            <p:cNvCxnSpPr>
              <a:cxnSpLocks/>
            </p:cNvCxnSpPr>
            <p:nvPr userDrawn="1"/>
          </p:nvCxnSpPr>
          <p:spPr>
            <a:xfrm>
              <a:off x="624462" y="6104528"/>
              <a:ext cx="4474011" cy="0"/>
            </a:xfrm>
            <a:prstGeom prst="line">
              <a:avLst/>
            </a:prstGeom>
            <a:ln w="9525">
              <a:solidFill>
                <a:srgbClr val="BCBEBC"/>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5E46EE7-C9FF-41C1-8C08-3475E137070F}"/>
                </a:ext>
              </a:extLst>
            </p:cNvPr>
            <p:cNvCxnSpPr>
              <a:cxnSpLocks/>
            </p:cNvCxnSpPr>
            <p:nvPr userDrawn="1"/>
          </p:nvCxnSpPr>
          <p:spPr>
            <a:xfrm>
              <a:off x="5098473" y="6104528"/>
              <a:ext cx="6452259" cy="0"/>
            </a:xfrm>
            <a:prstGeom prst="line">
              <a:avLst/>
            </a:prstGeom>
            <a:ln w="9525">
              <a:solidFill>
                <a:srgbClr val="BCBEBC"/>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87D5CFC1-7B8E-4B2D-8293-0875D31559AA}"/>
              </a:ext>
            </a:extLst>
          </p:cNvPr>
          <p:cNvSpPr>
            <a:spLocks noGrp="1"/>
          </p:cNvSpPr>
          <p:nvPr>
            <p:ph type="title" hasCustomPrompt="1"/>
          </p:nvPr>
        </p:nvSpPr>
        <p:spPr/>
        <p:txBody>
          <a:bodyPr/>
          <a:lstStyle>
            <a:lvl1pPr>
              <a:defRPr lang="en-US" sz="2800" b="1" kern="1200" dirty="0">
                <a:solidFill>
                  <a:schemeClr val="tx1"/>
                </a:solidFill>
                <a:latin typeface="+mn-lt"/>
                <a:ea typeface="+mn-ea"/>
                <a:cs typeface="+mn-cs"/>
              </a:defRPr>
            </a:lvl1pPr>
          </a:lstStyle>
          <a:p>
            <a:r>
              <a:rPr lang="en-US"/>
              <a:t>Slide Title</a:t>
            </a:r>
          </a:p>
        </p:txBody>
      </p:sp>
      <p:sp>
        <p:nvSpPr>
          <p:cNvPr id="3" name="Content Placeholder 2">
            <a:extLst>
              <a:ext uri="{FF2B5EF4-FFF2-40B4-BE49-F238E27FC236}">
                <a16:creationId xmlns:a16="http://schemas.microsoft.com/office/drawing/2014/main" id="{BBB03293-FB80-4604-B9AE-CA1A28CF2111}"/>
              </a:ext>
            </a:extLst>
          </p:cNvPr>
          <p:cNvSpPr>
            <a:spLocks noGrp="1"/>
          </p:cNvSpPr>
          <p:nvPr>
            <p:ph idx="1" hasCustomPrompt="1"/>
          </p:nvPr>
        </p:nvSpPr>
        <p:spPr>
          <a:xfrm>
            <a:off x="838199" y="1047751"/>
            <a:ext cx="5111496" cy="4938380"/>
          </a:xfrm>
        </p:spPr>
        <p:txBody>
          <a:bodyPr/>
          <a:lstStyle>
            <a:lvl1pPr>
              <a:defRPr/>
            </a:lvl1pPr>
          </a:lstStyle>
          <a:p>
            <a:pPr lvl="0"/>
            <a:r>
              <a:rPr lang="en-US"/>
              <a:t>Click to add text</a:t>
            </a:r>
          </a:p>
          <a:p>
            <a:pPr lvl="1"/>
            <a:r>
              <a:rPr lang="en-US"/>
              <a:t>Second level</a:t>
            </a:r>
          </a:p>
          <a:p>
            <a:pPr lvl="2"/>
            <a:r>
              <a:rPr lang="en-US"/>
              <a:t>Third level</a:t>
            </a:r>
          </a:p>
        </p:txBody>
      </p:sp>
      <p:sp>
        <p:nvSpPr>
          <p:cNvPr id="11" name="Content Placeholder 2">
            <a:extLst>
              <a:ext uri="{FF2B5EF4-FFF2-40B4-BE49-F238E27FC236}">
                <a16:creationId xmlns:a16="http://schemas.microsoft.com/office/drawing/2014/main" id="{9BB2A2F3-7DF0-4B58-BEFC-12E19B817DB8}"/>
              </a:ext>
            </a:extLst>
          </p:cNvPr>
          <p:cNvSpPr>
            <a:spLocks noGrp="1"/>
          </p:cNvSpPr>
          <p:nvPr>
            <p:ph idx="13" hasCustomPrompt="1"/>
          </p:nvPr>
        </p:nvSpPr>
        <p:spPr>
          <a:xfrm>
            <a:off x="6241313" y="1047751"/>
            <a:ext cx="5112488" cy="4938380"/>
          </a:xfrm>
        </p:spPr>
        <p:txBody>
          <a:bodyPr/>
          <a:lstStyle>
            <a:lvl1pPr>
              <a:defRPr/>
            </a:lvl1pPr>
          </a:lstStyle>
          <a:p>
            <a:pPr lvl="0"/>
            <a:r>
              <a:rPr lang="en-US"/>
              <a:t>Click to add text</a:t>
            </a:r>
          </a:p>
          <a:p>
            <a:pPr lvl="1"/>
            <a:r>
              <a:rPr lang="en-US"/>
              <a:t>Second level</a:t>
            </a:r>
          </a:p>
          <a:p>
            <a:pPr lvl="2"/>
            <a:r>
              <a:rPr lang="en-US"/>
              <a:t>Third level</a:t>
            </a:r>
          </a:p>
        </p:txBody>
      </p:sp>
    </p:spTree>
    <p:extLst>
      <p:ext uri="{BB962C8B-B14F-4D97-AF65-F5344CB8AC3E}">
        <p14:creationId xmlns:p14="http://schemas.microsoft.com/office/powerpoint/2010/main" val="79447186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Header - Title Only">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44F30D7-A121-4FE5-82C4-7C7C1584B7DE}"/>
              </a:ext>
            </a:extLst>
          </p:cNvPr>
          <p:cNvPicPr>
            <a:picLocks noChangeAspect="1"/>
          </p:cNvPicPr>
          <p:nvPr userDrawn="1"/>
        </p:nvPicPr>
        <p:blipFill>
          <a:blip r:embed="rId2"/>
          <a:stretch>
            <a:fillRect/>
          </a:stretch>
        </p:blipFill>
        <p:spPr>
          <a:xfrm>
            <a:off x="0" y="0"/>
            <a:ext cx="12192000" cy="952500"/>
          </a:xfrm>
          <a:prstGeom prst="rect">
            <a:avLst/>
          </a:prstGeom>
        </p:spPr>
      </p:pic>
      <p:pic>
        <p:nvPicPr>
          <p:cNvPr id="13" name="Picture 12">
            <a:extLst>
              <a:ext uri="{FF2B5EF4-FFF2-40B4-BE49-F238E27FC236}">
                <a16:creationId xmlns:a16="http://schemas.microsoft.com/office/drawing/2014/main" id="{C8CFB5FD-94D6-489F-8FFF-7579184D7A65}"/>
              </a:ext>
            </a:extLst>
          </p:cNvPr>
          <p:cNvPicPr>
            <a:picLocks noChangeAspect="1"/>
          </p:cNvPicPr>
          <p:nvPr userDrawn="1"/>
        </p:nvPicPr>
        <p:blipFill>
          <a:blip r:embed="rId3"/>
          <a:stretch>
            <a:fillRect/>
          </a:stretch>
        </p:blipFill>
        <p:spPr>
          <a:xfrm>
            <a:off x="2467" y="0"/>
            <a:ext cx="12187066" cy="6858000"/>
          </a:xfrm>
          <a:prstGeom prst="rect">
            <a:avLst/>
          </a:prstGeom>
        </p:spPr>
      </p:pic>
      <p:sp>
        <p:nvSpPr>
          <p:cNvPr id="2" name="Title 1">
            <a:extLst>
              <a:ext uri="{FF2B5EF4-FFF2-40B4-BE49-F238E27FC236}">
                <a16:creationId xmlns:a16="http://schemas.microsoft.com/office/drawing/2014/main" id="{87D5CFC1-7B8E-4B2D-8293-0875D31559AA}"/>
              </a:ext>
            </a:extLst>
          </p:cNvPr>
          <p:cNvSpPr>
            <a:spLocks noGrp="1"/>
          </p:cNvSpPr>
          <p:nvPr>
            <p:ph type="title" hasCustomPrompt="1"/>
          </p:nvPr>
        </p:nvSpPr>
        <p:spPr>
          <a:xfrm>
            <a:off x="1071372" y="142875"/>
            <a:ext cx="10049256" cy="661988"/>
          </a:xfrm>
        </p:spPr>
        <p:txBody>
          <a:bodyPr tIns="0" rIns="0" bIns="0"/>
          <a:lstStyle>
            <a:lvl1pPr>
              <a:lnSpc>
                <a:spcPct val="90000"/>
              </a:lnSpc>
              <a:defRPr lang="en-US" sz="2800" b="1" i="0" kern="1200" dirty="0">
                <a:solidFill>
                  <a:schemeClr val="bg1"/>
                </a:solidFill>
                <a:latin typeface="Calibri" panose="020F0502020204030204" pitchFamily="34" charset="0"/>
                <a:ea typeface="+mj-ea"/>
                <a:cs typeface="Calibri" panose="020F0502020204030204" pitchFamily="34" charset="0"/>
              </a:defRPr>
            </a:lvl1pPr>
          </a:lstStyle>
          <a:p>
            <a:r>
              <a:rPr lang="en-US"/>
              <a:t>Slide Title – Limited Use (e.g., Challenger Solution Summaries)</a:t>
            </a:r>
          </a:p>
        </p:txBody>
      </p:sp>
      <p:grpSp>
        <p:nvGrpSpPr>
          <p:cNvPr id="18" name="Group 17">
            <a:extLst>
              <a:ext uri="{FF2B5EF4-FFF2-40B4-BE49-F238E27FC236}">
                <a16:creationId xmlns:a16="http://schemas.microsoft.com/office/drawing/2014/main" id="{9C1537B5-BD60-406D-BED1-1AEEF90676AC}"/>
              </a:ext>
            </a:extLst>
          </p:cNvPr>
          <p:cNvGrpSpPr/>
          <p:nvPr userDrawn="1"/>
        </p:nvGrpSpPr>
        <p:grpSpPr>
          <a:xfrm>
            <a:off x="9137882" y="6419168"/>
            <a:ext cx="2412850" cy="275010"/>
            <a:chOff x="8505441" y="6313661"/>
            <a:chExt cx="2412850" cy="275010"/>
          </a:xfrm>
        </p:grpSpPr>
        <p:sp>
          <p:nvSpPr>
            <p:cNvPr id="19" name="TextBox 18">
              <a:extLst>
                <a:ext uri="{FF2B5EF4-FFF2-40B4-BE49-F238E27FC236}">
                  <a16:creationId xmlns:a16="http://schemas.microsoft.com/office/drawing/2014/main" id="{CAAA019E-0C36-49D7-92F9-C83312CD8F07}"/>
                </a:ext>
              </a:extLst>
            </p:cNvPr>
            <p:cNvSpPr txBox="1"/>
            <p:nvPr userDrawn="1"/>
          </p:nvSpPr>
          <p:spPr>
            <a:xfrm>
              <a:off x="8505441" y="6373226"/>
              <a:ext cx="2240280" cy="215444"/>
            </a:xfrm>
            <a:prstGeom prst="rect">
              <a:avLst/>
            </a:prstGeom>
            <a:solidFill>
              <a:schemeClr val="bg1"/>
            </a:solid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chemeClr val="tx1">
                      <a:lumMod val="50000"/>
                      <a:lumOff val="50000"/>
                    </a:schemeClr>
                  </a:solidFill>
                  <a:effectLst/>
                  <a:uLnTx/>
                  <a:uFillTx/>
                </a:rPr>
                <a:t>© Health Catalyst. Confidential and Proprietary.</a:t>
              </a:r>
            </a:p>
          </p:txBody>
        </p:sp>
        <p:pic>
          <p:nvPicPr>
            <p:cNvPr id="20" name="Picture 19">
              <a:extLst>
                <a:ext uri="{FF2B5EF4-FFF2-40B4-BE49-F238E27FC236}">
                  <a16:creationId xmlns:a16="http://schemas.microsoft.com/office/drawing/2014/main" id="{226F5243-1F17-488F-BDF1-B55443A629D4}"/>
                </a:ext>
              </a:extLst>
            </p:cNvPr>
            <p:cNvPicPr>
              <a:picLocks noChangeAspect="1"/>
            </p:cNvPicPr>
            <p:nvPr userDrawn="1"/>
          </p:nvPicPr>
          <p:blipFill>
            <a:blip r:embed="rId4"/>
            <a:stretch>
              <a:fillRect/>
            </a:stretch>
          </p:blipFill>
          <p:spPr>
            <a:xfrm>
              <a:off x="10745610" y="6313661"/>
              <a:ext cx="172681" cy="275010"/>
            </a:xfrm>
            <a:prstGeom prst="rect">
              <a:avLst/>
            </a:prstGeom>
          </p:spPr>
        </p:pic>
      </p:grpSp>
    </p:spTree>
    <p:extLst>
      <p:ext uri="{BB962C8B-B14F-4D97-AF65-F5344CB8AC3E}">
        <p14:creationId xmlns:p14="http://schemas.microsoft.com/office/powerpoint/2010/main" val="190180137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Footer - One Colum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A0DD52D-4C1F-4B89-A143-D69883D4AACE}"/>
              </a:ext>
            </a:extLst>
          </p:cNvPr>
          <p:cNvSpPr/>
          <p:nvPr userDrawn="1"/>
        </p:nvSpPr>
        <p:spPr>
          <a:xfrm>
            <a:off x="21070" y="17895"/>
            <a:ext cx="12149859" cy="6822210"/>
          </a:xfrm>
          <a:prstGeom prst="rect">
            <a:avLst/>
          </a:prstGeom>
          <a:noFill/>
          <a:ln w="98425">
            <a:solidFill>
              <a:srgbClr val="F6F6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7D5CFC1-7B8E-4B2D-8293-0875D31559AA}"/>
              </a:ext>
            </a:extLst>
          </p:cNvPr>
          <p:cNvSpPr>
            <a:spLocks noGrp="1"/>
          </p:cNvSpPr>
          <p:nvPr>
            <p:ph type="title" hasCustomPrompt="1"/>
          </p:nvPr>
        </p:nvSpPr>
        <p:spPr/>
        <p:txBody>
          <a:bodyPr/>
          <a:lstStyle>
            <a:lvl1pPr>
              <a:defRPr lang="en-US" sz="2800" b="1" kern="1200" dirty="0">
                <a:solidFill>
                  <a:schemeClr val="tx1"/>
                </a:solidFill>
                <a:latin typeface="+mn-lt"/>
                <a:ea typeface="+mn-ea"/>
                <a:cs typeface="+mn-cs"/>
              </a:defRPr>
            </a:lvl1pPr>
          </a:lstStyle>
          <a:p>
            <a:r>
              <a:rPr lang="en-US"/>
              <a:t>Slide Title</a:t>
            </a:r>
          </a:p>
        </p:txBody>
      </p:sp>
      <p:sp>
        <p:nvSpPr>
          <p:cNvPr id="3" name="Content Placeholder 2">
            <a:extLst>
              <a:ext uri="{FF2B5EF4-FFF2-40B4-BE49-F238E27FC236}">
                <a16:creationId xmlns:a16="http://schemas.microsoft.com/office/drawing/2014/main" id="{BBB03293-FB80-4604-B9AE-CA1A28CF2111}"/>
              </a:ext>
            </a:extLst>
          </p:cNvPr>
          <p:cNvSpPr>
            <a:spLocks noGrp="1"/>
          </p:cNvSpPr>
          <p:nvPr>
            <p:ph idx="1" hasCustomPrompt="1"/>
          </p:nvPr>
        </p:nvSpPr>
        <p:spPr>
          <a:xfrm>
            <a:off x="838200" y="1038226"/>
            <a:ext cx="10515600" cy="4947904"/>
          </a:xfrm>
        </p:spPr>
        <p:txBody>
          <a:bodyPr/>
          <a:lstStyle>
            <a:lvl1pPr>
              <a:defRPr/>
            </a:lvl1pPr>
          </a:lstStyle>
          <a:p>
            <a:pPr lvl="0"/>
            <a:r>
              <a:rPr lang="en-US"/>
              <a:t>Click to add text</a:t>
            </a:r>
          </a:p>
          <a:p>
            <a:pPr lvl="1"/>
            <a:r>
              <a:rPr lang="en-US"/>
              <a:t>Second level</a:t>
            </a:r>
          </a:p>
          <a:p>
            <a:pPr lvl="2"/>
            <a:r>
              <a:rPr lang="en-US"/>
              <a:t>Third level</a:t>
            </a:r>
          </a:p>
        </p:txBody>
      </p:sp>
      <p:grpSp>
        <p:nvGrpSpPr>
          <p:cNvPr id="13" name="Group 12">
            <a:extLst>
              <a:ext uri="{FF2B5EF4-FFF2-40B4-BE49-F238E27FC236}">
                <a16:creationId xmlns:a16="http://schemas.microsoft.com/office/drawing/2014/main" id="{B7EA45C8-934D-4B02-B2B6-A39C4BB57967}"/>
              </a:ext>
            </a:extLst>
          </p:cNvPr>
          <p:cNvGrpSpPr/>
          <p:nvPr userDrawn="1"/>
        </p:nvGrpSpPr>
        <p:grpSpPr>
          <a:xfrm>
            <a:off x="8991392" y="6313661"/>
            <a:ext cx="2412850" cy="275010"/>
            <a:chOff x="8505441" y="6313661"/>
            <a:chExt cx="2412850" cy="275010"/>
          </a:xfrm>
        </p:grpSpPr>
        <p:sp>
          <p:nvSpPr>
            <p:cNvPr id="14" name="TextBox 13">
              <a:extLst>
                <a:ext uri="{FF2B5EF4-FFF2-40B4-BE49-F238E27FC236}">
                  <a16:creationId xmlns:a16="http://schemas.microsoft.com/office/drawing/2014/main" id="{B78D37CC-CC38-4FE4-BF5B-A660DFC7AA56}"/>
                </a:ext>
              </a:extLst>
            </p:cNvPr>
            <p:cNvSpPr txBox="1"/>
            <p:nvPr userDrawn="1"/>
          </p:nvSpPr>
          <p:spPr>
            <a:xfrm>
              <a:off x="8505441" y="6373226"/>
              <a:ext cx="2240280" cy="215444"/>
            </a:xfrm>
            <a:prstGeom prst="rect">
              <a:avLst/>
            </a:prstGeom>
            <a:solidFill>
              <a:schemeClr val="bg1"/>
            </a:solid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chemeClr val="tx1">
                      <a:lumMod val="50000"/>
                      <a:lumOff val="50000"/>
                    </a:schemeClr>
                  </a:solidFill>
                  <a:effectLst/>
                  <a:uLnTx/>
                  <a:uFillTx/>
                </a:rPr>
                <a:t>© Health Catalyst. Confidential and Proprietary.</a:t>
              </a:r>
            </a:p>
          </p:txBody>
        </p:sp>
        <p:pic>
          <p:nvPicPr>
            <p:cNvPr id="15" name="Picture 14">
              <a:extLst>
                <a:ext uri="{FF2B5EF4-FFF2-40B4-BE49-F238E27FC236}">
                  <a16:creationId xmlns:a16="http://schemas.microsoft.com/office/drawing/2014/main" id="{DF01ED3B-E40B-47A1-A538-7B59767EA355}"/>
                </a:ext>
              </a:extLst>
            </p:cNvPr>
            <p:cNvPicPr>
              <a:picLocks noChangeAspect="1"/>
            </p:cNvPicPr>
            <p:nvPr userDrawn="1"/>
          </p:nvPicPr>
          <p:blipFill>
            <a:blip r:embed="rId2"/>
            <a:stretch>
              <a:fillRect/>
            </a:stretch>
          </p:blipFill>
          <p:spPr>
            <a:xfrm>
              <a:off x="10745610" y="6313661"/>
              <a:ext cx="172681" cy="275010"/>
            </a:xfrm>
            <a:prstGeom prst="rect">
              <a:avLst/>
            </a:prstGeom>
          </p:spPr>
        </p:pic>
      </p:grpSp>
      <p:grpSp>
        <p:nvGrpSpPr>
          <p:cNvPr id="16" name="Group 15">
            <a:extLst>
              <a:ext uri="{FF2B5EF4-FFF2-40B4-BE49-F238E27FC236}">
                <a16:creationId xmlns:a16="http://schemas.microsoft.com/office/drawing/2014/main" id="{80F10948-47C6-465F-9814-7653D98289C1}"/>
              </a:ext>
            </a:extLst>
          </p:cNvPr>
          <p:cNvGrpSpPr/>
          <p:nvPr userDrawn="1"/>
        </p:nvGrpSpPr>
        <p:grpSpPr>
          <a:xfrm>
            <a:off x="624462" y="6187652"/>
            <a:ext cx="10926270" cy="0"/>
            <a:chOff x="624462" y="6104528"/>
            <a:chExt cx="10926270" cy="0"/>
          </a:xfrm>
        </p:grpSpPr>
        <p:cxnSp>
          <p:nvCxnSpPr>
            <p:cNvPr id="17" name="Straight Connector 16">
              <a:extLst>
                <a:ext uri="{FF2B5EF4-FFF2-40B4-BE49-F238E27FC236}">
                  <a16:creationId xmlns:a16="http://schemas.microsoft.com/office/drawing/2014/main" id="{C4EB0428-B947-4BE5-9D60-A7A33B0369D1}"/>
                </a:ext>
              </a:extLst>
            </p:cNvPr>
            <p:cNvCxnSpPr>
              <a:cxnSpLocks/>
            </p:cNvCxnSpPr>
            <p:nvPr userDrawn="1"/>
          </p:nvCxnSpPr>
          <p:spPr>
            <a:xfrm>
              <a:off x="624462" y="6104528"/>
              <a:ext cx="4474011" cy="0"/>
            </a:xfrm>
            <a:prstGeom prst="line">
              <a:avLst/>
            </a:prstGeom>
            <a:ln w="9525">
              <a:solidFill>
                <a:srgbClr val="BCBEBC"/>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D182716-3F58-4C38-972F-ABB2F53CE2CB}"/>
                </a:ext>
              </a:extLst>
            </p:cNvPr>
            <p:cNvCxnSpPr>
              <a:cxnSpLocks/>
            </p:cNvCxnSpPr>
            <p:nvPr userDrawn="1"/>
          </p:nvCxnSpPr>
          <p:spPr>
            <a:xfrm>
              <a:off x="5098473" y="6104528"/>
              <a:ext cx="6452259" cy="0"/>
            </a:xfrm>
            <a:prstGeom prst="line">
              <a:avLst/>
            </a:prstGeom>
            <a:ln w="9525">
              <a:solidFill>
                <a:srgbClr val="BCBEBC"/>
              </a:solidFill>
            </a:ln>
          </p:spPr>
          <p:style>
            <a:lnRef idx="1">
              <a:schemeClr val="accent1"/>
            </a:lnRef>
            <a:fillRef idx="0">
              <a:schemeClr val="accent1"/>
            </a:fillRef>
            <a:effectRef idx="0">
              <a:schemeClr val="accent1"/>
            </a:effectRef>
            <a:fontRef idx="minor">
              <a:schemeClr val="tx1"/>
            </a:fontRef>
          </p:style>
        </p:cxnSp>
      </p:grpSp>
      <p:pic>
        <p:nvPicPr>
          <p:cNvPr id="19" name="Picture 18" descr="A picture containing building&#10;&#10;Description automatically generated">
            <a:extLst>
              <a:ext uri="{FF2B5EF4-FFF2-40B4-BE49-F238E27FC236}">
                <a16:creationId xmlns:a16="http://schemas.microsoft.com/office/drawing/2014/main" id="{53BC035A-6731-46EA-A0D2-1D7A8D59A19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15240" y="850311"/>
            <a:ext cx="378069" cy="2578689"/>
          </a:xfrm>
          <a:prstGeom prst="rect">
            <a:avLst/>
          </a:prstGeom>
        </p:spPr>
      </p:pic>
    </p:spTree>
    <p:extLst>
      <p:ext uri="{BB962C8B-B14F-4D97-AF65-F5344CB8AC3E}">
        <p14:creationId xmlns:p14="http://schemas.microsoft.com/office/powerpoint/2010/main" val="3237230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Agenda Option 1">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CB6F1E9-2839-E81B-C5EA-EE7353ADF88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95" y="-10274"/>
            <a:ext cx="6540500" cy="1651000"/>
          </a:xfrm>
          <a:prstGeom prst="rect">
            <a:avLst/>
          </a:prstGeom>
        </p:spPr>
      </p:pic>
      <p:pic>
        <p:nvPicPr>
          <p:cNvPr id="20" name="Picture 19" descr="Background pattern&#10;&#10;Description automatically generated">
            <a:extLst>
              <a:ext uri="{FF2B5EF4-FFF2-40B4-BE49-F238E27FC236}">
                <a16:creationId xmlns:a16="http://schemas.microsoft.com/office/drawing/2014/main" id="{E525F767-4B41-44AB-956C-3FE1C20D87E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78" y="0"/>
            <a:ext cx="12178644" cy="6858000"/>
          </a:xfrm>
          <a:prstGeom prst="rect">
            <a:avLst/>
          </a:prstGeom>
        </p:spPr>
      </p:pic>
      <p:pic>
        <p:nvPicPr>
          <p:cNvPr id="21" name="Picture 20">
            <a:extLst>
              <a:ext uri="{FF2B5EF4-FFF2-40B4-BE49-F238E27FC236}">
                <a16:creationId xmlns:a16="http://schemas.microsoft.com/office/drawing/2014/main" id="{C32266BC-866C-49FB-8396-A374C3CDA85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41065" y="6339095"/>
            <a:ext cx="1478298" cy="273995"/>
          </a:xfrm>
          <a:prstGeom prst="rect">
            <a:avLst/>
          </a:prstGeom>
        </p:spPr>
      </p:pic>
      <p:sp>
        <p:nvSpPr>
          <p:cNvPr id="7" name="Text Placeholder 25">
            <a:extLst>
              <a:ext uri="{FF2B5EF4-FFF2-40B4-BE49-F238E27FC236}">
                <a16:creationId xmlns:a16="http://schemas.microsoft.com/office/drawing/2014/main" id="{5F72CD1C-1290-45EC-9E87-5B8CD19CB9D4}"/>
              </a:ext>
            </a:extLst>
          </p:cNvPr>
          <p:cNvSpPr>
            <a:spLocks noGrp="1"/>
          </p:cNvSpPr>
          <p:nvPr>
            <p:ph type="body" sz="quarter" idx="11" hasCustomPrompt="1"/>
          </p:nvPr>
        </p:nvSpPr>
        <p:spPr>
          <a:xfrm>
            <a:off x="842870" y="2544768"/>
            <a:ext cx="4846320" cy="347472"/>
          </a:xfrm>
          <a:prstGeom prst="rect">
            <a:avLst/>
          </a:prstGeom>
        </p:spPr>
        <p:txBody>
          <a:bodyPr>
            <a:noAutofit/>
          </a:bodyPr>
          <a:lstStyle>
            <a:lvl1pPr>
              <a:buNone/>
              <a:defRPr kumimoji="0" lang="en-US" sz="2000" b="1" i="0" u="none" strike="noStrike" kern="1200" cap="none" spc="0" normalizeH="0" baseline="0" dirty="0">
                <a:ln>
                  <a:noFill/>
                </a:ln>
                <a:solidFill>
                  <a:srgbClr val="006D9A"/>
                </a:solidFill>
                <a:effectLst/>
                <a:uLnTx/>
                <a:uFillTx/>
                <a:latin typeface="Calibri" panose="020F0502020204030204" pitchFamily="34" charset="0"/>
                <a:ea typeface="+mn-ea"/>
                <a:cs typeface="Calibri" panose="020F0502020204030204" pitchFamily="34" charset="0"/>
              </a:defRPr>
            </a:lvl1pPr>
          </a:lstStyle>
          <a:p>
            <a:pPr lvl="0"/>
            <a:r>
              <a:rPr lang="en-US"/>
              <a:t>Subtitle/Topic</a:t>
            </a:r>
          </a:p>
        </p:txBody>
      </p:sp>
      <p:sp>
        <p:nvSpPr>
          <p:cNvPr id="8" name="Text Placeholder 25">
            <a:extLst>
              <a:ext uri="{FF2B5EF4-FFF2-40B4-BE49-F238E27FC236}">
                <a16:creationId xmlns:a16="http://schemas.microsoft.com/office/drawing/2014/main" id="{83DFA4B5-246C-4944-9BE7-2E10F3614351}"/>
              </a:ext>
            </a:extLst>
          </p:cNvPr>
          <p:cNvSpPr>
            <a:spLocks noGrp="1"/>
          </p:cNvSpPr>
          <p:nvPr>
            <p:ph type="body" sz="quarter" idx="12" hasCustomPrompt="1"/>
          </p:nvPr>
        </p:nvSpPr>
        <p:spPr>
          <a:xfrm>
            <a:off x="842870" y="2930074"/>
            <a:ext cx="4846320" cy="978408"/>
          </a:xfrm>
          <a:prstGeom prst="rect">
            <a:avLst/>
          </a:prstGeom>
        </p:spPr>
        <p:txBody>
          <a:bodyPr>
            <a:noAutofit/>
          </a:bodyPr>
          <a:lstStyle>
            <a:lvl1pPr marL="0" indent="0">
              <a:buNone/>
              <a:defRPr kumimoji="0" lang="en-US" sz="1400" b="0" i="0" u="none" strike="noStrike" kern="1200" cap="none" spc="0" normalizeH="0" baseline="0" dirty="0">
                <a:ln>
                  <a:noFill/>
                </a:ln>
                <a:solidFill>
                  <a:srgbClr val="31302F"/>
                </a:solidFill>
                <a:effectLst/>
                <a:uLnTx/>
                <a:uFillTx/>
                <a:latin typeface="Calibri" panose="020F0502020204030204" pitchFamily="34" charset="0"/>
                <a:ea typeface="+mn-ea"/>
                <a:cs typeface="Calibri" panose="020F0502020204030204" pitchFamily="34"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to add text</a:t>
            </a:r>
          </a:p>
        </p:txBody>
      </p:sp>
      <p:sp>
        <p:nvSpPr>
          <p:cNvPr id="9" name="Text Placeholder 25">
            <a:extLst>
              <a:ext uri="{FF2B5EF4-FFF2-40B4-BE49-F238E27FC236}">
                <a16:creationId xmlns:a16="http://schemas.microsoft.com/office/drawing/2014/main" id="{C89A4D0B-0427-463D-ADFC-86422CA43D5A}"/>
              </a:ext>
            </a:extLst>
          </p:cNvPr>
          <p:cNvSpPr>
            <a:spLocks noGrp="1"/>
          </p:cNvSpPr>
          <p:nvPr>
            <p:ph type="body" sz="quarter" idx="13" hasCustomPrompt="1"/>
          </p:nvPr>
        </p:nvSpPr>
        <p:spPr>
          <a:xfrm>
            <a:off x="838200" y="4132045"/>
            <a:ext cx="4846320" cy="347472"/>
          </a:xfrm>
          <a:prstGeom prst="rect">
            <a:avLst/>
          </a:prstGeom>
        </p:spPr>
        <p:txBody>
          <a:bodyPr>
            <a:noAutofit/>
          </a:bodyPr>
          <a:lstStyle>
            <a:lvl1pPr>
              <a:buNone/>
              <a:defRPr kumimoji="0" lang="en-US" sz="2000" b="1" i="0" u="none" strike="noStrike" kern="1200" cap="none" spc="0" normalizeH="0" baseline="0" dirty="0">
                <a:ln>
                  <a:noFill/>
                </a:ln>
                <a:solidFill>
                  <a:srgbClr val="006D9A"/>
                </a:solidFill>
                <a:effectLst/>
                <a:uLnTx/>
                <a:uFillTx/>
                <a:latin typeface="Calibri" panose="020F0502020204030204" pitchFamily="34" charset="0"/>
                <a:ea typeface="+mn-ea"/>
                <a:cs typeface="Calibri" panose="020F0502020204030204" pitchFamily="34" charset="0"/>
              </a:defRPr>
            </a:lvl1pPr>
          </a:lstStyle>
          <a:p>
            <a:pPr lvl="0"/>
            <a:r>
              <a:rPr lang="en-US"/>
              <a:t>Subtitle/Topic</a:t>
            </a:r>
          </a:p>
        </p:txBody>
      </p:sp>
      <p:sp>
        <p:nvSpPr>
          <p:cNvPr id="10" name="Text Placeholder 25">
            <a:extLst>
              <a:ext uri="{FF2B5EF4-FFF2-40B4-BE49-F238E27FC236}">
                <a16:creationId xmlns:a16="http://schemas.microsoft.com/office/drawing/2014/main" id="{FE23453D-3B38-4C9C-A6A8-E4CA695B39CE}"/>
              </a:ext>
            </a:extLst>
          </p:cNvPr>
          <p:cNvSpPr>
            <a:spLocks noGrp="1"/>
          </p:cNvSpPr>
          <p:nvPr>
            <p:ph type="body" sz="quarter" idx="14" hasCustomPrompt="1"/>
          </p:nvPr>
        </p:nvSpPr>
        <p:spPr>
          <a:xfrm>
            <a:off x="838200" y="4517351"/>
            <a:ext cx="4846320" cy="978408"/>
          </a:xfrm>
          <a:prstGeom prst="rect">
            <a:avLst/>
          </a:prstGeom>
        </p:spPr>
        <p:txBody>
          <a:bodyPr>
            <a:noAutofit/>
          </a:bodyPr>
          <a:lstStyle>
            <a:lvl1pPr>
              <a:buNone/>
              <a:defRPr kumimoji="0" lang="en-US" sz="1400" b="0" i="0" u="none" strike="noStrike" kern="1200" cap="none" spc="0" normalizeH="0" baseline="0" dirty="0">
                <a:ln>
                  <a:noFill/>
                </a:ln>
                <a:solidFill>
                  <a:srgbClr val="31302F"/>
                </a:solidFill>
                <a:effectLst/>
                <a:uLnTx/>
                <a:uFillTx/>
                <a:latin typeface="Calibri" panose="020F0502020204030204" pitchFamily="34" charset="0"/>
                <a:ea typeface="+mn-ea"/>
                <a:cs typeface="Calibri" panose="020F0502020204030204" pitchFamily="34"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to add text</a:t>
            </a:r>
          </a:p>
        </p:txBody>
      </p:sp>
      <p:sp>
        <p:nvSpPr>
          <p:cNvPr id="11" name="Text Placeholder 25">
            <a:extLst>
              <a:ext uri="{FF2B5EF4-FFF2-40B4-BE49-F238E27FC236}">
                <a16:creationId xmlns:a16="http://schemas.microsoft.com/office/drawing/2014/main" id="{0F2E59F9-2796-48BF-8775-61C336754956}"/>
              </a:ext>
            </a:extLst>
          </p:cNvPr>
          <p:cNvSpPr>
            <a:spLocks noGrp="1"/>
          </p:cNvSpPr>
          <p:nvPr>
            <p:ph type="body" sz="quarter" idx="15" hasCustomPrompt="1"/>
          </p:nvPr>
        </p:nvSpPr>
        <p:spPr>
          <a:xfrm>
            <a:off x="6382066" y="2544768"/>
            <a:ext cx="4846320" cy="347472"/>
          </a:xfrm>
          <a:prstGeom prst="rect">
            <a:avLst/>
          </a:prstGeom>
        </p:spPr>
        <p:txBody>
          <a:bodyPr>
            <a:noAutofit/>
          </a:bodyPr>
          <a:lstStyle>
            <a:lvl1pPr>
              <a:buNone/>
              <a:defRPr kumimoji="0" lang="en-US" sz="2000" b="1" i="0" u="none" strike="noStrike" kern="1200" cap="none" spc="0" normalizeH="0" baseline="0" dirty="0">
                <a:ln>
                  <a:noFill/>
                </a:ln>
                <a:solidFill>
                  <a:srgbClr val="006D9A"/>
                </a:solidFill>
                <a:effectLst/>
                <a:uLnTx/>
                <a:uFillTx/>
                <a:latin typeface="Calibri" panose="020F0502020204030204" pitchFamily="34" charset="0"/>
                <a:ea typeface="+mn-ea"/>
                <a:cs typeface="Calibri" panose="020F0502020204030204" pitchFamily="34" charset="0"/>
              </a:defRPr>
            </a:lvl1pPr>
          </a:lstStyle>
          <a:p>
            <a:pPr lvl="0"/>
            <a:r>
              <a:rPr lang="en-US"/>
              <a:t>Subtitle/Topic</a:t>
            </a:r>
          </a:p>
        </p:txBody>
      </p:sp>
      <p:sp>
        <p:nvSpPr>
          <p:cNvPr id="12" name="Text Placeholder 25">
            <a:extLst>
              <a:ext uri="{FF2B5EF4-FFF2-40B4-BE49-F238E27FC236}">
                <a16:creationId xmlns:a16="http://schemas.microsoft.com/office/drawing/2014/main" id="{F14FEB55-3012-4B95-860C-12C000430656}"/>
              </a:ext>
            </a:extLst>
          </p:cNvPr>
          <p:cNvSpPr>
            <a:spLocks noGrp="1"/>
          </p:cNvSpPr>
          <p:nvPr>
            <p:ph type="body" sz="quarter" idx="16" hasCustomPrompt="1"/>
          </p:nvPr>
        </p:nvSpPr>
        <p:spPr>
          <a:xfrm>
            <a:off x="6382066" y="2930074"/>
            <a:ext cx="4846320" cy="978408"/>
          </a:xfrm>
          <a:prstGeom prst="rect">
            <a:avLst/>
          </a:prstGeom>
        </p:spPr>
        <p:txBody>
          <a:bodyPr>
            <a:noAutofit/>
          </a:bodyPr>
          <a:lstStyle>
            <a:lvl1pPr>
              <a:buNone/>
              <a:defRPr kumimoji="0" lang="en-US" sz="1400" b="0" i="0" u="none" strike="noStrike" kern="1200" cap="none" spc="0" normalizeH="0" baseline="0" dirty="0">
                <a:ln>
                  <a:noFill/>
                </a:ln>
                <a:solidFill>
                  <a:srgbClr val="31302F"/>
                </a:solidFill>
                <a:effectLst/>
                <a:uLnTx/>
                <a:uFillTx/>
                <a:latin typeface="Calibri" panose="020F0502020204030204" pitchFamily="34" charset="0"/>
                <a:ea typeface="+mn-ea"/>
                <a:cs typeface="Calibri" panose="020F0502020204030204" pitchFamily="34"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to add text</a:t>
            </a:r>
          </a:p>
        </p:txBody>
      </p:sp>
      <p:sp>
        <p:nvSpPr>
          <p:cNvPr id="13" name="Text Placeholder 25">
            <a:extLst>
              <a:ext uri="{FF2B5EF4-FFF2-40B4-BE49-F238E27FC236}">
                <a16:creationId xmlns:a16="http://schemas.microsoft.com/office/drawing/2014/main" id="{CD179EC6-ED73-4BB7-BFE6-E3778626D650}"/>
              </a:ext>
            </a:extLst>
          </p:cNvPr>
          <p:cNvSpPr>
            <a:spLocks noGrp="1"/>
          </p:cNvSpPr>
          <p:nvPr>
            <p:ph type="body" sz="quarter" idx="17" hasCustomPrompt="1"/>
          </p:nvPr>
        </p:nvSpPr>
        <p:spPr>
          <a:xfrm>
            <a:off x="6377396" y="4132045"/>
            <a:ext cx="4846320" cy="347472"/>
          </a:xfrm>
          <a:prstGeom prst="rect">
            <a:avLst/>
          </a:prstGeom>
        </p:spPr>
        <p:txBody>
          <a:bodyPr>
            <a:noAutofit/>
          </a:bodyPr>
          <a:lstStyle>
            <a:lvl1pPr>
              <a:buNone/>
              <a:defRPr kumimoji="0" lang="en-US" sz="2000" b="1" i="0" u="none" strike="noStrike" kern="1200" cap="none" spc="0" normalizeH="0" baseline="0" dirty="0">
                <a:ln>
                  <a:noFill/>
                </a:ln>
                <a:solidFill>
                  <a:srgbClr val="006D9A"/>
                </a:solidFill>
                <a:effectLst/>
                <a:uLnTx/>
                <a:uFillTx/>
                <a:latin typeface="Calibri" panose="020F0502020204030204" pitchFamily="34" charset="0"/>
                <a:ea typeface="+mn-ea"/>
                <a:cs typeface="Calibri" panose="020F0502020204030204" pitchFamily="34" charset="0"/>
              </a:defRPr>
            </a:lvl1pPr>
          </a:lstStyle>
          <a:p>
            <a:pPr lvl="0"/>
            <a:r>
              <a:rPr lang="en-US"/>
              <a:t>Subtitle/Topic</a:t>
            </a:r>
          </a:p>
        </p:txBody>
      </p:sp>
      <p:sp>
        <p:nvSpPr>
          <p:cNvPr id="14" name="Text Placeholder 25">
            <a:extLst>
              <a:ext uri="{FF2B5EF4-FFF2-40B4-BE49-F238E27FC236}">
                <a16:creationId xmlns:a16="http://schemas.microsoft.com/office/drawing/2014/main" id="{5A09F72E-30BE-4D22-8B05-BFBCCB1EC1AA}"/>
              </a:ext>
            </a:extLst>
          </p:cNvPr>
          <p:cNvSpPr>
            <a:spLocks noGrp="1"/>
          </p:cNvSpPr>
          <p:nvPr>
            <p:ph type="body" sz="quarter" idx="18" hasCustomPrompt="1"/>
          </p:nvPr>
        </p:nvSpPr>
        <p:spPr>
          <a:xfrm>
            <a:off x="6377396" y="4517351"/>
            <a:ext cx="4846320" cy="978408"/>
          </a:xfrm>
          <a:prstGeom prst="rect">
            <a:avLst/>
          </a:prstGeom>
        </p:spPr>
        <p:txBody>
          <a:bodyPr>
            <a:noAutofit/>
          </a:bodyPr>
          <a:lstStyle>
            <a:lvl1pPr>
              <a:buNone/>
              <a:defRPr kumimoji="0" lang="en-US" sz="1400" b="0" i="0" u="none" strike="noStrike" kern="1200" cap="none" spc="0" normalizeH="0" baseline="0" dirty="0">
                <a:ln>
                  <a:noFill/>
                </a:ln>
                <a:solidFill>
                  <a:srgbClr val="31302F"/>
                </a:solidFill>
                <a:effectLst/>
                <a:uLnTx/>
                <a:uFillTx/>
                <a:latin typeface="Calibri" panose="020F0502020204030204" pitchFamily="34" charset="0"/>
                <a:ea typeface="+mn-ea"/>
                <a:cs typeface="Calibri" panose="020F0502020204030204" pitchFamily="34"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to add text</a:t>
            </a:r>
          </a:p>
        </p:txBody>
      </p:sp>
      <p:sp>
        <p:nvSpPr>
          <p:cNvPr id="16" name="TextBox 15">
            <a:extLst>
              <a:ext uri="{FF2B5EF4-FFF2-40B4-BE49-F238E27FC236}">
                <a16:creationId xmlns:a16="http://schemas.microsoft.com/office/drawing/2014/main" id="{374E168F-E8AC-44AA-8E9B-D4E104FD905A}"/>
              </a:ext>
            </a:extLst>
          </p:cNvPr>
          <p:cNvSpPr txBox="1"/>
          <p:nvPr userDrawn="1"/>
        </p:nvSpPr>
        <p:spPr>
          <a:xfrm>
            <a:off x="838200" y="825500"/>
            <a:ext cx="3055530" cy="707886"/>
          </a:xfrm>
          <a:prstGeom prst="rect">
            <a:avLst/>
          </a:prstGeom>
          <a:noFill/>
        </p:spPr>
        <p:txBody>
          <a:bodyPr wrap="square" rtlCol="0">
            <a:spAutoFit/>
          </a:bodyPr>
          <a:lstStyle/>
          <a:p>
            <a:r>
              <a:rPr kumimoji="0" lang="en-US" sz="4000" b="1" i="0" u="none" strike="noStrike" kern="1200" cap="none" spc="0" normalizeH="0" baseline="0">
                <a:ln>
                  <a:noFill/>
                </a:ln>
                <a:solidFill>
                  <a:srgbClr val="FFFFFF"/>
                </a:solidFill>
                <a:effectLst/>
                <a:uLnTx/>
                <a:uFillTx/>
                <a:latin typeface="Calibri" panose="020F0502020204030204"/>
                <a:ea typeface="+mj-ea"/>
                <a:cs typeface="+mj-cs"/>
              </a:rPr>
              <a:t>Agenda</a:t>
            </a:r>
          </a:p>
        </p:txBody>
      </p:sp>
      <p:sp>
        <p:nvSpPr>
          <p:cNvPr id="17" name="TextBox 16">
            <a:extLst>
              <a:ext uri="{FF2B5EF4-FFF2-40B4-BE49-F238E27FC236}">
                <a16:creationId xmlns:a16="http://schemas.microsoft.com/office/drawing/2014/main" id="{E7ACA017-F81F-453B-A172-55173CD6ACB4}"/>
              </a:ext>
            </a:extLst>
          </p:cNvPr>
          <p:cNvSpPr txBox="1"/>
          <p:nvPr userDrawn="1"/>
        </p:nvSpPr>
        <p:spPr>
          <a:xfrm>
            <a:off x="8959714" y="6373226"/>
            <a:ext cx="2240280" cy="215444"/>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chemeClr val="tx1">
                    <a:lumMod val="50000"/>
                    <a:lumOff val="50000"/>
                  </a:schemeClr>
                </a:solidFill>
                <a:effectLst/>
                <a:uLnTx/>
                <a:uFillTx/>
                <a:latin typeface="+mn-lt"/>
                <a:ea typeface="+mn-ea"/>
                <a:cs typeface="+mn-cs"/>
              </a:rPr>
              <a:t>© Health Catalyst. Confidential and Proprietary.</a:t>
            </a:r>
          </a:p>
        </p:txBody>
      </p:sp>
    </p:spTree>
    <p:extLst>
      <p:ext uri="{BB962C8B-B14F-4D97-AF65-F5344CB8AC3E}">
        <p14:creationId xmlns:p14="http://schemas.microsoft.com/office/powerpoint/2010/main" val="367096838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Footer - One Column, Subtitl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7D053F7-07A1-47D1-AEBC-A90DB2E4C907}"/>
              </a:ext>
            </a:extLst>
          </p:cNvPr>
          <p:cNvSpPr/>
          <p:nvPr userDrawn="1"/>
        </p:nvSpPr>
        <p:spPr>
          <a:xfrm>
            <a:off x="21070" y="17895"/>
            <a:ext cx="12149859" cy="6822210"/>
          </a:xfrm>
          <a:prstGeom prst="rect">
            <a:avLst/>
          </a:prstGeom>
          <a:noFill/>
          <a:ln w="98425">
            <a:solidFill>
              <a:srgbClr val="F6F6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9F155433-066E-4C56-862E-FC722FEA0F11}"/>
              </a:ext>
            </a:extLst>
          </p:cNvPr>
          <p:cNvGrpSpPr/>
          <p:nvPr userDrawn="1"/>
        </p:nvGrpSpPr>
        <p:grpSpPr>
          <a:xfrm>
            <a:off x="8991392" y="6313661"/>
            <a:ext cx="2412850" cy="275010"/>
            <a:chOff x="8505441" y="6313661"/>
            <a:chExt cx="2412850" cy="275010"/>
          </a:xfrm>
        </p:grpSpPr>
        <p:sp>
          <p:nvSpPr>
            <p:cNvPr id="19" name="TextBox 18">
              <a:extLst>
                <a:ext uri="{FF2B5EF4-FFF2-40B4-BE49-F238E27FC236}">
                  <a16:creationId xmlns:a16="http://schemas.microsoft.com/office/drawing/2014/main" id="{1114FE0B-F17F-4A8C-97C9-A5A065F5C821}"/>
                </a:ext>
              </a:extLst>
            </p:cNvPr>
            <p:cNvSpPr txBox="1"/>
            <p:nvPr userDrawn="1"/>
          </p:nvSpPr>
          <p:spPr>
            <a:xfrm>
              <a:off x="8505441" y="6373226"/>
              <a:ext cx="2240280" cy="215444"/>
            </a:xfrm>
            <a:prstGeom prst="rect">
              <a:avLst/>
            </a:prstGeom>
            <a:solidFill>
              <a:schemeClr val="bg1"/>
            </a:solid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chemeClr val="tx1">
                      <a:lumMod val="50000"/>
                      <a:lumOff val="50000"/>
                    </a:schemeClr>
                  </a:solidFill>
                  <a:effectLst/>
                  <a:uLnTx/>
                  <a:uFillTx/>
                </a:rPr>
                <a:t>© Health Catalyst. Confidential and Proprietary.</a:t>
              </a:r>
            </a:p>
          </p:txBody>
        </p:sp>
        <p:pic>
          <p:nvPicPr>
            <p:cNvPr id="20" name="Picture 19">
              <a:extLst>
                <a:ext uri="{FF2B5EF4-FFF2-40B4-BE49-F238E27FC236}">
                  <a16:creationId xmlns:a16="http://schemas.microsoft.com/office/drawing/2014/main" id="{CD813258-C0B5-4B46-A27E-F3AEEB1F75A7}"/>
                </a:ext>
              </a:extLst>
            </p:cNvPr>
            <p:cNvPicPr>
              <a:picLocks noChangeAspect="1"/>
            </p:cNvPicPr>
            <p:nvPr userDrawn="1"/>
          </p:nvPicPr>
          <p:blipFill>
            <a:blip r:embed="rId2"/>
            <a:stretch>
              <a:fillRect/>
            </a:stretch>
          </p:blipFill>
          <p:spPr>
            <a:xfrm>
              <a:off x="10745610" y="6313661"/>
              <a:ext cx="172681" cy="275010"/>
            </a:xfrm>
            <a:prstGeom prst="rect">
              <a:avLst/>
            </a:prstGeom>
          </p:spPr>
        </p:pic>
      </p:grpSp>
      <p:grpSp>
        <p:nvGrpSpPr>
          <p:cNvPr id="21" name="Group 20">
            <a:extLst>
              <a:ext uri="{FF2B5EF4-FFF2-40B4-BE49-F238E27FC236}">
                <a16:creationId xmlns:a16="http://schemas.microsoft.com/office/drawing/2014/main" id="{7D2FF1EA-F486-41A9-B86E-F5B68B46907A}"/>
              </a:ext>
            </a:extLst>
          </p:cNvPr>
          <p:cNvGrpSpPr/>
          <p:nvPr userDrawn="1"/>
        </p:nvGrpSpPr>
        <p:grpSpPr>
          <a:xfrm>
            <a:off x="624462" y="6187652"/>
            <a:ext cx="10926270" cy="0"/>
            <a:chOff x="624462" y="6104528"/>
            <a:chExt cx="10926270" cy="0"/>
          </a:xfrm>
        </p:grpSpPr>
        <p:cxnSp>
          <p:nvCxnSpPr>
            <p:cNvPr id="22" name="Straight Connector 21">
              <a:extLst>
                <a:ext uri="{FF2B5EF4-FFF2-40B4-BE49-F238E27FC236}">
                  <a16:creationId xmlns:a16="http://schemas.microsoft.com/office/drawing/2014/main" id="{24AD60CA-0984-496B-BBE1-FB520E076E7D}"/>
                </a:ext>
              </a:extLst>
            </p:cNvPr>
            <p:cNvCxnSpPr>
              <a:cxnSpLocks/>
            </p:cNvCxnSpPr>
            <p:nvPr userDrawn="1"/>
          </p:nvCxnSpPr>
          <p:spPr>
            <a:xfrm>
              <a:off x="624462" y="6104528"/>
              <a:ext cx="4474011" cy="0"/>
            </a:xfrm>
            <a:prstGeom prst="line">
              <a:avLst/>
            </a:prstGeom>
            <a:ln w="9525">
              <a:solidFill>
                <a:srgbClr val="BCBEBC"/>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A4CECB2-0ADA-4294-9040-118BCC39B65A}"/>
                </a:ext>
              </a:extLst>
            </p:cNvPr>
            <p:cNvCxnSpPr>
              <a:cxnSpLocks/>
            </p:cNvCxnSpPr>
            <p:nvPr userDrawn="1"/>
          </p:nvCxnSpPr>
          <p:spPr>
            <a:xfrm>
              <a:off x="5098473" y="6104528"/>
              <a:ext cx="6452259" cy="0"/>
            </a:xfrm>
            <a:prstGeom prst="line">
              <a:avLst/>
            </a:prstGeom>
            <a:ln w="9525">
              <a:solidFill>
                <a:srgbClr val="BCBEBC"/>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87D5CFC1-7B8E-4B2D-8293-0875D31559AA}"/>
              </a:ext>
            </a:extLst>
          </p:cNvPr>
          <p:cNvSpPr>
            <a:spLocks noGrp="1"/>
          </p:cNvSpPr>
          <p:nvPr>
            <p:ph type="title" hasCustomPrompt="1"/>
          </p:nvPr>
        </p:nvSpPr>
        <p:spPr/>
        <p:txBody>
          <a:bodyPr/>
          <a:lstStyle>
            <a:lvl1pPr>
              <a:defRPr lang="en-US" sz="2800" b="1" kern="1200" dirty="0">
                <a:solidFill>
                  <a:schemeClr val="tx1"/>
                </a:solidFill>
                <a:latin typeface="+mn-lt"/>
                <a:ea typeface="+mn-ea"/>
                <a:cs typeface="+mn-cs"/>
              </a:defRPr>
            </a:lvl1pPr>
          </a:lstStyle>
          <a:p>
            <a:r>
              <a:rPr lang="en-US"/>
              <a:t>Slide Title</a:t>
            </a:r>
          </a:p>
        </p:txBody>
      </p:sp>
      <p:sp>
        <p:nvSpPr>
          <p:cNvPr id="3" name="Content Placeholder 2">
            <a:extLst>
              <a:ext uri="{FF2B5EF4-FFF2-40B4-BE49-F238E27FC236}">
                <a16:creationId xmlns:a16="http://schemas.microsoft.com/office/drawing/2014/main" id="{BBB03293-FB80-4604-B9AE-CA1A28CF2111}"/>
              </a:ext>
            </a:extLst>
          </p:cNvPr>
          <p:cNvSpPr>
            <a:spLocks noGrp="1"/>
          </p:cNvSpPr>
          <p:nvPr>
            <p:ph idx="1" hasCustomPrompt="1"/>
          </p:nvPr>
        </p:nvSpPr>
        <p:spPr>
          <a:xfrm>
            <a:off x="838200" y="1405358"/>
            <a:ext cx="10515600" cy="4584480"/>
          </a:xfrm>
        </p:spPr>
        <p:txBody>
          <a:bodyPr/>
          <a:lstStyle>
            <a:lvl1pPr>
              <a:defRPr/>
            </a:lvl1pPr>
          </a:lstStyle>
          <a:p>
            <a:pPr lvl="0"/>
            <a:r>
              <a:rPr lang="en-US"/>
              <a:t>Click to add text</a:t>
            </a:r>
          </a:p>
          <a:p>
            <a:pPr lvl="1"/>
            <a:r>
              <a:rPr lang="en-US"/>
              <a:t>Second level</a:t>
            </a:r>
          </a:p>
          <a:p>
            <a:pPr lvl="2"/>
            <a:r>
              <a:rPr lang="en-US"/>
              <a:t>Third level</a:t>
            </a:r>
          </a:p>
        </p:txBody>
      </p:sp>
      <p:sp>
        <p:nvSpPr>
          <p:cNvPr id="15" name="Text Placeholder 14">
            <a:extLst>
              <a:ext uri="{FF2B5EF4-FFF2-40B4-BE49-F238E27FC236}">
                <a16:creationId xmlns:a16="http://schemas.microsoft.com/office/drawing/2014/main" id="{606B5201-290D-4D38-9B69-33AD01FFD9BB}"/>
              </a:ext>
            </a:extLst>
          </p:cNvPr>
          <p:cNvSpPr>
            <a:spLocks noGrp="1"/>
          </p:cNvSpPr>
          <p:nvPr>
            <p:ph type="body" sz="quarter" idx="14" hasCustomPrompt="1"/>
          </p:nvPr>
        </p:nvSpPr>
        <p:spPr>
          <a:xfrm>
            <a:off x="838200" y="844903"/>
            <a:ext cx="10515600" cy="393192"/>
          </a:xfrm>
        </p:spPr>
        <p:txBody>
          <a:bodyPr>
            <a:noAutofit/>
          </a:bodyPr>
          <a:lstStyle>
            <a:lvl1pPr>
              <a:defRPr lang="en-US" sz="2400" b="1" kern="1200" dirty="0">
                <a:solidFill>
                  <a:schemeClr val="accent1"/>
                </a:solidFill>
                <a:latin typeface="+mn-lt"/>
                <a:ea typeface="+mn-ea"/>
                <a:cs typeface="+mn-cs"/>
              </a:defRPr>
            </a:lvl1pPr>
          </a:lstStyle>
          <a:p>
            <a:pPr lvl="0"/>
            <a:r>
              <a:rPr lang="en-US"/>
              <a:t>Slide Subtitle</a:t>
            </a:r>
          </a:p>
        </p:txBody>
      </p:sp>
      <p:pic>
        <p:nvPicPr>
          <p:cNvPr id="16" name="Picture 15" descr="A picture containing device&#10;&#10;Description automatically generated">
            <a:extLst>
              <a:ext uri="{FF2B5EF4-FFF2-40B4-BE49-F238E27FC236}">
                <a16:creationId xmlns:a16="http://schemas.microsoft.com/office/drawing/2014/main" id="{50520BE8-5CBF-4D67-8204-0304651598B7}"/>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131360" y="734975"/>
            <a:ext cx="509429" cy="2578688"/>
          </a:xfrm>
          <a:prstGeom prst="rect">
            <a:avLst/>
          </a:prstGeom>
        </p:spPr>
      </p:pic>
    </p:spTree>
    <p:extLst>
      <p:ext uri="{BB962C8B-B14F-4D97-AF65-F5344CB8AC3E}">
        <p14:creationId xmlns:p14="http://schemas.microsoft.com/office/powerpoint/2010/main" val="92589666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Misc - One Column, Subtitl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580E8714-7867-4CB6-8A9E-29A7161FA892}"/>
              </a:ext>
            </a:extLst>
          </p:cNvPr>
          <p:cNvSpPr/>
          <p:nvPr userDrawn="1"/>
        </p:nvSpPr>
        <p:spPr>
          <a:xfrm>
            <a:off x="76200" y="48851"/>
            <a:ext cx="12030075" cy="6694849"/>
          </a:xfrm>
          <a:prstGeom prst="rect">
            <a:avLst/>
          </a:prstGeom>
          <a:noFill/>
          <a:ln w="98425">
            <a:solidFill>
              <a:srgbClr val="F6F6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36758A15-CB21-4496-B0C0-3E0405CA4FD7}"/>
              </a:ext>
            </a:extLst>
          </p:cNvPr>
          <p:cNvGrpSpPr/>
          <p:nvPr userDrawn="1"/>
        </p:nvGrpSpPr>
        <p:grpSpPr>
          <a:xfrm>
            <a:off x="10314631" y="-11983"/>
            <a:ext cx="1877369" cy="6874132"/>
            <a:chOff x="8340211" y="-19879"/>
            <a:chExt cx="1900108" cy="6897758"/>
          </a:xfrm>
        </p:grpSpPr>
        <p:sp>
          <p:nvSpPr>
            <p:cNvPr id="23" name="Freeform: Shape 22">
              <a:extLst>
                <a:ext uri="{FF2B5EF4-FFF2-40B4-BE49-F238E27FC236}">
                  <a16:creationId xmlns:a16="http://schemas.microsoft.com/office/drawing/2014/main" id="{B83FF7FD-CE13-487E-A815-B7F3D2B26DD0}"/>
                </a:ext>
              </a:extLst>
            </p:cNvPr>
            <p:cNvSpPr/>
            <p:nvPr userDrawn="1"/>
          </p:nvSpPr>
          <p:spPr>
            <a:xfrm rot="10800000">
              <a:off x="8340211" y="-19879"/>
              <a:ext cx="1900108" cy="6897758"/>
            </a:xfrm>
            <a:custGeom>
              <a:avLst/>
              <a:gdLst>
                <a:gd name="connsiteX0" fmla="*/ 1889156 w 1889156"/>
                <a:gd name="connsiteY0" fmla="*/ 6858000 h 6858000"/>
                <a:gd name="connsiteX1" fmla="*/ 1101504 w 1889156"/>
                <a:gd name="connsiteY1" fmla="*/ 6858000 h 6858000"/>
                <a:gd name="connsiteX2" fmla="*/ 0 w 1889156"/>
                <a:gd name="connsiteY2" fmla="*/ 6858000 h 6858000"/>
                <a:gd name="connsiteX3" fmla="*/ 0 w 1889156"/>
                <a:gd name="connsiteY3" fmla="*/ 0 h 6858000"/>
                <a:gd name="connsiteX4" fmla="*/ 1101504 w 1889156"/>
                <a:gd name="connsiteY4" fmla="*/ 0 h 6858000"/>
                <a:gd name="connsiteX5" fmla="*/ 1101504 w 1889156"/>
                <a:gd name="connsiteY5" fmla="*/ 607034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89156" h="6858000">
                  <a:moveTo>
                    <a:pt x="1889156" y="6858000"/>
                  </a:moveTo>
                  <a:lnTo>
                    <a:pt x="1101504" y="6858000"/>
                  </a:lnTo>
                  <a:lnTo>
                    <a:pt x="0" y="6858000"/>
                  </a:lnTo>
                  <a:lnTo>
                    <a:pt x="0" y="0"/>
                  </a:lnTo>
                  <a:lnTo>
                    <a:pt x="1101504" y="0"/>
                  </a:lnTo>
                  <a:lnTo>
                    <a:pt x="1101504" y="6070348"/>
                  </a:lnTo>
                  <a:close/>
                </a:path>
              </a:pathLst>
            </a:custGeom>
            <a:gradFill>
              <a:gsLst>
                <a:gs pos="50000">
                  <a:srgbClr val="0087CD"/>
                </a:gs>
                <a:gs pos="0">
                  <a:srgbClr val="00568F"/>
                </a:gs>
                <a:gs pos="100000">
                  <a:srgbClr val="00ACFD"/>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4" name="Picture 23">
              <a:extLst>
                <a:ext uri="{FF2B5EF4-FFF2-40B4-BE49-F238E27FC236}">
                  <a16:creationId xmlns:a16="http://schemas.microsoft.com/office/drawing/2014/main" id="{0BF85A8E-55F9-4821-BF8D-88B49442EBCA}"/>
                </a:ext>
              </a:extLst>
            </p:cNvPr>
            <p:cNvPicPr>
              <a:picLocks noChangeAspect="1"/>
            </p:cNvPicPr>
            <p:nvPr userDrawn="1"/>
          </p:nvPicPr>
          <p:blipFill>
            <a:blip r:embed="rId2">
              <a:duotone>
                <a:schemeClr val="bg2">
                  <a:shade val="45000"/>
                  <a:satMod val="135000"/>
                </a:schemeClr>
                <a:prstClr val="white"/>
              </a:duotone>
            </a:blip>
            <a:stretch>
              <a:fillRect/>
            </a:stretch>
          </p:blipFill>
          <p:spPr>
            <a:xfrm>
              <a:off x="9658407" y="652167"/>
              <a:ext cx="571674" cy="1934165"/>
            </a:xfrm>
            <a:prstGeom prst="rect">
              <a:avLst/>
            </a:prstGeom>
          </p:spPr>
        </p:pic>
      </p:grpSp>
      <p:grpSp>
        <p:nvGrpSpPr>
          <p:cNvPr id="25" name="Group 24">
            <a:extLst>
              <a:ext uri="{FF2B5EF4-FFF2-40B4-BE49-F238E27FC236}">
                <a16:creationId xmlns:a16="http://schemas.microsoft.com/office/drawing/2014/main" id="{9AE6E4E5-38E4-4CB1-8198-A779AD54FB78}"/>
              </a:ext>
            </a:extLst>
          </p:cNvPr>
          <p:cNvGrpSpPr/>
          <p:nvPr userDrawn="1"/>
        </p:nvGrpSpPr>
        <p:grpSpPr>
          <a:xfrm>
            <a:off x="8124162" y="6302309"/>
            <a:ext cx="2412850" cy="275010"/>
            <a:chOff x="8505441" y="6313661"/>
            <a:chExt cx="2412850" cy="275010"/>
          </a:xfrm>
        </p:grpSpPr>
        <p:sp>
          <p:nvSpPr>
            <p:cNvPr id="26" name="TextBox 25">
              <a:extLst>
                <a:ext uri="{FF2B5EF4-FFF2-40B4-BE49-F238E27FC236}">
                  <a16:creationId xmlns:a16="http://schemas.microsoft.com/office/drawing/2014/main" id="{AC3F0BDF-4EED-464C-8467-76A81D677963}"/>
                </a:ext>
              </a:extLst>
            </p:cNvPr>
            <p:cNvSpPr txBox="1"/>
            <p:nvPr userDrawn="1"/>
          </p:nvSpPr>
          <p:spPr>
            <a:xfrm>
              <a:off x="8505441" y="6373226"/>
              <a:ext cx="2240280" cy="215444"/>
            </a:xfrm>
            <a:prstGeom prst="rect">
              <a:avLst/>
            </a:prstGeom>
            <a:solidFill>
              <a:schemeClr val="bg1"/>
            </a:solid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chemeClr val="tx1">
                      <a:lumMod val="50000"/>
                      <a:lumOff val="50000"/>
                    </a:schemeClr>
                  </a:solidFill>
                  <a:effectLst/>
                  <a:uLnTx/>
                  <a:uFillTx/>
                </a:rPr>
                <a:t>© Health Catalyst. Confidential and Proprietary.</a:t>
              </a:r>
            </a:p>
          </p:txBody>
        </p:sp>
        <p:pic>
          <p:nvPicPr>
            <p:cNvPr id="27" name="Picture 26">
              <a:extLst>
                <a:ext uri="{FF2B5EF4-FFF2-40B4-BE49-F238E27FC236}">
                  <a16:creationId xmlns:a16="http://schemas.microsoft.com/office/drawing/2014/main" id="{E05A9813-7A51-4D13-AFC5-00F55A4DDF2D}"/>
                </a:ext>
              </a:extLst>
            </p:cNvPr>
            <p:cNvPicPr>
              <a:picLocks noChangeAspect="1"/>
            </p:cNvPicPr>
            <p:nvPr userDrawn="1"/>
          </p:nvPicPr>
          <p:blipFill>
            <a:blip r:embed="rId3"/>
            <a:stretch>
              <a:fillRect/>
            </a:stretch>
          </p:blipFill>
          <p:spPr>
            <a:xfrm>
              <a:off x="10745610" y="6313661"/>
              <a:ext cx="172681" cy="275010"/>
            </a:xfrm>
            <a:prstGeom prst="rect">
              <a:avLst/>
            </a:prstGeom>
          </p:spPr>
        </p:pic>
      </p:grpSp>
      <p:sp>
        <p:nvSpPr>
          <p:cNvPr id="12" name="Content Placeholder 2">
            <a:extLst>
              <a:ext uri="{FF2B5EF4-FFF2-40B4-BE49-F238E27FC236}">
                <a16:creationId xmlns:a16="http://schemas.microsoft.com/office/drawing/2014/main" id="{D53BDE4F-103E-4F94-8A20-05F557660BF3}"/>
              </a:ext>
            </a:extLst>
          </p:cNvPr>
          <p:cNvSpPr>
            <a:spLocks noGrp="1"/>
          </p:cNvSpPr>
          <p:nvPr>
            <p:ph sz="half" idx="1" hasCustomPrompt="1"/>
          </p:nvPr>
        </p:nvSpPr>
        <p:spPr>
          <a:xfrm>
            <a:off x="838200" y="1521069"/>
            <a:ext cx="9683618" cy="4614859"/>
          </a:xfrm>
        </p:spPr>
        <p:txBody>
          <a:bodyPr/>
          <a:lstStyle>
            <a:lvl1pPr>
              <a:defRPr/>
            </a:lvl1pPr>
          </a:lstStyle>
          <a:p>
            <a:pPr lvl="0"/>
            <a:r>
              <a:rPr lang="en-US"/>
              <a:t>Click to add text</a:t>
            </a:r>
          </a:p>
          <a:p>
            <a:pPr lvl="1"/>
            <a:r>
              <a:rPr lang="en-US"/>
              <a:t>Second level</a:t>
            </a:r>
          </a:p>
          <a:p>
            <a:pPr lvl="2"/>
            <a:r>
              <a:rPr lang="en-US"/>
              <a:t>Third level</a:t>
            </a:r>
          </a:p>
        </p:txBody>
      </p:sp>
      <p:sp>
        <p:nvSpPr>
          <p:cNvPr id="13" name="Text Placeholder 21">
            <a:extLst>
              <a:ext uri="{FF2B5EF4-FFF2-40B4-BE49-F238E27FC236}">
                <a16:creationId xmlns:a16="http://schemas.microsoft.com/office/drawing/2014/main" id="{7CAAAC83-8BA4-4341-9EFF-7F1FADBDD334}"/>
              </a:ext>
            </a:extLst>
          </p:cNvPr>
          <p:cNvSpPr>
            <a:spLocks noGrp="1"/>
          </p:cNvSpPr>
          <p:nvPr>
            <p:ph type="body" sz="quarter" idx="14" hasCustomPrompt="1"/>
          </p:nvPr>
        </p:nvSpPr>
        <p:spPr>
          <a:xfrm>
            <a:off x="838200" y="841182"/>
            <a:ext cx="9698812" cy="438912"/>
          </a:xfrm>
        </p:spPr>
        <p:txBody>
          <a:bodyPr>
            <a:noAutofit/>
          </a:bodyPr>
          <a:lstStyle>
            <a:lvl1pPr>
              <a:defRPr lang="en-US" sz="2400" b="1" kern="1200">
                <a:solidFill>
                  <a:schemeClr val="accent1"/>
                </a:solidFill>
                <a:latin typeface="+mn-lt"/>
                <a:ea typeface="+mn-ea"/>
                <a:cs typeface="+mn-cs"/>
              </a:defRPr>
            </a:lvl1pPr>
          </a:lstStyle>
          <a:p>
            <a:pPr lvl="0"/>
            <a:r>
              <a:rPr lang="en-US"/>
              <a:t>Slide Subtitle</a:t>
            </a:r>
          </a:p>
        </p:txBody>
      </p:sp>
      <p:sp>
        <p:nvSpPr>
          <p:cNvPr id="15" name="Title 1">
            <a:extLst>
              <a:ext uri="{FF2B5EF4-FFF2-40B4-BE49-F238E27FC236}">
                <a16:creationId xmlns:a16="http://schemas.microsoft.com/office/drawing/2014/main" id="{7A5D7607-424F-4E61-B3A3-55E7CC6443D9}"/>
              </a:ext>
            </a:extLst>
          </p:cNvPr>
          <p:cNvSpPr>
            <a:spLocks noGrp="1"/>
          </p:cNvSpPr>
          <p:nvPr>
            <p:ph type="title" hasCustomPrompt="1"/>
          </p:nvPr>
        </p:nvSpPr>
        <p:spPr>
          <a:xfrm>
            <a:off x="838200" y="371604"/>
            <a:ext cx="9698812" cy="438912"/>
          </a:xfrm>
        </p:spPr>
        <p:txBody>
          <a:bodyPr/>
          <a:lstStyle>
            <a:lvl1pPr>
              <a:defRPr lang="en-US" sz="2800" b="1" kern="1200" dirty="0">
                <a:solidFill>
                  <a:schemeClr val="tx1"/>
                </a:solidFill>
                <a:latin typeface="+mn-lt"/>
                <a:ea typeface="+mn-ea"/>
                <a:cs typeface="+mn-cs"/>
              </a:defRPr>
            </a:lvl1pPr>
          </a:lstStyle>
          <a:p>
            <a:r>
              <a:rPr lang="en-US"/>
              <a:t>Slide Title</a:t>
            </a:r>
          </a:p>
        </p:txBody>
      </p:sp>
    </p:spTree>
    <p:extLst>
      <p:ext uri="{BB962C8B-B14F-4D97-AF65-F5344CB8AC3E}">
        <p14:creationId xmlns:p14="http://schemas.microsoft.com/office/powerpoint/2010/main" val="258096578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Misc - Two Columns">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AAAEE68-CD16-4747-B2A9-358A7B90A0B7}"/>
              </a:ext>
            </a:extLst>
          </p:cNvPr>
          <p:cNvSpPr/>
          <p:nvPr userDrawn="1"/>
        </p:nvSpPr>
        <p:spPr>
          <a:xfrm>
            <a:off x="76200" y="48851"/>
            <a:ext cx="12030075" cy="6694849"/>
          </a:xfrm>
          <a:prstGeom prst="rect">
            <a:avLst/>
          </a:prstGeom>
          <a:noFill/>
          <a:ln w="98425">
            <a:solidFill>
              <a:srgbClr val="F6F6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81E6463F-76C4-4E96-A370-83C663967DB1}"/>
              </a:ext>
            </a:extLst>
          </p:cNvPr>
          <p:cNvGrpSpPr/>
          <p:nvPr userDrawn="1"/>
        </p:nvGrpSpPr>
        <p:grpSpPr>
          <a:xfrm>
            <a:off x="10314631" y="-11983"/>
            <a:ext cx="1877369" cy="6874132"/>
            <a:chOff x="10314631" y="-11983"/>
            <a:chExt cx="1877369" cy="6874132"/>
          </a:xfrm>
        </p:grpSpPr>
        <p:sp>
          <p:nvSpPr>
            <p:cNvPr id="21" name="Freeform: Shape 20">
              <a:extLst>
                <a:ext uri="{FF2B5EF4-FFF2-40B4-BE49-F238E27FC236}">
                  <a16:creationId xmlns:a16="http://schemas.microsoft.com/office/drawing/2014/main" id="{1C099796-4657-4F78-B674-615FC9DD081C}"/>
                </a:ext>
              </a:extLst>
            </p:cNvPr>
            <p:cNvSpPr/>
            <p:nvPr userDrawn="1"/>
          </p:nvSpPr>
          <p:spPr>
            <a:xfrm rot="10800000">
              <a:off x="10314631" y="-11983"/>
              <a:ext cx="1877369" cy="6874132"/>
            </a:xfrm>
            <a:custGeom>
              <a:avLst/>
              <a:gdLst>
                <a:gd name="connsiteX0" fmla="*/ 1889156 w 1889156"/>
                <a:gd name="connsiteY0" fmla="*/ 6858000 h 6858000"/>
                <a:gd name="connsiteX1" fmla="*/ 1101504 w 1889156"/>
                <a:gd name="connsiteY1" fmla="*/ 6858000 h 6858000"/>
                <a:gd name="connsiteX2" fmla="*/ 0 w 1889156"/>
                <a:gd name="connsiteY2" fmla="*/ 6858000 h 6858000"/>
                <a:gd name="connsiteX3" fmla="*/ 0 w 1889156"/>
                <a:gd name="connsiteY3" fmla="*/ 0 h 6858000"/>
                <a:gd name="connsiteX4" fmla="*/ 1101504 w 1889156"/>
                <a:gd name="connsiteY4" fmla="*/ 0 h 6858000"/>
                <a:gd name="connsiteX5" fmla="*/ 1101504 w 1889156"/>
                <a:gd name="connsiteY5" fmla="*/ 607034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89156" h="6858000">
                  <a:moveTo>
                    <a:pt x="1889156" y="6858000"/>
                  </a:moveTo>
                  <a:lnTo>
                    <a:pt x="1101504" y="6858000"/>
                  </a:lnTo>
                  <a:lnTo>
                    <a:pt x="0" y="6858000"/>
                  </a:lnTo>
                  <a:lnTo>
                    <a:pt x="0" y="0"/>
                  </a:lnTo>
                  <a:lnTo>
                    <a:pt x="1101504" y="0"/>
                  </a:lnTo>
                  <a:lnTo>
                    <a:pt x="1101504" y="6070348"/>
                  </a:lnTo>
                  <a:close/>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 name="Content Placeholder 5" descr="A picture containing device&#10;&#10;Description automatically generated">
              <a:extLst>
                <a:ext uri="{FF2B5EF4-FFF2-40B4-BE49-F238E27FC236}">
                  <a16:creationId xmlns:a16="http://schemas.microsoft.com/office/drawing/2014/main" id="{C25F9322-7083-4477-A4E9-6CDCC92A27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633200" y="662771"/>
              <a:ext cx="558800" cy="1906494"/>
            </a:xfrm>
            <a:prstGeom prst="rect">
              <a:avLst/>
            </a:prstGeom>
          </p:spPr>
        </p:pic>
      </p:grpSp>
      <p:grpSp>
        <p:nvGrpSpPr>
          <p:cNvPr id="22" name="Group 21">
            <a:extLst>
              <a:ext uri="{FF2B5EF4-FFF2-40B4-BE49-F238E27FC236}">
                <a16:creationId xmlns:a16="http://schemas.microsoft.com/office/drawing/2014/main" id="{97F9D478-87E2-4EAA-A301-70B45C8FB6A8}"/>
              </a:ext>
            </a:extLst>
          </p:cNvPr>
          <p:cNvGrpSpPr/>
          <p:nvPr userDrawn="1"/>
        </p:nvGrpSpPr>
        <p:grpSpPr>
          <a:xfrm>
            <a:off x="8124162" y="6302309"/>
            <a:ext cx="2412850" cy="275010"/>
            <a:chOff x="8505441" y="6313661"/>
            <a:chExt cx="2412850" cy="275010"/>
          </a:xfrm>
        </p:grpSpPr>
        <p:sp>
          <p:nvSpPr>
            <p:cNvPr id="23" name="TextBox 22">
              <a:extLst>
                <a:ext uri="{FF2B5EF4-FFF2-40B4-BE49-F238E27FC236}">
                  <a16:creationId xmlns:a16="http://schemas.microsoft.com/office/drawing/2014/main" id="{76D5CEA8-E3F8-413B-B9AD-66A91D1590E7}"/>
                </a:ext>
              </a:extLst>
            </p:cNvPr>
            <p:cNvSpPr txBox="1"/>
            <p:nvPr userDrawn="1"/>
          </p:nvSpPr>
          <p:spPr>
            <a:xfrm>
              <a:off x="8505441" y="6373226"/>
              <a:ext cx="2240280" cy="215444"/>
            </a:xfrm>
            <a:prstGeom prst="rect">
              <a:avLst/>
            </a:prstGeom>
            <a:solidFill>
              <a:schemeClr val="bg1"/>
            </a:solid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chemeClr val="tx1">
                      <a:lumMod val="50000"/>
                      <a:lumOff val="50000"/>
                    </a:schemeClr>
                  </a:solidFill>
                  <a:effectLst/>
                  <a:uLnTx/>
                  <a:uFillTx/>
                </a:rPr>
                <a:t>© Health Catalyst. Confidential and Proprietary.</a:t>
              </a:r>
            </a:p>
          </p:txBody>
        </p:sp>
        <p:pic>
          <p:nvPicPr>
            <p:cNvPr id="24" name="Picture 23">
              <a:extLst>
                <a:ext uri="{FF2B5EF4-FFF2-40B4-BE49-F238E27FC236}">
                  <a16:creationId xmlns:a16="http://schemas.microsoft.com/office/drawing/2014/main" id="{BFB12DF7-FC19-4A41-9105-CA00883351EA}"/>
                </a:ext>
              </a:extLst>
            </p:cNvPr>
            <p:cNvPicPr>
              <a:picLocks noChangeAspect="1"/>
            </p:cNvPicPr>
            <p:nvPr userDrawn="1"/>
          </p:nvPicPr>
          <p:blipFill>
            <a:blip r:embed="rId3"/>
            <a:stretch>
              <a:fillRect/>
            </a:stretch>
          </p:blipFill>
          <p:spPr>
            <a:xfrm>
              <a:off x="10745610" y="6313661"/>
              <a:ext cx="172681" cy="275010"/>
            </a:xfrm>
            <a:prstGeom prst="rect">
              <a:avLst/>
            </a:prstGeom>
          </p:spPr>
        </p:pic>
      </p:grpSp>
      <p:sp>
        <p:nvSpPr>
          <p:cNvPr id="15" name="Title 1">
            <a:extLst>
              <a:ext uri="{FF2B5EF4-FFF2-40B4-BE49-F238E27FC236}">
                <a16:creationId xmlns:a16="http://schemas.microsoft.com/office/drawing/2014/main" id="{7A5D7607-424F-4E61-B3A3-55E7CC6443D9}"/>
              </a:ext>
            </a:extLst>
          </p:cNvPr>
          <p:cNvSpPr>
            <a:spLocks noGrp="1"/>
          </p:cNvSpPr>
          <p:nvPr>
            <p:ph type="title" hasCustomPrompt="1"/>
          </p:nvPr>
        </p:nvSpPr>
        <p:spPr>
          <a:xfrm>
            <a:off x="838200" y="381599"/>
            <a:ext cx="9698812" cy="438912"/>
          </a:xfrm>
        </p:spPr>
        <p:txBody>
          <a:bodyPr/>
          <a:lstStyle>
            <a:lvl1pPr>
              <a:defRPr lang="en-US" sz="2800" b="1" kern="1200" dirty="0">
                <a:solidFill>
                  <a:schemeClr val="tx1"/>
                </a:solidFill>
                <a:latin typeface="+mn-lt"/>
                <a:ea typeface="+mn-ea"/>
                <a:cs typeface="+mn-cs"/>
              </a:defRPr>
            </a:lvl1pPr>
          </a:lstStyle>
          <a:p>
            <a:r>
              <a:rPr lang="en-US"/>
              <a:t>Slide Title</a:t>
            </a:r>
          </a:p>
        </p:txBody>
      </p:sp>
      <p:sp>
        <p:nvSpPr>
          <p:cNvPr id="11" name="Content Placeholder 2">
            <a:extLst>
              <a:ext uri="{FF2B5EF4-FFF2-40B4-BE49-F238E27FC236}">
                <a16:creationId xmlns:a16="http://schemas.microsoft.com/office/drawing/2014/main" id="{37A4B8C3-5BED-4AE1-B61D-1427C4C84111}"/>
              </a:ext>
            </a:extLst>
          </p:cNvPr>
          <p:cNvSpPr>
            <a:spLocks noGrp="1"/>
          </p:cNvSpPr>
          <p:nvPr>
            <p:ph sz="half" idx="15" hasCustomPrompt="1"/>
          </p:nvPr>
        </p:nvSpPr>
        <p:spPr>
          <a:xfrm>
            <a:off x="5919292" y="993532"/>
            <a:ext cx="4617720" cy="5142396"/>
          </a:xfrm>
        </p:spPr>
        <p:txBody>
          <a:bodyPr/>
          <a:lstStyle>
            <a:lvl1pPr>
              <a:defRPr/>
            </a:lvl1pPr>
          </a:lstStyle>
          <a:p>
            <a:pPr lvl="0"/>
            <a:r>
              <a:rPr lang="en-US"/>
              <a:t>Click to add text</a:t>
            </a:r>
          </a:p>
          <a:p>
            <a:pPr lvl="1"/>
            <a:r>
              <a:rPr lang="en-US"/>
              <a:t>Second level</a:t>
            </a:r>
          </a:p>
          <a:p>
            <a:pPr lvl="2"/>
            <a:r>
              <a:rPr lang="en-US"/>
              <a:t>Third level</a:t>
            </a:r>
          </a:p>
        </p:txBody>
      </p:sp>
      <p:sp>
        <p:nvSpPr>
          <p:cNvPr id="16" name="Content Placeholder 2">
            <a:extLst>
              <a:ext uri="{FF2B5EF4-FFF2-40B4-BE49-F238E27FC236}">
                <a16:creationId xmlns:a16="http://schemas.microsoft.com/office/drawing/2014/main" id="{D8BF4F10-37A5-4F4A-BD09-C291F8F254BE}"/>
              </a:ext>
            </a:extLst>
          </p:cNvPr>
          <p:cNvSpPr>
            <a:spLocks noGrp="1"/>
          </p:cNvSpPr>
          <p:nvPr>
            <p:ph sz="half" idx="1" hasCustomPrompt="1"/>
          </p:nvPr>
        </p:nvSpPr>
        <p:spPr>
          <a:xfrm>
            <a:off x="838200" y="993532"/>
            <a:ext cx="4621823" cy="5142396"/>
          </a:xfrm>
        </p:spPr>
        <p:txBody>
          <a:bodyPr/>
          <a:lstStyle>
            <a:lvl1pPr>
              <a:defRPr/>
            </a:lvl1pPr>
          </a:lstStyle>
          <a:p>
            <a:pPr lvl="0"/>
            <a:r>
              <a:rPr lang="en-US"/>
              <a:t>Click to add text</a:t>
            </a:r>
          </a:p>
          <a:p>
            <a:pPr lvl="1"/>
            <a:r>
              <a:rPr lang="en-US"/>
              <a:t>Second level</a:t>
            </a:r>
          </a:p>
          <a:p>
            <a:pPr lvl="2"/>
            <a:r>
              <a:rPr lang="en-US"/>
              <a:t>Third level</a:t>
            </a:r>
          </a:p>
        </p:txBody>
      </p:sp>
    </p:spTree>
    <p:extLst>
      <p:ext uri="{BB962C8B-B14F-4D97-AF65-F5344CB8AC3E}">
        <p14:creationId xmlns:p14="http://schemas.microsoft.com/office/powerpoint/2010/main" val="405330534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Misc - One Column, Subtitle (2)">
    <p:spTree>
      <p:nvGrpSpPr>
        <p:cNvPr id="1" name=""/>
        <p:cNvGrpSpPr/>
        <p:nvPr/>
      </p:nvGrpSpPr>
      <p:grpSpPr>
        <a:xfrm>
          <a:off x="0" y="0"/>
          <a:ext cx="0" cy="0"/>
          <a:chOff x="0" y="0"/>
          <a:chExt cx="0" cy="0"/>
        </a:xfrm>
      </p:grpSpPr>
      <p:sp>
        <p:nvSpPr>
          <p:cNvPr id="21" name="Right Triangle 20">
            <a:extLst>
              <a:ext uri="{FF2B5EF4-FFF2-40B4-BE49-F238E27FC236}">
                <a16:creationId xmlns:a16="http://schemas.microsoft.com/office/drawing/2014/main" id="{E4C59E9F-B724-4F30-91EE-E32FC07B333C}"/>
              </a:ext>
            </a:extLst>
          </p:cNvPr>
          <p:cNvSpPr/>
          <p:nvPr userDrawn="1"/>
        </p:nvSpPr>
        <p:spPr>
          <a:xfrm rot="16200000">
            <a:off x="8783514" y="3495615"/>
            <a:ext cx="2562347" cy="2562347"/>
          </a:xfrm>
          <a:prstGeom prst="rtTriangle">
            <a:avLst/>
          </a:prstGeom>
          <a:solidFill>
            <a:srgbClr val="7FD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40E2BBF-5D21-4B76-AD5D-A11E56F6AEFF}"/>
              </a:ext>
            </a:extLst>
          </p:cNvPr>
          <p:cNvSpPr/>
          <p:nvPr userDrawn="1"/>
        </p:nvSpPr>
        <p:spPr>
          <a:xfrm>
            <a:off x="21070" y="17895"/>
            <a:ext cx="12149859" cy="6822210"/>
          </a:xfrm>
          <a:prstGeom prst="rect">
            <a:avLst/>
          </a:prstGeom>
          <a:noFill/>
          <a:ln w="98425">
            <a:solidFill>
              <a:srgbClr val="F6F6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Triangle 22">
            <a:extLst>
              <a:ext uri="{FF2B5EF4-FFF2-40B4-BE49-F238E27FC236}">
                <a16:creationId xmlns:a16="http://schemas.microsoft.com/office/drawing/2014/main" id="{455597EB-B354-46B4-B901-343C3452D813}"/>
              </a:ext>
            </a:extLst>
          </p:cNvPr>
          <p:cNvSpPr/>
          <p:nvPr userDrawn="1"/>
        </p:nvSpPr>
        <p:spPr>
          <a:xfrm rot="5400000">
            <a:off x="0" y="0"/>
            <a:ext cx="1603375" cy="1603375"/>
          </a:xfrm>
          <a:prstGeom prst="rtTriangle">
            <a:avLst/>
          </a:prstGeom>
          <a:pattFill prst="wdUpDiag">
            <a:fgClr>
              <a:schemeClr val="accent3"/>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922BAFB-EE72-4C0F-A0CD-D485714665CE}"/>
              </a:ext>
            </a:extLst>
          </p:cNvPr>
          <p:cNvGrpSpPr/>
          <p:nvPr userDrawn="1"/>
        </p:nvGrpSpPr>
        <p:grpSpPr>
          <a:xfrm>
            <a:off x="8991392" y="6313661"/>
            <a:ext cx="2412850" cy="275010"/>
            <a:chOff x="8505441" y="6313661"/>
            <a:chExt cx="2412850" cy="275010"/>
          </a:xfrm>
        </p:grpSpPr>
        <p:sp>
          <p:nvSpPr>
            <p:cNvPr id="25" name="TextBox 24">
              <a:extLst>
                <a:ext uri="{FF2B5EF4-FFF2-40B4-BE49-F238E27FC236}">
                  <a16:creationId xmlns:a16="http://schemas.microsoft.com/office/drawing/2014/main" id="{5A8B0ED9-59BC-4B16-9989-96ABA3D7CABC}"/>
                </a:ext>
              </a:extLst>
            </p:cNvPr>
            <p:cNvSpPr txBox="1"/>
            <p:nvPr userDrawn="1"/>
          </p:nvSpPr>
          <p:spPr>
            <a:xfrm>
              <a:off x="8505441" y="6373226"/>
              <a:ext cx="2240280" cy="215444"/>
            </a:xfrm>
            <a:prstGeom prst="rect">
              <a:avLst/>
            </a:prstGeom>
            <a:solidFill>
              <a:schemeClr val="bg1"/>
            </a:solid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chemeClr val="tx1">
                      <a:lumMod val="50000"/>
                      <a:lumOff val="50000"/>
                    </a:schemeClr>
                  </a:solidFill>
                  <a:effectLst/>
                  <a:uLnTx/>
                  <a:uFillTx/>
                </a:rPr>
                <a:t>© Health Catalyst. Confidential and Proprietary.</a:t>
              </a:r>
            </a:p>
          </p:txBody>
        </p:sp>
        <p:pic>
          <p:nvPicPr>
            <p:cNvPr id="26" name="Picture 25">
              <a:extLst>
                <a:ext uri="{FF2B5EF4-FFF2-40B4-BE49-F238E27FC236}">
                  <a16:creationId xmlns:a16="http://schemas.microsoft.com/office/drawing/2014/main" id="{92A6F9F9-F8A5-434D-A45B-3B83FB76E2D3}"/>
                </a:ext>
              </a:extLst>
            </p:cNvPr>
            <p:cNvPicPr>
              <a:picLocks noChangeAspect="1"/>
            </p:cNvPicPr>
            <p:nvPr userDrawn="1"/>
          </p:nvPicPr>
          <p:blipFill>
            <a:blip r:embed="rId2"/>
            <a:stretch>
              <a:fillRect/>
            </a:stretch>
          </p:blipFill>
          <p:spPr>
            <a:xfrm>
              <a:off x="10745610" y="6313661"/>
              <a:ext cx="172681" cy="275010"/>
            </a:xfrm>
            <a:prstGeom prst="rect">
              <a:avLst/>
            </a:prstGeom>
          </p:spPr>
        </p:pic>
      </p:grpSp>
      <p:grpSp>
        <p:nvGrpSpPr>
          <p:cNvPr id="27" name="Group 26">
            <a:extLst>
              <a:ext uri="{FF2B5EF4-FFF2-40B4-BE49-F238E27FC236}">
                <a16:creationId xmlns:a16="http://schemas.microsoft.com/office/drawing/2014/main" id="{CE30BBA1-817D-42B6-953C-43533A29D27F}"/>
              </a:ext>
            </a:extLst>
          </p:cNvPr>
          <p:cNvGrpSpPr/>
          <p:nvPr userDrawn="1"/>
        </p:nvGrpSpPr>
        <p:grpSpPr>
          <a:xfrm>
            <a:off x="624462" y="6187652"/>
            <a:ext cx="10926270" cy="0"/>
            <a:chOff x="624462" y="6104528"/>
            <a:chExt cx="10926270" cy="0"/>
          </a:xfrm>
        </p:grpSpPr>
        <p:cxnSp>
          <p:nvCxnSpPr>
            <p:cNvPr id="28" name="Straight Connector 27">
              <a:extLst>
                <a:ext uri="{FF2B5EF4-FFF2-40B4-BE49-F238E27FC236}">
                  <a16:creationId xmlns:a16="http://schemas.microsoft.com/office/drawing/2014/main" id="{503D4507-AF39-4B64-B11F-3B0794B79B91}"/>
                </a:ext>
              </a:extLst>
            </p:cNvPr>
            <p:cNvCxnSpPr>
              <a:cxnSpLocks/>
            </p:cNvCxnSpPr>
            <p:nvPr userDrawn="1"/>
          </p:nvCxnSpPr>
          <p:spPr>
            <a:xfrm>
              <a:off x="624462" y="6104528"/>
              <a:ext cx="4474011" cy="0"/>
            </a:xfrm>
            <a:prstGeom prst="line">
              <a:avLst/>
            </a:prstGeom>
            <a:ln w="9525">
              <a:solidFill>
                <a:srgbClr val="BCBEBC"/>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16B339E-7BB5-4550-9B06-2C58E06C56FE}"/>
                </a:ext>
              </a:extLst>
            </p:cNvPr>
            <p:cNvCxnSpPr>
              <a:cxnSpLocks/>
            </p:cNvCxnSpPr>
            <p:nvPr userDrawn="1"/>
          </p:nvCxnSpPr>
          <p:spPr>
            <a:xfrm>
              <a:off x="5098473" y="6104528"/>
              <a:ext cx="6452259" cy="0"/>
            </a:xfrm>
            <a:prstGeom prst="line">
              <a:avLst/>
            </a:prstGeom>
            <a:ln w="9525">
              <a:solidFill>
                <a:srgbClr val="BCBEBC"/>
              </a:solidFill>
            </a:ln>
          </p:spPr>
          <p:style>
            <a:lnRef idx="1">
              <a:schemeClr val="accent1"/>
            </a:lnRef>
            <a:fillRef idx="0">
              <a:schemeClr val="accent1"/>
            </a:fillRef>
            <a:effectRef idx="0">
              <a:schemeClr val="accent1"/>
            </a:effectRef>
            <a:fontRef idx="minor">
              <a:schemeClr val="tx1"/>
            </a:fontRef>
          </p:style>
        </p:cxnSp>
      </p:grpSp>
      <p:sp>
        <p:nvSpPr>
          <p:cNvPr id="30" name="Title 1">
            <a:extLst>
              <a:ext uri="{FF2B5EF4-FFF2-40B4-BE49-F238E27FC236}">
                <a16:creationId xmlns:a16="http://schemas.microsoft.com/office/drawing/2014/main" id="{1AD3ACF3-EB14-4E59-8101-831F081395CC}"/>
              </a:ext>
            </a:extLst>
          </p:cNvPr>
          <p:cNvSpPr>
            <a:spLocks noGrp="1"/>
          </p:cNvSpPr>
          <p:nvPr>
            <p:ph type="title" hasCustomPrompt="1"/>
          </p:nvPr>
        </p:nvSpPr>
        <p:spPr>
          <a:xfrm>
            <a:off x="796473" y="875856"/>
            <a:ext cx="10607769" cy="375161"/>
          </a:xfrm>
        </p:spPr>
        <p:txBody>
          <a:bodyPr/>
          <a:lstStyle>
            <a:lvl1pPr>
              <a:defRPr lang="en-US" sz="2800" b="1" kern="1200" dirty="0">
                <a:solidFill>
                  <a:schemeClr val="tx1"/>
                </a:solidFill>
                <a:latin typeface="+mn-lt"/>
                <a:ea typeface="+mn-ea"/>
                <a:cs typeface="+mn-cs"/>
              </a:defRPr>
            </a:lvl1pPr>
          </a:lstStyle>
          <a:p>
            <a:r>
              <a:rPr lang="en-US"/>
              <a:t>Slide Title</a:t>
            </a:r>
          </a:p>
        </p:txBody>
      </p:sp>
      <p:sp>
        <p:nvSpPr>
          <p:cNvPr id="31" name="Content Placeholder 2">
            <a:extLst>
              <a:ext uri="{FF2B5EF4-FFF2-40B4-BE49-F238E27FC236}">
                <a16:creationId xmlns:a16="http://schemas.microsoft.com/office/drawing/2014/main" id="{1D2FA2E5-6E49-4F37-A648-BC0E52907C49}"/>
              </a:ext>
            </a:extLst>
          </p:cNvPr>
          <p:cNvSpPr>
            <a:spLocks noGrp="1"/>
          </p:cNvSpPr>
          <p:nvPr>
            <p:ph sz="half" idx="1" hasCustomPrompt="1"/>
          </p:nvPr>
        </p:nvSpPr>
        <p:spPr>
          <a:xfrm>
            <a:off x="800100" y="1797408"/>
            <a:ext cx="10604142" cy="4325618"/>
          </a:xfrm>
        </p:spPr>
        <p:txBody>
          <a:bodyPr/>
          <a:lstStyle>
            <a:lvl1pPr>
              <a:defRPr/>
            </a:lvl1pPr>
          </a:lstStyle>
          <a:p>
            <a:pPr lvl="0"/>
            <a:r>
              <a:rPr lang="en-US"/>
              <a:t>Click to add text</a:t>
            </a:r>
          </a:p>
          <a:p>
            <a:pPr lvl="1"/>
            <a:r>
              <a:rPr lang="en-US"/>
              <a:t>Second level</a:t>
            </a:r>
          </a:p>
          <a:p>
            <a:pPr lvl="2"/>
            <a:r>
              <a:rPr lang="en-US"/>
              <a:t>Third level</a:t>
            </a:r>
          </a:p>
        </p:txBody>
      </p:sp>
      <p:sp>
        <p:nvSpPr>
          <p:cNvPr id="32" name="Text Placeholder 21">
            <a:extLst>
              <a:ext uri="{FF2B5EF4-FFF2-40B4-BE49-F238E27FC236}">
                <a16:creationId xmlns:a16="http://schemas.microsoft.com/office/drawing/2014/main" id="{4F54F693-4B10-4D84-8F89-BC6CD3DF957C}"/>
              </a:ext>
            </a:extLst>
          </p:cNvPr>
          <p:cNvSpPr>
            <a:spLocks noGrp="1"/>
          </p:cNvSpPr>
          <p:nvPr>
            <p:ph type="body" sz="quarter" idx="17" hasCustomPrompt="1"/>
          </p:nvPr>
        </p:nvSpPr>
        <p:spPr>
          <a:xfrm>
            <a:off x="796464" y="1251018"/>
            <a:ext cx="10609724" cy="438912"/>
          </a:xfrm>
          <a:ln>
            <a:noFill/>
          </a:ln>
        </p:spPr>
        <p:txBody>
          <a:bodyPr>
            <a:noAutofit/>
          </a:bodyPr>
          <a:lstStyle>
            <a:lvl1pPr>
              <a:defRPr lang="en-US" sz="2400" b="1" kern="1200" dirty="0">
                <a:solidFill>
                  <a:schemeClr val="accent1"/>
                </a:solidFill>
                <a:latin typeface="+mn-lt"/>
                <a:ea typeface="+mn-ea"/>
                <a:cs typeface="+mn-cs"/>
              </a:defRPr>
            </a:lvl1pPr>
          </a:lstStyle>
          <a:p>
            <a:pPr lvl="0"/>
            <a:r>
              <a:rPr lang="en-US"/>
              <a:t>Slide Subtitle</a:t>
            </a:r>
          </a:p>
        </p:txBody>
      </p:sp>
    </p:spTree>
    <p:extLst>
      <p:ext uri="{BB962C8B-B14F-4D97-AF65-F5344CB8AC3E}">
        <p14:creationId xmlns:p14="http://schemas.microsoft.com/office/powerpoint/2010/main" val="240499889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Misc - One Column">
    <p:spTree>
      <p:nvGrpSpPr>
        <p:cNvPr id="1" name=""/>
        <p:cNvGrpSpPr/>
        <p:nvPr/>
      </p:nvGrpSpPr>
      <p:grpSpPr>
        <a:xfrm>
          <a:off x="0" y="0"/>
          <a:ext cx="0" cy="0"/>
          <a:chOff x="0" y="0"/>
          <a:chExt cx="0" cy="0"/>
        </a:xfrm>
      </p:grpSpPr>
      <p:sp>
        <p:nvSpPr>
          <p:cNvPr id="24" name="Right Triangle 23">
            <a:extLst>
              <a:ext uri="{FF2B5EF4-FFF2-40B4-BE49-F238E27FC236}">
                <a16:creationId xmlns:a16="http://schemas.microsoft.com/office/drawing/2014/main" id="{53851071-E3C6-4528-810B-9F8FB9EE5FE9}"/>
              </a:ext>
            </a:extLst>
          </p:cNvPr>
          <p:cNvSpPr/>
          <p:nvPr userDrawn="1"/>
        </p:nvSpPr>
        <p:spPr>
          <a:xfrm rot="16200000">
            <a:off x="8783513" y="3495613"/>
            <a:ext cx="2562347" cy="2562347"/>
          </a:xfrm>
          <a:prstGeom prst="rtTriangle">
            <a:avLst/>
          </a:prstGeom>
          <a:solidFill>
            <a:srgbClr val="97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47076FD-0D2A-46D1-AE8F-A8310D79D26D}"/>
              </a:ext>
            </a:extLst>
          </p:cNvPr>
          <p:cNvSpPr/>
          <p:nvPr userDrawn="1"/>
        </p:nvSpPr>
        <p:spPr>
          <a:xfrm>
            <a:off x="21070" y="17895"/>
            <a:ext cx="12149859" cy="6822210"/>
          </a:xfrm>
          <a:prstGeom prst="rect">
            <a:avLst/>
          </a:prstGeom>
          <a:noFill/>
          <a:ln w="98425">
            <a:solidFill>
              <a:srgbClr val="F6F6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ight Triangle 25">
            <a:extLst>
              <a:ext uri="{FF2B5EF4-FFF2-40B4-BE49-F238E27FC236}">
                <a16:creationId xmlns:a16="http://schemas.microsoft.com/office/drawing/2014/main" id="{5D09C224-89B1-4D82-BF04-3598A2E24061}"/>
              </a:ext>
            </a:extLst>
          </p:cNvPr>
          <p:cNvSpPr/>
          <p:nvPr userDrawn="1"/>
        </p:nvSpPr>
        <p:spPr>
          <a:xfrm rot="5400000">
            <a:off x="0" y="0"/>
            <a:ext cx="1603375" cy="1603375"/>
          </a:xfrm>
          <a:prstGeom prst="rtTriangle">
            <a:avLst/>
          </a:prstGeom>
          <a:pattFill prst="wdUpDiag">
            <a:fgClr>
              <a:schemeClr val="accent3"/>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4F50E851-0D86-4498-9760-A443BE7A006F}"/>
              </a:ext>
            </a:extLst>
          </p:cNvPr>
          <p:cNvGrpSpPr/>
          <p:nvPr userDrawn="1"/>
        </p:nvGrpSpPr>
        <p:grpSpPr>
          <a:xfrm>
            <a:off x="8991392" y="6313661"/>
            <a:ext cx="2412850" cy="275010"/>
            <a:chOff x="8505441" y="6313661"/>
            <a:chExt cx="2412850" cy="275010"/>
          </a:xfrm>
        </p:grpSpPr>
        <p:sp>
          <p:nvSpPr>
            <p:cNvPr id="28" name="TextBox 27">
              <a:extLst>
                <a:ext uri="{FF2B5EF4-FFF2-40B4-BE49-F238E27FC236}">
                  <a16:creationId xmlns:a16="http://schemas.microsoft.com/office/drawing/2014/main" id="{41A4A792-817D-401D-9519-4070623246EF}"/>
                </a:ext>
              </a:extLst>
            </p:cNvPr>
            <p:cNvSpPr txBox="1"/>
            <p:nvPr userDrawn="1"/>
          </p:nvSpPr>
          <p:spPr>
            <a:xfrm>
              <a:off x="8505441" y="6373226"/>
              <a:ext cx="2240280" cy="215444"/>
            </a:xfrm>
            <a:prstGeom prst="rect">
              <a:avLst/>
            </a:prstGeom>
            <a:solidFill>
              <a:schemeClr val="bg1"/>
            </a:solid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chemeClr val="tx1">
                      <a:lumMod val="50000"/>
                      <a:lumOff val="50000"/>
                    </a:schemeClr>
                  </a:solidFill>
                  <a:effectLst/>
                  <a:uLnTx/>
                  <a:uFillTx/>
                </a:rPr>
                <a:t>© Health Catalyst. Confidential and Proprietary.</a:t>
              </a:r>
            </a:p>
          </p:txBody>
        </p:sp>
        <p:pic>
          <p:nvPicPr>
            <p:cNvPr id="29" name="Picture 28">
              <a:extLst>
                <a:ext uri="{FF2B5EF4-FFF2-40B4-BE49-F238E27FC236}">
                  <a16:creationId xmlns:a16="http://schemas.microsoft.com/office/drawing/2014/main" id="{CFAB79EE-08EC-415D-A904-73634EE487C0}"/>
                </a:ext>
              </a:extLst>
            </p:cNvPr>
            <p:cNvPicPr>
              <a:picLocks noChangeAspect="1"/>
            </p:cNvPicPr>
            <p:nvPr userDrawn="1"/>
          </p:nvPicPr>
          <p:blipFill>
            <a:blip r:embed="rId2"/>
            <a:stretch>
              <a:fillRect/>
            </a:stretch>
          </p:blipFill>
          <p:spPr>
            <a:xfrm>
              <a:off x="10745610" y="6313661"/>
              <a:ext cx="172681" cy="275010"/>
            </a:xfrm>
            <a:prstGeom prst="rect">
              <a:avLst/>
            </a:prstGeom>
          </p:spPr>
        </p:pic>
      </p:grpSp>
      <p:grpSp>
        <p:nvGrpSpPr>
          <p:cNvPr id="30" name="Group 29">
            <a:extLst>
              <a:ext uri="{FF2B5EF4-FFF2-40B4-BE49-F238E27FC236}">
                <a16:creationId xmlns:a16="http://schemas.microsoft.com/office/drawing/2014/main" id="{93D35328-739E-4B6E-B7EB-1D0F5FDD3A23}"/>
              </a:ext>
            </a:extLst>
          </p:cNvPr>
          <p:cNvGrpSpPr/>
          <p:nvPr userDrawn="1"/>
        </p:nvGrpSpPr>
        <p:grpSpPr>
          <a:xfrm>
            <a:off x="624462" y="6187652"/>
            <a:ext cx="10926270" cy="0"/>
            <a:chOff x="624462" y="6104528"/>
            <a:chExt cx="10926270" cy="0"/>
          </a:xfrm>
        </p:grpSpPr>
        <p:cxnSp>
          <p:nvCxnSpPr>
            <p:cNvPr id="31" name="Straight Connector 30">
              <a:extLst>
                <a:ext uri="{FF2B5EF4-FFF2-40B4-BE49-F238E27FC236}">
                  <a16:creationId xmlns:a16="http://schemas.microsoft.com/office/drawing/2014/main" id="{F7ADA3B7-9487-4BB4-B3FD-0741905830AE}"/>
                </a:ext>
              </a:extLst>
            </p:cNvPr>
            <p:cNvCxnSpPr>
              <a:cxnSpLocks/>
            </p:cNvCxnSpPr>
            <p:nvPr userDrawn="1"/>
          </p:nvCxnSpPr>
          <p:spPr>
            <a:xfrm>
              <a:off x="624462" y="6104528"/>
              <a:ext cx="4474011" cy="0"/>
            </a:xfrm>
            <a:prstGeom prst="line">
              <a:avLst/>
            </a:prstGeom>
            <a:ln w="9525">
              <a:solidFill>
                <a:srgbClr val="BCBEBC"/>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7B30136-F66C-4C77-9DC5-610CF8180049}"/>
                </a:ext>
              </a:extLst>
            </p:cNvPr>
            <p:cNvCxnSpPr>
              <a:cxnSpLocks/>
            </p:cNvCxnSpPr>
            <p:nvPr userDrawn="1"/>
          </p:nvCxnSpPr>
          <p:spPr>
            <a:xfrm>
              <a:off x="5098473" y="6104528"/>
              <a:ext cx="6452259" cy="0"/>
            </a:xfrm>
            <a:prstGeom prst="line">
              <a:avLst/>
            </a:prstGeom>
            <a:ln w="9525">
              <a:solidFill>
                <a:srgbClr val="BCBEBC"/>
              </a:solidFill>
            </a:ln>
          </p:spPr>
          <p:style>
            <a:lnRef idx="1">
              <a:schemeClr val="accent1"/>
            </a:lnRef>
            <a:fillRef idx="0">
              <a:schemeClr val="accent1"/>
            </a:fillRef>
            <a:effectRef idx="0">
              <a:schemeClr val="accent1"/>
            </a:effectRef>
            <a:fontRef idx="minor">
              <a:schemeClr val="tx1"/>
            </a:fontRef>
          </p:style>
        </p:cxnSp>
      </p:grpSp>
      <p:sp>
        <p:nvSpPr>
          <p:cNvPr id="33" name="Title 1">
            <a:extLst>
              <a:ext uri="{FF2B5EF4-FFF2-40B4-BE49-F238E27FC236}">
                <a16:creationId xmlns:a16="http://schemas.microsoft.com/office/drawing/2014/main" id="{A2E6C684-2E7B-44C2-8A23-395F65CE5D58}"/>
              </a:ext>
            </a:extLst>
          </p:cNvPr>
          <p:cNvSpPr>
            <a:spLocks noGrp="1"/>
          </p:cNvSpPr>
          <p:nvPr>
            <p:ph type="title" hasCustomPrompt="1"/>
          </p:nvPr>
        </p:nvSpPr>
        <p:spPr>
          <a:xfrm>
            <a:off x="796473" y="875856"/>
            <a:ext cx="10607769" cy="375161"/>
          </a:xfrm>
        </p:spPr>
        <p:txBody>
          <a:bodyPr/>
          <a:lstStyle>
            <a:lvl1pPr>
              <a:defRPr lang="en-US" sz="2800" b="1" kern="1200" dirty="0">
                <a:solidFill>
                  <a:schemeClr val="tx1"/>
                </a:solidFill>
                <a:latin typeface="+mn-lt"/>
                <a:ea typeface="+mn-ea"/>
                <a:cs typeface="+mn-cs"/>
              </a:defRPr>
            </a:lvl1pPr>
          </a:lstStyle>
          <a:p>
            <a:r>
              <a:rPr lang="en-US"/>
              <a:t>Slide Title</a:t>
            </a:r>
          </a:p>
        </p:txBody>
      </p:sp>
      <p:sp>
        <p:nvSpPr>
          <p:cNvPr id="34" name="Content Placeholder 2">
            <a:extLst>
              <a:ext uri="{FF2B5EF4-FFF2-40B4-BE49-F238E27FC236}">
                <a16:creationId xmlns:a16="http://schemas.microsoft.com/office/drawing/2014/main" id="{215373DB-0E2B-4643-B2C0-7A2465EE66A6}"/>
              </a:ext>
            </a:extLst>
          </p:cNvPr>
          <p:cNvSpPr>
            <a:spLocks noGrp="1"/>
          </p:cNvSpPr>
          <p:nvPr>
            <p:ph sz="half" idx="1" hasCustomPrompt="1"/>
          </p:nvPr>
        </p:nvSpPr>
        <p:spPr>
          <a:xfrm>
            <a:off x="800100" y="1436590"/>
            <a:ext cx="10604142" cy="4686436"/>
          </a:xfrm>
        </p:spPr>
        <p:txBody>
          <a:bodyPr/>
          <a:lstStyle>
            <a:lvl1pPr>
              <a:defRPr/>
            </a:lvl1pPr>
          </a:lstStyle>
          <a:p>
            <a:pPr lvl="0"/>
            <a:r>
              <a:rPr lang="en-US"/>
              <a:t>Click to add text</a:t>
            </a:r>
          </a:p>
          <a:p>
            <a:pPr lvl="1"/>
            <a:r>
              <a:rPr lang="en-US"/>
              <a:t>Second level</a:t>
            </a:r>
          </a:p>
          <a:p>
            <a:pPr lvl="2"/>
            <a:r>
              <a:rPr lang="en-US"/>
              <a:t>Third level</a:t>
            </a:r>
          </a:p>
        </p:txBody>
      </p:sp>
    </p:spTree>
    <p:extLst>
      <p:ext uri="{BB962C8B-B14F-4D97-AF65-F5344CB8AC3E}">
        <p14:creationId xmlns:p14="http://schemas.microsoft.com/office/powerpoint/2010/main" val="266056371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pic>
        <p:nvPicPr>
          <p:cNvPr id="3" name="Picture 2" descr="Background pattern&#10;&#10;Description automatically generated with medium confidence">
            <a:extLst>
              <a:ext uri="{FF2B5EF4-FFF2-40B4-BE49-F238E27FC236}">
                <a16:creationId xmlns:a16="http://schemas.microsoft.com/office/drawing/2014/main" id="{970D285F-9871-48A3-8BB5-5CBDCC56BA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41" y="0"/>
            <a:ext cx="12172317" cy="6858000"/>
          </a:xfrm>
          <a:prstGeom prst="rect">
            <a:avLst/>
          </a:prstGeom>
        </p:spPr>
      </p:pic>
      <p:sp>
        <p:nvSpPr>
          <p:cNvPr id="4" name="Right Triangle 3">
            <a:extLst>
              <a:ext uri="{FF2B5EF4-FFF2-40B4-BE49-F238E27FC236}">
                <a16:creationId xmlns:a16="http://schemas.microsoft.com/office/drawing/2014/main" id="{CC333248-219F-4C50-BDCE-764325F0C683}"/>
              </a:ext>
            </a:extLst>
          </p:cNvPr>
          <p:cNvSpPr/>
          <p:nvPr userDrawn="1"/>
        </p:nvSpPr>
        <p:spPr>
          <a:xfrm>
            <a:off x="755795" y="2945427"/>
            <a:ext cx="2919390" cy="2919390"/>
          </a:xfrm>
          <a:prstGeom prst="rtTriangl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Triangle 4">
            <a:extLst>
              <a:ext uri="{FF2B5EF4-FFF2-40B4-BE49-F238E27FC236}">
                <a16:creationId xmlns:a16="http://schemas.microsoft.com/office/drawing/2014/main" id="{6609C9E2-02A2-4C42-90D0-9EBF9203F034}"/>
              </a:ext>
            </a:extLst>
          </p:cNvPr>
          <p:cNvSpPr/>
          <p:nvPr userDrawn="1"/>
        </p:nvSpPr>
        <p:spPr>
          <a:xfrm rot="10800000">
            <a:off x="10239764" y="608402"/>
            <a:ext cx="1343489" cy="1343489"/>
          </a:xfrm>
          <a:prstGeom prst="rtTriangle">
            <a:avLst/>
          </a:prstGeom>
          <a:solidFill>
            <a:srgbClr val="7FE4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3196E6EE-DCC3-4721-82CC-95D26950FAA0}"/>
              </a:ext>
            </a:extLst>
          </p:cNvPr>
          <p:cNvGrpSpPr/>
          <p:nvPr userDrawn="1"/>
        </p:nvGrpSpPr>
        <p:grpSpPr>
          <a:xfrm>
            <a:off x="8991392" y="6313661"/>
            <a:ext cx="2412850" cy="275010"/>
            <a:chOff x="8505441" y="6313661"/>
            <a:chExt cx="2412850" cy="275010"/>
          </a:xfrm>
        </p:grpSpPr>
        <p:sp>
          <p:nvSpPr>
            <p:cNvPr id="7" name="TextBox 6">
              <a:extLst>
                <a:ext uri="{FF2B5EF4-FFF2-40B4-BE49-F238E27FC236}">
                  <a16:creationId xmlns:a16="http://schemas.microsoft.com/office/drawing/2014/main" id="{A778CD7E-A16E-42BB-951B-FCC30171B732}"/>
                </a:ext>
              </a:extLst>
            </p:cNvPr>
            <p:cNvSpPr txBox="1"/>
            <p:nvPr userDrawn="1"/>
          </p:nvSpPr>
          <p:spPr>
            <a:xfrm>
              <a:off x="8505441" y="6373226"/>
              <a:ext cx="2240280" cy="215444"/>
            </a:xfrm>
            <a:prstGeom prst="rect">
              <a:avLst/>
            </a:prstGeom>
            <a:solidFill>
              <a:schemeClr val="bg1"/>
            </a:solid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chemeClr val="tx1">
                      <a:lumMod val="50000"/>
                      <a:lumOff val="50000"/>
                    </a:schemeClr>
                  </a:solidFill>
                  <a:effectLst/>
                  <a:uLnTx/>
                  <a:uFillTx/>
                </a:rPr>
                <a:t>© Health Catalyst. Confidential and Proprietary.</a:t>
              </a:r>
            </a:p>
          </p:txBody>
        </p:sp>
        <p:pic>
          <p:nvPicPr>
            <p:cNvPr id="8" name="Picture 7">
              <a:extLst>
                <a:ext uri="{FF2B5EF4-FFF2-40B4-BE49-F238E27FC236}">
                  <a16:creationId xmlns:a16="http://schemas.microsoft.com/office/drawing/2014/main" id="{43E4A73B-EB1B-462F-8143-6796F9BDB7AE}"/>
                </a:ext>
              </a:extLst>
            </p:cNvPr>
            <p:cNvPicPr>
              <a:picLocks noChangeAspect="1"/>
            </p:cNvPicPr>
            <p:nvPr userDrawn="1"/>
          </p:nvPicPr>
          <p:blipFill>
            <a:blip r:embed="rId3"/>
            <a:stretch>
              <a:fillRect/>
            </a:stretch>
          </p:blipFill>
          <p:spPr>
            <a:xfrm>
              <a:off x="10745610" y="6313661"/>
              <a:ext cx="172681" cy="275010"/>
            </a:xfrm>
            <a:prstGeom prst="rect">
              <a:avLst/>
            </a:prstGeom>
          </p:spPr>
        </p:pic>
      </p:grpSp>
      <p:grpSp>
        <p:nvGrpSpPr>
          <p:cNvPr id="9" name="Group 8">
            <a:extLst>
              <a:ext uri="{FF2B5EF4-FFF2-40B4-BE49-F238E27FC236}">
                <a16:creationId xmlns:a16="http://schemas.microsoft.com/office/drawing/2014/main" id="{2762FEC8-832B-4FC3-B9E2-BFEE57F8C669}"/>
              </a:ext>
            </a:extLst>
          </p:cNvPr>
          <p:cNvGrpSpPr/>
          <p:nvPr userDrawn="1"/>
        </p:nvGrpSpPr>
        <p:grpSpPr>
          <a:xfrm>
            <a:off x="624462" y="6187652"/>
            <a:ext cx="10926270" cy="0"/>
            <a:chOff x="624462" y="6104528"/>
            <a:chExt cx="10926270" cy="0"/>
          </a:xfrm>
        </p:grpSpPr>
        <p:cxnSp>
          <p:nvCxnSpPr>
            <p:cNvPr id="10" name="Straight Connector 9">
              <a:extLst>
                <a:ext uri="{FF2B5EF4-FFF2-40B4-BE49-F238E27FC236}">
                  <a16:creationId xmlns:a16="http://schemas.microsoft.com/office/drawing/2014/main" id="{4F524C9F-8DC9-47B0-A28A-FED272747BB5}"/>
                </a:ext>
              </a:extLst>
            </p:cNvPr>
            <p:cNvCxnSpPr>
              <a:cxnSpLocks/>
            </p:cNvCxnSpPr>
            <p:nvPr userDrawn="1"/>
          </p:nvCxnSpPr>
          <p:spPr>
            <a:xfrm>
              <a:off x="624462" y="6104528"/>
              <a:ext cx="4474011" cy="0"/>
            </a:xfrm>
            <a:prstGeom prst="line">
              <a:avLst/>
            </a:prstGeom>
            <a:ln w="9525">
              <a:solidFill>
                <a:srgbClr val="BCBEBC"/>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9B299F0-12DF-44E2-9091-24EFBBA823F0}"/>
                </a:ext>
              </a:extLst>
            </p:cNvPr>
            <p:cNvCxnSpPr>
              <a:cxnSpLocks/>
            </p:cNvCxnSpPr>
            <p:nvPr userDrawn="1"/>
          </p:nvCxnSpPr>
          <p:spPr>
            <a:xfrm>
              <a:off x="5098473" y="6104528"/>
              <a:ext cx="6452259" cy="0"/>
            </a:xfrm>
            <a:prstGeom prst="line">
              <a:avLst/>
            </a:prstGeom>
            <a:ln w="9525">
              <a:solidFill>
                <a:srgbClr val="BCBEBC"/>
              </a:solidFill>
            </a:ln>
          </p:spPr>
          <p:style>
            <a:lnRef idx="1">
              <a:schemeClr val="accent1"/>
            </a:lnRef>
            <a:fillRef idx="0">
              <a:schemeClr val="accent1"/>
            </a:fillRef>
            <a:effectRef idx="0">
              <a:schemeClr val="accent1"/>
            </a:effectRef>
            <a:fontRef idx="minor">
              <a:schemeClr val="tx1"/>
            </a:fontRef>
          </p:style>
        </p:cxnSp>
      </p:grpSp>
      <p:sp>
        <p:nvSpPr>
          <p:cNvPr id="12" name="Picture Placeholder 2">
            <a:extLst>
              <a:ext uri="{FF2B5EF4-FFF2-40B4-BE49-F238E27FC236}">
                <a16:creationId xmlns:a16="http://schemas.microsoft.com/office/drawing/2014/main" id="{C4C614BF-252B-49CA-B6BF-1FBAE9A30F2D}"/>
              </a:ext>
            </a:extLst>
          </p:cNvPr>
          <p:cNvSpPr>
            <a:spLocks noGrp="1"/>
          </p:cNvSpPr>
          <p:nvPr>
            <p:ph type="pic" sz="quarter" idx="10"/>
          </p:nvPr>
        </p:nvSpPr>
        <p:spPr>
          <a:xfrm>
            <a:off x="947854" y="786541"/>
            <a:ext cx="10432269" cy="4881387"/>
          </a:xfrm>
          <a:custGeom>
            <a:avLst/>
            <a:gdLst>
              <a:gd name="connsiteX0" fmla="*/ 0 w 10432269"/>
              <a:gd name="connsiteY0" fmla="*/ 0 h 4881387"/>
              <a:gd name="connsiteX1" fmla="*/ 9485995 w 10432269"/>
              <a:gd name="connsiteY1" fmla="*/ 0 h 4881387"/>
              <a:gd name="connsiteX2" fmla="*/ 10432269 w 10432269"/>
              <a:gd name="connsiteY2" fmla="*/ 958099 h 4881387"/>
              <a:gd name="connsiteX3" fmla="*/ 10432269 w 10432269"/>
              <a:gd name="connsiteY3" fmla="*/ 4881387 h 4881387"/>
              <a:gd name="connsiteX4" fmla="*/ 2536592 w 10432269"/>
              <a:gd name="connsiteY4" fmla="*/ 4881387 h 4881387"/>
              <a:gd name="connsiteX5" fmla="*/ 0 w 10432269"/>
              <a:gd name="connsiteY5" fmla="*/ 2313066 h 4881387"/>
              <a:gd name="connsiteX6" fmla="*/ 0 w 10432269"/>
              <a:gd name="connsiteY6" fmla="*/ 2294888 h 4881387"/>
              <a:gd name="connsiteX7" fmla="*/ 262713 w 10432269"/>
              <a:gd name="connsiteY7" fmla="*/ 2554974 h 4881387"/>
              <a:gd name="connsiteX8" fmla="*/ 262713 w 10432269"/>
              <a:gd name="connsiteY8" fmla="*/ 2533364 h 4881387"/>
              <a:gd name="connsiteX9" fmla="*/ 0 w 10432269"/>
              <a:gd name="connsiteY9" fmla="*/ 2273277 h 4881387"/>
              <a:gd name="connsiteX10" fmla="*/ 0 w 10432269"/>
              <a:gd name="connsiteY10" fmla="*/ 2229675 h 4881387"/>
              <a:gd name="connsiteX11" fmla="*/ 262713 w 10432269"/>
              <a:gd name="connsiteY11" fmla="*/ 2489698 h 4881387"/>
              <a:gd name="connsiteX12" fmla="*/ 262713 w 10432269"/>
              <a:gd name="connsiteY12" fmla="*/ 2468088 h 4881387"/>
              <a:gd name="connsiteX13" fmla="*/ 0 w 10432269"/>
              <a:gd name="connsiteY13" fmla="*/ 2208002 h 4881387"/>
              <a:gd name="connsiteX14" fmla="*/ 0 w 10432269"/>
              <a:gd name="connsiteY14" fmla="*/ 2164463 h 4881387"/>
              <a:gd name="connsiteX15" fmla="*/ 262713 w 10432269"/>
              <a:gd name="connsiteY15" fmla="*/ 2424549 h 4881387"/>
              <a:gd name="connsiteX16" fmla="*/ 262713 w 10432269"/>
              <a:gd name="connsiteY16" fmla="*/ 2402939 h 4881387"/>
              <a:gd name="connsiteX17" fmla="*/ 0 w 10432269"/>
              <a:gd name="connsiteY17" fmla="*/ 2142853 h 4881387"/>
              <a:gd name="connsiteX18" fmla="*/ 0 w 10432269"/>
              <a:gd name="connsiteY18" fmla="*/ 2099187 h 4881387"/>
              <a:gd name="connsiteX19" fmla="*/ 262713 w 10432269"/>
              <a:gd name="connsiteY19" fmla="*/ 2359274 h 4881387"/>
              <a:gd name="connsiteX20" fmla="*/ 262713 w 10432269"/>
              <a:gd name="connsiteY20" fmla="*/ 2337663 h 4881387"/>
              <a:gd name="connsiteX21" fmla="*/ 0 w 10432269"/>
              <a:gd name="connsiteY21" fmla="*/ 2077577 h 4881387"/>
              <a:gd name="connsiteX22" fmla="*/ 0 w 10432269"/>
              <a:gd name="connsiteY22" fmla="*/ 2033975 h 4881387"/>
              <a:gd name="connsiteX23" fmla="*/ 262713 w 10432269"/>
              <a:gd name="connsiteY23" fmla="*/ 2294061 h 4881387"/>
              <a:gd name="connsiteX24" fmla="*/ 262713 w 10432269"/>
              <a:gd name="connsiteY24" fmla="*/ 2272451 h 4881387"/>
              <a:gd name="connsiteX25" fmla="*/ 0 w 10432269"/>
              <a:gd name="connsiteY25" fmla="*/ 2012428 h 4881387"/>
              <a:gd name="connsiteX26" fmla="*/ 0 w 10432269"/>
              <a:gd name="connsiteY26" fmla="*/ 1968763 h 4881387"/>
              <a:gd name="connsiteX27" fmla="*/ 262713 w 10432269"/>
              <a:gd name="connsiteY27" fmla="*/ 2228849 h 4881387"/>
              <a:gd name="connsiteX28" fmla="*/ 262713 w 10432269"/>
              <a:gd name="connsiteY28" fmla="*/ 2207239 h 4881387"/>
              <a:gd name="connsiteX29" fmla="*/ 0 w 10432269"/>
              <a:gd name="connsiteY29" fmla="*/ 1947152 h 4881387"/>
              <a:gd name="connsiteX30" fmla="*/ 0 w 10432269"/>
              <a:gd name="connsiteY30" fmla="*/ 1903550 h 4881387"/>
              <a:gd name="connsiteX31" fmla="*/ 262713 w 10432269"/>
              <a:gd name="connsiteY31" fmla="*/ 2163637 h 4881387"/>
              <a:gd name="connsiteX32" fmla="*/ 262713 w 10432269"/>
              <a:gd name="connsiteY32" fmla="*/ 2141963 h 4881387"/>
              <a:gd name="connsiteX33" fmla="*/ 0 w 10432269"/>
              <a:gd name="connsiteY33" fmla="*/ 1881876 h 4881387"/>
              <a:gd name="connsiteX34" fmla="*/ 0 w 10432269"/>
              <a:gd name="connsiteY34" fmla="*/ 1838274 h 4881387"/>
              <a:gd name="connsiteX35" fmla="*/ 262713 w 10432269"/>
              <a:gd name="connsiteY35" fmla="*/ 2098361 h 4881387"/>
              <a:gd name="connsiteX36" fmla="*/ 262713 w 10432269"/>
              <a:gd name="connsiteY36" fmla="*/ 2076751 h 4881387"/>
              <a:gd name="connsiteX37" fmla="*/ 0 w 10432269"/>
              <a:gd name="connsiteY37" fmla="*/ 1816664 h 4881387"/>
              <a:gd name="connsiteX38" fmla="*/ 0 w 10432269"/>
              <a:gd name="connsiteY38" fmla="*/ 1773062 h 4881387"/>
              <a:gd name="connsiteX39" fmla="*/ 262713 w 10432269"/>
              <a:gd name="connsiteY39" fmla="*/ 2033149 h 4881387"/>
              <a:gd name="connsiteX40" fmla="*/ 262713 w 10432269"/>
              <a:gd name="connsiteY40" fmla="*/ 2011538 h 4881387"/>
              <a:gd name="connsiteX41" fmla="*/ 0 w 10432269"/>
              <a:gd name="connsiteY41" fmla="*/ 1751452 h 4881387"/>
              <a:gd name="connsiteX42" fmla="*/ 0 w 10432269"/>
              <a:gd name="connsiteY42" fmla="*/ 1707850 h 4881387"/>
              <a:gd name="connsiteX43" fmla="*/ 262713 w 10432269"/>
              <a:gd name="connsiteY43" fmla="*/ 1967936 h 4881387"/>
              <a:gd name="connsiteX44" fmla="*/ 262713 w 10432269"/>
              <a:gd name="connsiteY44" fmla="*/ 1946262 h 4881387"/>
              <a:gd name="connsiteX45" fmla="*/ 0 w 10432269"/>
              <a:gd name="connsiteY45" fmla="*/ 1686176 h 4881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0432269" h="4881387">
                <a:moveTo>
                  <a:pt x="0" y="0"/>
                </a:moveTo>
                <a:lnTo>
                  <a:pt x="9485995" y="0"/>
                </a:lnTo>
                <a:lnTo>
                  <a:pt x="10432269" y="958099"/>
                </a:lnTo>
                <a:lnTo>
                  <a:pt x="10432269" y="4881387"/>
                </a:lnTo>
                <a:lnTo>
                  <a:pt x="2536592" y="4881387"/>
                </a:lnTo>
                <a:lnTo>
                  <a:pt x="0" y="2313066"/>
                </a:lnTo>
                <a:lnTo>
                  <a:pt x="0" y="2294888"/>
                </a:lnTo>
                <a:lnTo>
                  <a:pt x="262713" y="2554974"/>
                </a:lnTo>
                <a:lnTo>
                  <a:pt x="262713" y="2533364"/>
                </a:lnTo>
                <a:lnTo>
                  <a:pt x="0" y="2273277"/>
                </a:lnTo>
                <a:lnTo>
                  <a:pt x="0" y="2229675"/>
                </a:lnTo>
                <a:lnTo>
                  <a:pt x="262713" y="2489698"/>
                </a:lnTo>
                <a:lnTo>
                  <a:pt x="262713" y="2468088"/>
                </a:lnTo>
                <a:lnTo>
                  <a:pt x="0" y="2208002"/>
                </a:lnTo>
                <a:lnTo>
                  <a:pt x="0" y="2164463"/>
                </a:lnTo>
                <a:lnTo>
                  <a:pt x="262713" y="2424549"/>
                </a:lnTo>
                <a:lnTo>
                  <a:pt x="262713" y="2402939"/>
                </a:lnTo>
                <a:lnTo>
                  <a:pt x="0" y="2142853"/>
                </a:lnTo>
                <a:lnTo>
                  <a:pt x="0" y="2099187"/>
                </a:lnTo>
                <a:lnTo>
                  <a:pt x="262713" y="2359274"/>
                </a:lnTo>
                <a:lnTo>
                  <a:pt x="262713" y="2337663"/>
                </a:lnTo>
                <a:lnTo>
                  <a:pt x="0" y="2077577"/>
                </a:lnTo>
                <a:lnTo>
                  <a:pt x="0" y="2033975"/>
                </a:lnTo>
                <a:lnTo>
                  <a:pt x="262713" y="2294061"/>
                </a:lnTo>
                <a:lnTo>
                  <a:pt x="262713" y="2272451"/>
                </a:lnTo>
                <a:lnTo>
                  <a:pt x="0" y="2012428"/>
                </a:lnTo>
                <a:lnTo>
                  <a:pt x="0" y="1968763"/>
                </a:lnTo>
                <a:lnTo>
                  <a:pt x="262713" y="2228849"/>
                </a:lnTo>
                <a:lnTo>
                  <a:pt x="262713" y="2207239"/>
                </a:lnTo>
                <a:lnTo>
                  <a:pt x="0" y="1947152"/>
                </a:lnTo>
                <a:lnTo>
                  <a:pt x="0" y="1903550"/>
                </a:lnTo>
                <a:lnTo>
                  <a:pt x="262713" y="2163637"/>
                </a:lnTo>
                <a:lnTo>
                  <a:pt x="262713" y="2141963"/>
                </a:lnTo>
                <a:lnTo>
                  <a:pt x="0" y="1881876"/>
                </a:lnTo>
                <a:lnTo>
                  <a:pt x="0" y="1838274"/>
                </a:lnTo>
                <a:lnTo>
                  <a:pt x="262713" y="2098361"/>
                </a:lnTo>
                <a:lnTo>
                  <a:pt x="262713" y="2076751"/>
                </a:lnTo>
                <a:lnTo>
                  <a:pt x="0" y="1816664"/>
                </a:lnTo>
                <a:lnTo>
                  <a:pt x="0" y="1773062"/>
                </a:lnTo>
                <a:lnTo>
                  <a:pt x="262713" y="2033149"/>
                </a:lnTo>
                <a:lnTo>
                  <a:pt x="262713" y="2011538"/>
                </a:lnTo>
                <a:lnTo>
                  <a:pt x="0" y="1751452"/>
                </a:lnTo>
                <a:lnTo>
                  <a:pt x="0" y="1707850"/>
                </a:lnTo>
                <a:lnTo>
                  <a:pt x="262713" y="1967936"/>
                </a:lnTo>
                <a:lnTo>
                  <a:pt x="262713" y="1946262"/>
                </a:lnTo>
                <a:lnTo>
                  <a:pt x="0" y="1686176"/>
                </a:lnTo>
                <a:close/>
              </a:path>
            </a:pathLst>
          </a:custGeom>
          <a:solidFill>
            <a:schemeClr val="bg1">
              <a:lumMod val="95000"/>
            </a:schemeClr>
          </a:solidFill>
        </p:spPr>
        <p:txBody>
          <a:bodyPr wrap="square">
            <a:noAutofit/>
          </a:bodyPr>
          <a:lstStyle/>
          <a:p>
            <a:endParaRPr lang="en-US"/>
          </a:p>
        </p:txBody>
      </p:sp>
      <p:pic>
        <p:nvPicPr>
          <p:cNvPr id="13" name="Picture 12" descr="A picture containing device&#10;&#10;Description automatically generated">
            <a:extLst>
              <a:ext uri="{FF2B5EF4-FFF2-40B4-BE49-F238E27FC236}">
                <a16:creationId xmlns:a16="http://schemas.microsoft.com/office/drawing/2014/main" id="{B0EAF3A3-4D02-42C5-8730-8043EE94EC4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69063" y="1881676"/>
            <a:ext cx="849367" cy="2897841"/>
          </a:xfrm>
          <a:prstGeom prst="rect">
            <a:avLst/>
          </a:prstGeom>
        </p:spPr>
      </p:pic>
    </p:spTree>
    <p:extLst>
      <p:ext uri="{BB962C8B-B14F-4D97-AF65-F5344CB8AC3E}">
        <p14:creationId xmlns:p14="http://schemas.microsoft.com/office/powerpoint/2010/main" val="156678034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Picture Alternate">
    <p:spTree>
      <p:nvGrpSpPr>
        <p:cNvPr id="1" name=""/>
        <p:cNvGrpSpPr/>
        <p:nvPr/>
      </p:nvGrpSpPr>
      <p:grpSpPr>
        <a:xfrm>
          <a:off x="0" y="0"/>
          <a:ext cx="0" cy="0"/>
          <a:chOff x="0" y="0"/>
          <a:chExt cx="0" cy="0"/>
        </a:xfrm>
      </p:grpSpPr>
      <p:pic>
        <p:nvPicPr>
          <p:cNvPr id="3" name="Picture 2" descr="Background pattern&#10;&#10;Description automatically generated with medium confidence">
            <a:extLst>
              <a:ext uri="{FF2B5EF4-FFF2-40B4-BE49-F238E27FC236}">
                <a16:creationId xmlns:a16="http://schemas.microsoft.com/office/drawing/2014/main" id="{D9237392-9942-4D21-BABE-B4BBFF0F700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41" y="0"/>
            <a:ext cx="12172317" cy="6858000"/>
          </a:xfrm>
          <a:prstGeom prst="rect">
            <a:avLst/>
          </a:prstGeom>
        </p:spPr>
      </p:pic>
      <p:sp>
        <p:nvSpPr>
          <p:cNvPr id="4" name="Right Triangle 3">
            <a:extLst>
              <a:ext uri="{FF2B5EF4-FFF2-40B4-BE49-F238E27FC236}">
                <a16:creationId xmlns:a16="http://schemas.microsoft.com/office/drawing/2014/main" id="{6DECE49E-5314-4174-844D-B815553A9F50}"/>
              </a:ext>
            </a:extLst>
          </p:cNvPr>
          <p:cNvSpPr/>
          <p:nvPr userDrawn="1"/>
        </p:nvSpPr>
        <p:spPr>
          <a:xfrm rot="10800000">
            <a:off x="10239764" y="608402"/>
            <a:ext cx="1343489" cy="1343489"/>
          </a:xfrm>
          <a:prstGeom prst="rtTriangle">
            <a:avLst/>
          </a:prstGeom>
          <a:solidFill>
            <a:srgbClr val="7FE4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8BBC01E6-09B0-4F65-AE77-6095413F15C4}"/>
              </a:ext>
            </a:extLst>
          </p:cNvPr>
          <p:cNvGrpSpPr/>
          <p:nvPr userDrawn="1"/>
        </p:nvGrpSpPr>
        <p:grpSpPr>
          <a:xfrm>
            <a:off x="8991392" y="6313661"/>
            <a:ext cx="2412850" cy="275010"/>
            <a:chOff x="8505441" y="6313661"/>
            <a:chExt cx="2412850" cy="275010"/>
          </a:xfrm>
        </p:grpSpPr>
        <p:sp>
          <p:nvSpPr>
            <p:cNvPr id="6" name="TextBox 5">
              <a:extLst>
                <a:ext uri="{FF2B5EF4-FFF2-40B4-BE49-F238E27FC236}">
                  <a16:creationId xmlns:a16="http://schemas.microsoft.com/office/drawing/2014/main" id="{DA118DFA-4629-474B-B12C-341F16C2F945}"/>
                </a:ext>
              </a:extLst>
            </p:cNvPr>
            <p:cNvSpPr txBox="1"/>
            <p:nvPr userDrawn="1"/>
          </p:nvSpPr>
          <p:spPr>
            <a:xfrm>
              <a:off x="8505441" y="6373226"/>
              <a:ext cx="2240280" cy="215444"/>
            </a:xfrm>
            <a:prstGeom prst="rect">
              <a:avLst/>
            </a:prstGeom>
            <a:solidFill>
              <a:schemeClr val="bg1"/>
            </a:solid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chemeClr val="tx1">
                      <a:lumMod val="50000"/>
                      <a:lumOff val="50000"/>
                    </a:schemeClr>
                  </a:solidFill>
                  <a:effectLst/>
                  <a:uLnTx/>
                  <a:uFillTx/>
                </a:rPr>
                <a:t>© Health Catalyst. Confidential and Proprietary.</a:t>
              </a:r>
            </a:p>
          </p:txBody>
        </p:sp>
        <p:pic>
          <p:nvPicPr>
            <p:cNvPr id="7" name="Picture 6">
              <a:extLst>
                <a:ext uri="{FF2B5EF4-FFF2-40B4-BE49-F238E27FC236}">
                  <a16:creationId xmlns:a16="http://schemas.microsoft.com/office/drawing/2014/main" id="{23B3033B-98E6-4F26-B40C-AF049F23FAB4}"/>
                </a:ext>
              </a:extLst>
            </p:cNvPr>
            <p:cNvPicPr>
              <a:picLocks noChangeAspect="1"/>
            </p:cNvPicPr>
            <p:nvPr userDrawn="1"/>
          </p:nvPicPr>
          <p:blipFill>
            <a:blip r:embed="rId3"/>
            <a:stretch>
              <a:fillRect/>
            </a:stretch>
          </p:blipFill>
          <p:spPr>
            <a:xfrm>
              <a:off x="10745610" y="6313661"/>
              <a:ext cx="172681" cy="275010"/>
            </a:xfrm>
            <a:prstGeom prst="rect">
              <a:avLst/>
            </a:prstGeom>
          </p:spPr>
        </p:pic>
      </p:grpSp>
      <p:grpSp>
        <p:nvGrpSpPr>
          <p:cNvPr id="8" name="Group 7">
            <a:extLst>
              <a:ext uri="{FF2B5EF4-FFF2-40B4-BE49-F238E27FC236}">
                <a16:creationId xmlns:a16="http://schemas.microsoft.com/office/drawing/2014/main" id="{4B64E726-4991-45A8-99AE-06D8DE1148E8}"/>
              </a:ext>
            </a:extLst>
          </p:cNvPr>
          <p:cNvGrpSpPr/>
          <p:nvPr userDrawn="1"/>
        </p:nvGrpSpPr>
        <p:grpSpPr>
          <a:xfrm>
            <a:off x="624462" y="6187652"/>
            <a:ext cx="10926270" cy="0"/>
            <a:chOff x="624462" y="6104528"/>
            <a:chExt cx="10926270" cy="0"/>
          </a:xfrm>
        </p:grpSpPr>
        <p:cxnSp>
          <p:nvCxnSpPr>
            <p:cNvPr id="9" name="Straight Connector 8">
              <a:extLst>
                <a:ext uri="{FF2B5EF4-FFF2-40B4-BE49-F238E27FC236}">
                  <a16:creationId xmlns:a16="http://schemas.microsoft.com/office/drawing/2014/main" id="{6B5543A3-5EA8-4366-AEAE-8045281703D2}"/>
                </a:ext>
              </a:extLst>
            </p:cNvPr>
            <p:cNvCxnSpPr>
              <a:cxnSpLocks/>
            </p:cNvCxnSpPr>
            <p:nvPr userDrawn="1"/>
          </p:nvCxnSpPr>
          <p:spPr>
            <a:xfrm>
              <a:off x="624462" y="6104528"/>
              <a:ext cx="4474011" cy="0"/>
            </a:xfrm>
            <a:prstGeom prst="line">
              <a:avLst/>
            </a:prstGeom>
            <a:ln w="9525">
              <a:solidFill>
                <a:srgbClr val="BCBEBC"/>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8034616-7D03-47F7-B55B-07624458F686}"/>
                </a:ext>
              </a:extLst>
            </p:cNvPr>
            <p:cNvCxnSpPr>
              <a:cxnSpLocks/>
            </p:cNvCxnSpPr>
            <p:nvPr userDrawn="1"/>
          </p:nvCxnSpPr>
          <p:spPr>
            <a:xfrm>
              <a:off x="5098473" y="6104528"/>
              <a:ext cx="6452259" cy="0"/>
            </a:xfrm>
            <a:prstGeom prst="line">
              <a:avLst/>
            </a:prstGeom>
            <a:ln w="9525">
              <a:solidFill>
                <a:srgbClr val="BCBEBC"/>
              </a:solidFill>
            </a:ln>
          </p:spPr>
          <p:style>
            <a:lnRef idx="1">
              <a:schemeClr val="accent1"/>
            </a:lnRef>
            <a:fillRef idx="0">
              <a:schemeClr val="accent1"/>
            </a:fillRef>
            <a:effectRef idx="0">
              <a:schemeClr val="accent1"/>
            </a:effectRef>
            <a:fontRef idx="minor">
              <a:schemeClr val="tx1"/>
            </a:fontRef>
          </p:style>
        </p:cxnSp>
      </p:grpSp>
      <p:sp>
        <p:nvSpPr>
          <p:cNvPr id="11" name="Picture Placeholder 2">
            <a:extLst>
              <a:ext uri="{FF2B5EF4-FFF2-40B4-BE49-F238E27FC236}">
                <a16:creationId xmlns:a16="http://schemas.microsoft.com/office/drawing/2014/main" id="{8363218E-1E25-48BA-8BD4-C9C57223E538}"/>
              </a:ext>
            </a:extLst>
          </p:cNvPr>
          <p:cNvSpPr>
            <a:spLocks noGrp="1"/>
          </p:cNvSpPr>
          <p:nvPr>
            <p:ph type="pic" sz="quarter" idx="10"/>
          </p:nvPr>
        </p:nvSpPr>
        <p:spPr>
          <a:xfrm>
            <a:off x="947854" y="786541"/>
            <a:ext cx="10432269" cy="4881387"/>
          </a:xfrm>
          <a:custGeom>
            <a:avLst/>
            <a:gdLst>
              <a:gd name="connsiteX0" fmla="*/ 0 w 10432269"/>
              <a:gd name="connsiteY0" fmla="*/ 0 h 4881387"/>
              <a:gd name="connsiteX1" fmla="*/ 9485995 w 10432269"/>
              <a:gd name="connsiteY1" fmla="*/ 0 h 4881387"/>
              <a:gd name="connsiteX2" fmla="*/ 10432269 w 10432269"/>
              <a:gd name="connsiteY2" fmla="*/ 958099 h 4881387"/>
              <a:gd name="connsiteX3" fmla="*/ 10432269 w 10432269"/>
              <a:gd name="connsiteY3" fmla="*/ 4881387 h 4881387"/>
              <a:gd name="connsiteX4" fmla="*/ 2536592 w 10432269"/>
              <a:gd name="connsiteY4" fmla="*/ 4881387 h 4881387"/>
              <a:gd name="connsiteX5" fmla="*/ 0 w 10432269"/>
              <a:gd name="connsiteY5" fmla="*/ 2313066 h 4881387"/>
              <a:gd name="connsiteX6" fmla="*/ 0 w 10432269"/>
              <a:gd name="connsiteY6" fmla="*/ 2294888 h 4881387"/>
              <a:gd name="connsiteX7" fmla="*/ 262713 w 10432269"/>
              <a:gd name="connsiteY7" fmla="*/ 2554974 h 4881387"/>
              <a:gd name="connsiteX8" fmla="*/ 262713 w 10432269"/>
              <a:gd name="connsiteY8" fmla="*/ 2533364 h 4881387"/>
              <a:gd name="connsiteX9" fmla="*/ 0 w 10432269"/>
              <a:gd name="connsiteY9" fmla="*/ 2273277 h 4881387"/>
              <a:gd name="connsiteX10" fmla="*/ 0 w 10432269"/>
              <a:gd name="connsiteY10" fmla="*/ 2229675 h 4881387"/>
              <a:gd name="connsiteX11" fmla="*/ 262713 w 10432269"/>
              <a:gd name="connsiteY11" fmla="*/ 2489698 h 4881387"/>
              <a:gd name="connsiteX12" fmla="*/ 262713 w 10432269"/>
              <a:gd name="connsiteY12" fmla="*/ 2468088 h 4881387"/>
              <a:gd name="connsiteX13" fmla="*/ 0 w 10432269"/>
              <a:gd name="connsiteY13" fmla="*/ 2208002 h 4881387"/>
              <a:gd name="connsiteX14" fmla="*/ 0 w 10432269"/>
              <a:gd name="connsiteY14" fmla="*/ 2164463 h 4881387"/>
              <a:gd name="connsiteX15" fmla="*/ 262713 w 10432269"/>
              <a:gd name="connsiteY15" fmla="*/ 2424549 h 4881387"/>
              <a:gd name="connsiteX16" fmla="*/ 262713 w 10432269"/>
              <a:gd name="connsiteY16" fmla="*/ 2402939 h 4881387"/>
              <a:gd name="connsiteX17" fmla="*/ 0 w 10432269"/>
              <a:gd name="connsiteY17" fmla="*/ 2142853 h 4881387"/>
              <a:gd name="connsiteX18" fmla="*/ 0 w 10432269"/>
              <a:gd name="connsiteY18" fmla="*/ 2099187 h 4881387"/>
              <a:gd name="connsiteX19" fmla="*/ 262713 w 10432269"/>
              <a:gd name="connsiteY19" fmla="*/ 2359274 h 4881387"/>
              <a:gd name="connsiteX20" fmla="*/ 262713 w 10432269"/>
              <a:gd name="connsiteY20" fmla="*/ 2337663 h 4881387"/>
              <a:gd name="connsiteX21" fmla="*/ 0 w 10432269"/>
              <a:gd name="connsiteY21" fmla="*/ 2077577 h 4881387"/>
              <a:gd name="connsiteX22" fmla="*/ 0 w 10432269"/>
              <a:gd name="connsiteY22" fmla="*/ 2033975 h 4881387"/>
              <a:gd name="connsiteX23" fmla="*/ 262713 w 10432269"/>
              <a:gd name="connsiteY23" fmla="*/ 2294061 h 4881387"/>
              <a:gd name="connsiteX24" fmla="*/ 262713 w 10432269"/>
              <a:gd name="connsiteY24" fmla="*/ 2272451 h 4881387"/>
              <a:gd name="connsiteX25" fmla="*/ 0 w 10432269"/>
              <a:gd name="connsiteY25" fmla="*/ 2012428 h 4881387"/>
              <a:gd name="connsiteX26" fmla="*/ 0 w 10432269"/>
              <a:gd name="connsiteY26" fmla="*/ 1968763 h 4881387"/>
              <a:gd name="connsiteX27" fmla="*/ 262713 w 10432269"/>
              <a:gd name="connsiteY27" fmla="*/ 2228849 h 4881387"/>
              <a:gd name="connsiteX28" fmla="*/ 262713 w 10432269"/>
              <a:gd name="connsiteY28" fmla="*/ 2207239 h 4881387"/>
              <a:gd name="connsiteX29" fmla="*/ 0 w 10432269"/>
              <a:gd name="connsiteY29" fmla="*/ 1947152 h 4881387"/>
              <a:gd name="connsiteX30" fmla="*/ 0 w 10432269"/>
              <a:gd name="connsiteY30" fmla="*/ 1903550 h 4881387"/>
              <a:gd name="connsiteX31" fmla="*/ 262713 w 10432269"/>
              <a:gd name="connsiteY31" fmla="*/ 2163637 h 4881387"/>
              <a:gd name="connsiteX32" fmla="*/ 262713 w 10432269"/>
              <a:gd name="connsiteY32" fmla="*/ 2141963 h 4881387"/>
              <a:gd name="connsiteX33" fmla="*/ 0 w 10432269"/>
              <a:gd name="connsiteY33" fmla="*/ 1881876 h 4881387"/>
              <a:gd name="connsiteX34" fmla="*/ 0 w 10432269"/>
              <a:gd name="connsiteY34" fmla="*/ 1838274 h 4881387"/>
              <a:gd name="connsiteX35" fmla="*/ 262713 w 10432269"/>
              <a:gd name="connsiteY35" fmla="*/ 2098361 h 4881387"/>
              <a:gd name="connsiteX36" fmla="*/ 262713 w 10432269"/>
              <a:gd name="connsiteY36" fmla="*/ 2076751 h 4881387"/>
              <a:gd name="connsiteX37" fmla="*/ 0 w 10432269"/>
              <a:gd name="connsiteY37" fmla="*/ 1816664 h 4881387"/>
              <a:gd name="connsiteX38" fmla="*/ 0 w 10432269"/>
              <a:gd name="connsiteY38" fmla="*/ 1773062 h 4881387"/>
              <a:gd name="connsiteX39" fmla="*/ 262713 w 10432269"/>
              <a:gd name="connsiteY39" fmla="*/ 2033149 h 4881387"/>
              <a:gd name="connsiteX40" fmla="*/ 262713 w 10432269"/>
              <a:gd name="connsiteY40" fmla="*/ 2011538 h 4881387"/>
              <a:gd name="connsiteX41" fmla="*/ 0 w 10432269"/>
              <a:gd name="connsiteY41" fmla="*/ 1751452 h 4881387"/>
              <a:gd name="connsiteX42" fmla="*/ 0 w 10432269"/>
              <a:gd name="connsiteY42" fmla="*/ 1707850 h 4881387"/>
              <a:gd name="connsiteX43" fmla="*/ 262713 w 10432269"/>
              <a:gd name="connsiteY43" fmla="*/ 1967936 h 4881387"/>
              <a:gd name="connsiteX44" fmla="*/ 262713 w 10432269"/>
              <a:gd name="connsiteY44" fmla="*/ 1946262 h 4881387"/>
              <a:gd name="connsiteX45" fmla="*/ 0 w 10432269"/>
              <a:gd name="connsiteY45" fmla="*/ 1686176 h 4881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0432269" h="4881387">
                <a:moveTo>
                  <a:pt x="0" y="0"/>
                </a:moveTo>
                <a:lnTo>
                  <a:pt x="9485995" y="0"/>
                </a:lnTo>
                <a:lnTo>
                  <a:pt x="10432269" y="958099"/>
                </a:lnTo>
                <a:lnTo>
                  <a:pt x="10432269" y="4881387"/>
                </a:lnTo>
                <a:lnTo>
                  <a:pt x="2536592" y="4881387"/>
                </a:lnTo>
                <a:lnTo>
                  <a:pt x="0" y="2313066"/>
                </a:lnTo>
                <a:lnTo>
                  <a:pt x="0" y="2294888"/>
                </a:lnTo>
                <a:lnTo>
                  <a:pt x="262713" y="2554974"/>
                </a:lnTo>
                <a:lnTo>
                  <a:pt x="262713" y="2533364"/>
                </a:lnTo>
                <a:lnTo>
                  <a:pt x="0" y="2273277"/>
                </a:lnTo>
                <a:lnTo>
                  <a:pt x="0" y="2229675"/>
                </a:lnTo>
                <a:lnTo>
                  <a:pt x="262713" y="2489698"/>
                </a:lnTo>
                <a:lnTo>
                  <a:pt x="262713" y="2468088"/>
                </a:lnTo>
                <a:lnTo>
                  <a:pt x="0" y="2208002"/>
                </a:lnTo>
                <a:lnTo>
                  <a:pt x="0" y="2164463"/>
                </a:lnTo>
                <a:lnTo>
                  <a:pt x="262713" y="2424549"/>
                </a:lnTo>
                <a:lnTo>
                  <a:pt x="262713" y="2402939"/>
                </a:lnTo>
                <a:lnTo>
                  <a:pt x="0" y="2142853"/>
                </a:lnTo>
                <a:lnTo>
                  <a:pt x="0" y="2099187"/>
                </a:lnTo>
                <a:lnTo>
                  <a:pt x="262713" y="2359274"/>
                </a:lnTo>
                <a:lnTo>
                  <a:pt x="262713" y="2337663"/>
                </a:lnTo>
                <a:lnTo>
                  <a:pt x="0" y="2077577"/>
                </a:lnTo>
                <a:lnTo>
                  <a:pt x="0" y="2033975"/>
                </a:lnTo>
                <a:lnTo>
                  <a:pt x="262713" y="2294061"/>
                </a:lnTo>
                <a:lnTo>
                  <a:pt x="262713" y="2272451"/>
                </a:lnTo>
                <a:lnTo>
                  <a:pt x="0" y="2012428"/>
                </a:lnTo>
                <a:lnTo>
                  <a:pt x="0" y="1968763"/>
                </a:lnTo>
                <a:lnTo>
                  <a:pt x="262713" y="2228849"/>
                </a:lnTo>
                <a:lnTo>
                  <a:pt x="262713" y="2207239"/>
                </a:lnTo>
                <a:lnTo>
                  <a:pt x="0" y="1947152"/>
                </a:lnTo>
                <a:lnTo>
                  <a:pt x="0" y="1903550"/>
                </a:lnTo>
                <a:lnTo>
                  <a:pt x="262713" y="2163637"/>
                </a:lnTo>
                <a:lnTo>
                  <a:pt x="262713" y="2141963"/>
                </a:lnTo>
                <a:lnTo>
                  <a:pt x="0" y="1881876"/>
                </a:lnTo>
                <a:lnTo>
                  <a:pt x="0" y="1838274"/>
                </a:lnTo>
                <a:lnTo>
                  <a:pt x="262713" y="2098361"/>
                </a:lnTo>
                <a:lnTo>
                  <a:pt x="262713" y="2076751"/>
                </a:lnTo>
                <a:lnTo>
                  <a:pt x="0" y="1816664"/>
                </a:lnTo>
                <a:lnTo>
                  <a:pt x="0" y="1773062"/>
                </a:lnTo>
                <a:lnTo>
                  <a:pt x="262713" y="2033149"/>
                </a:lnTo>
                <a:lnTo>
                  <a:pt x="262713" y="2011538"/>
                </a:lnTo>
                <a:lnTo>
                  <a:pt x="0" y="1751452"/>
                </a:lnTo>
                <a:lnTo>
                  <a:pt x="0" y="1707850"/>
                </a:lnTo>
                <a:lnTo>
                  <a:pt x="262713" y="1967936"/>
                </a:lnTo>
                <a:lnTo>
                  <a:pt x="262713" y="1946262"/>
                </a:lnTo>
                <a:lnTo>
                  <a:pt x="0" y="1686176"/>
                </a:lnTo>
                <a:close/>
              </a:path>
            </a:pathLst>
          </a:custGeom>
          <a:solidFill>
            <a:schemeClr val="bg1">
              <a:lumMod val="95000"/>
            </a:schemeClr>
          </a:solidFill>
        </p:spPr>
        <p:txBody>
          <a:bodyPr wrap="square">
            <a:noAutofit/>
          </a:bodyPr>
          <a:lstStyle/>
          <a:p>
            <a:endParaRPr lang="en-US"/>
          </a:p>
        </p:txBody>
      </p:sp>
      <p:sp>
        <p:nvSpPr>
          <p:cNvPr id="12" name="Right Triangle 11">
            <a:extLst>
              <a:ext uri="{FF2B5EF4-FFF2-40B4-BE49-F238E27FC236}">
                <a16:creationId xmlns:a16="http://schemas.microsoft.com/office/drawing/2014/main" id="{B0D8D93A-B3F6-4F07-9469-4C928841BF67}"/>
              </a:ext>
            </a:extLst>
          </p:cNvPr>
          <p:cNvSpPr/>
          <p:nvPr userDrawn="1"/>
        </p:nvSpPr>
        <p:spPr>
          <a:xfrm>
            <a:off x="755795" y="2945427"/>
            <a:ext cx="2919390" cy="2919390"/>
          </a:xfrm>
          <a:prstGeom prst="rtTriangle">
            <a:avLst/>
          </a:prstGeom>
          <a:gradFill flip="none" rotWithShape="1">
            <a:gsLst>
              <a:gs pos="0">
                <a:srgbClr val="196E8E"/>
              </a:gs>
              <a:gs pos="100000">
                <a:srgbClr val="00B0F4"/>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picture containing device&#10;&#10;Description automatically generated">
            <a:extLst>
              <a:ext uri="{FF2B5EF4-FFF2-40B4-BE49-F238E27FC236}">
                <a16:creationId xmlns:a16="http://schemas.microsoft.com/office/drawing/2014/main" id="{A359D027-EDC9-4BDA-9208-4B12E2A28EC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69063" y="1881676"/>
            <a:ext cx="849367" cy="2897841"/>
          </a:xfrm>
          <a:prstGeom prst="rect">
            <a:avLst/>
          </a:prstGeom>
        </p:spPr>
      </p:pic>
    </p:spTree>
    <p:extLst>
      <p:ext uri="{BB962C8B-B14F-4D97-AF65-F5344CB8AC3E}">
        <p14:creationId xmlns:p14="http://schemas.microsoft.com/office/powerpoint/2010/main" val="13247908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pic>
        <p:nvPicPr>
          <p:cNvPr id="3" name="Picture 2" descr="Background pattern&#10;&#10;Description automatically generated with medium confidence">
            <a:extLst>
              <a:ext uri="{FF2B5EF4-FFF2-40B4-BE49-F238E27FC236}">
                <a16:creationId xmlns:a16="http://schemas.microsoft.com/office/drawing/2014/main" id="{970D285F-9871-48A3-8BB5-5CBDCC56BA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41" y="0"/>
            <a:ext cx="12172317" cy="6858000"/>
          </a:xfrm>
          <a:prstGeom prst="rect">
            <a:avLst/>
          </a:prstGeom>
        </p:spPr>
      </p:pic>
      <p:sp>
        <p:nvSpPr>
          <p:cNvPr id="4" name="Right Triangle 3">
            <a:extLst>
              <a:ext uri="{FF2B5EF4-FFF2-40B4-BE49-F238E27FC236}">
                <a16:creationId xmlns:a16="http://schemas.microsoft.com/office/drawing/2014/main" id="{CC333248-219F-4C50-BDCE-764325F0C683}"/>
              </a:ext>
            </a:extLst>
          </p:cNvPr>
          <p:cNvSpPr/>
          <p:nvPr userDrawn="1"/>
        </p:nvSpPr>
        <p:spPr>
          <a:xfrm>
            <a:off x="755795" y="2945427"/>
            <a:ext cx="2919390" cy="2919390"/>
          </a:xfrm>
          <a:prstGeom prst="rtTriangl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Triangle 4">
            <a:extLst>
              <a:ext uri="{FF2B5EF4-FFF2-40B4-BE49-F238E27FC236}">
                <a16:creationId xmlns:a16="http://schemas.microsoft.com/office/drawing/2014/main" id="{6609C9E2-02A2-4C42-90D0-9EBF9203F034}"/>
              </a:ext>
            </a:extLst>
          </p:cNvPr>
          <p:cNvSpPr/>
          <p:nvPr userDrawn="1"/>
        </p:nvSpPr>
        <p:spPr>
          <a:xfrm rot="10800000">
            <a:off x="10239764" y="608402"/>
            <a:ext cx="1343489" cy="1343489"/>
          </a:xfrm>
          <a:prstGeom prst="rtTriangle">
            <a:avLst/>
          </a:prstGeom>
          <a:solidFill>
            <a:srgbClr val="7FE4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3196E6EE-DCC3-4721-82CC-95D26950FAA0}"/>
              </a:ext>
            </a:extLst>
          </p:cNvPr>
          <p:cNvGrpSpPr/>
          <p:nvPr userDrawn="1"/>
        </p:nvGrpSpPr>
        <p:grpSpPr>
          <a:xfrm>
            <a:off x="8991392" y="6313661"/>
            <a:ext cx="2412850" cy="275010"/>
            <a:chOff x="8505441" y="6313661"/>
            <a:chExt cx="2412850" cy="275010"/>
          </a:xfrm>
        </p:grpSpPr>
        <p:sp>
          <p:nvSpPr>
            <p:cNvPr id="7" name="TextBox 6">
              <a:extLst>
                <a:ext uri="{FF2B5EF4-FFF2-40B4-BE49-F238E27FC236}">
                  <a16:creationId xmlns:a16="http://schemas.microsoft.com/office/drawing/2014/main" id="{A778CD7E-A16E-42BB-951B-FCC30171B732}"/>
                </a:ext>
              </a:extLst>
            </p:cNvPr>
            <p:cNvSpPr txBox="1"/>
            <p:nvPr userDrawn="1"/>
          </p:nvSpPr>
          <p:spPr>
            <a:xfrm>
              <a:off x="8505441" y="6373226"/>
              <a:ext cx="2240280" cy="215444"/>
            </a:xfrm>
            <a:prstGeom prst="rect">
              <a:avLst/>
            </a:prstGeom>
            <a:solidFill>
              <a:schemeClr val="bg1"/>
            </a:solid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chemeClr val="tx1">
                      <a:lumMod val="50000"/>
                      <a:lumOff val="50000"/>
                    </a:schemeClr>
                  </a:solidFill>
                  <a:effectLst/>
                  <a:uLnTx/>
                  <a:uFillTx/>
                </a:rPr>
                <a:t>© Health Catalyst. Confidential and Proprietary.</a:t>
              </a:r>
            </a:p>
          </p:txBody>
        </p:sp>
        <p:pic>
          <p:nvPicPr>
            <p:cNvPr id="8" name="Picture 7">
              <a:extLst>
                <a:ext uri="{FF2B5EF4-FFF2-40B4-BE49-F238E27FC236}">
                  <a16:creationId xmlns:a16="http://schemas.microsoft.com/office/drawing/2014/main" id="{43E4A73B-EB1B-462F-8143-6796F9BDB7AE}"/>
                </a:ext>
              </a:extLst>
            </p:cNvPr>
            <p:cNvPicPr>
              <a:picLocks noChangeAspect="1"/>
            </p:cNvPicPr>
            <p:nvPr userDrawn="1"/>
          </p:nvPicPr>
          <p:blipFill>
            <a:blip r:embed="rId3"/>
            <a:stretch>
              <a:fillRect/>
            </a:stretch>
          </p:blipFill>
          <p:spPr>
            <a:xfrm>
              <a:off x="10745610" y="6313661"/>
              <a:ext cx="172681" cy="275010"/>
            </a:xfrm>
            <a:prstGeom prst="rect">
              <a:avLst/>
            </a:prstGeom>
          </p:spPr>
        </p:pic>
      </p:grpSp>
      <p:grpSp>
        <p:nvGrpSpPr>
          <p:cNvPr id="9" name="Group 8">
            <a:extLst>
              <a:ext uri="{FF2B5EF4-FFF2-40B4-BE49-F238E27FC236}">
                <a16:creationId xmlns:a16="http://schemas.microsoft.com/office/drawing/2014/main" id="{2762FEC8-832B-4FC3-B9E2-BFEE57F8C669}"/>
              </a:ext>
            </a:extLst>
          </p:cNvPr>
          <p:cNvGrpSpPr/>
          <p:nvPr userDrawn="1"/>
        </p:nvGrpSpPr>
        <p:grpSpPr>
          <a:xfrm>
            <a:off x="624462" y="6187652"/>
            <a:ext cx="10926270" cy="0"/>
            <a:chOff x="624462" y="6104528"/>
            <a:chExt cx="10926270" cy="0"/>
          </a:xfrm>
        </p:grpSpPr>
        <p:cxnSp>
          <p:nvCxnSpPr>
            <p:cNvPr id="10" name="Straight Connector 9">
              <a:extLst>
                <a:ext uri="{FF2B5EF4-FFF2-40B4-BE49-F238E27FC236}">
                  <a16:creationId xmlns:a16="http://schemas.microsoft.com/office/drawing/2014/main" id="{4F524C9F-8DC9-47B0-A28A-FED272747BB5}"/>
                </a:ext>
              </a:extLst>
            </p:cNvPr>
            <p:cNvCxnSpPr>
              <a:cxnSpLocks/>
            </p:cNvCxnSpPr>
            <p:nvPr userDrawn="1"/>
          </p:nvCxnSpPr>
          <p:spPr>
            <a:xfrm>
              <a:off x="624462" y="6104528"/>
              <a:ext cx="4474011" cy="0"/>
            </a:xfrm>
            <a:prstGeom prst="line">
              <a:avLst/>
            </a:prstGeom>
            <a:ln w="9525">
              <a:solidFill>
                <a:srgbClr val="BCBEBC"/>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9B299F0-12DF-44E2-9091-24EFBBA823F0}"/>
                </a:ext>
              </a:extLst>
            </p:cNvPr>
            <p:cNvCxnSpPr>
              <a:cxnSpLocks/>
            </p:cNvCxnSpPr>
            <p:nvPr userDrawn="1"/>
          </p:nvCxnSpPr>
          <p:spPr>
            <a:xfrm>
              <a:off x="5098473" y="6104528"/>
              <a:ext cx="6452259" cy="0"/>
            </a:xfrm>
            <a:prstGeom prst="line">
              <a:avLst/>
            </a:prstGeom>
            <a:ln w="9525">
              <a:solidFill>
                <a:srgbClr val="BCBEBC"/>
              </a:solidFill>
            </a:ln>
          </p:spPr>
          <p:style>
            <a:lnRef idx="1">
              <a:schemeClr val="accent1"/>
            </a:lnRef>
            <a:fillRef idx="0">
              <a:schemeClr val="accent1"/>
            </a:fillRef>
            <a:effectRef idx="0">
              <a:schemeClr val="accent1"/>
            </a:effectRef>
            <a:fontRef idx="minor">
              <a:schemeClr val="tx1"/>
            </a:fontRef>
          </p:style>
        </p:cxnSp>
      </p:grpSp>
      <p:sp>
        <p:nvSpPr>
          <p:cNvPr id="12" name="Picture Placeholder 2">
            <a:extLst>
              <a:ext uri="{FF2B5EF4-FFF2-40B4-BE49-F238E27FC236}">
                <a16:creationId xmlns:a16="http://schemas.microsoft.com/office/drawing/2014/main" id="{C4C614BF-252B-49CA-B6BF-1FBAE9A30F2D}"/>
              </a:ext>
            </a:extLst>
          </p:cNvPr>
          <p:cNvSpPr>
            <a:spLocks noGrp="1"/>
          </p:cNvSpPr>
          <p:nvPr>
            <p:ph type="pic" sz="quarter" idx="10"/>
          </p:nvPr>
        </p:nvSpPr>
        <p:spPr>
          <a:xfrm>
            <a:off x="947854" y="786541"/>
            <a:ext cx="10432269" cy="4881387"/>
          </a:xfrm>
          <a:custGeom>
            <a:avLst/>
            <a:gdLst>
              <a:gd name="connsiteX0" fmla="*/ 0 w 10432269"/>
              <a:gd name="connsiteY0" fmla="*/ 0 h 4881387"/>
              <a:gd name="connsiteX1" fmla="*/ 9485995 w 10432269"/>
              <a:gd name="connsiteY1" fmla="*/ 0 h 4881387"/>
              <a:gd name="connsiteX2" fmla="*/ 10432269 w 10432269"/>
              <a:gd name="connsiteY2" fmla="*/ 958099 h 4881387"/>
              <a:gd name="connsiteX3" fmla="*/ 10432269 w 10432269"/>
              <a:gd name="connsiteY3" fmla="*/ 4881387 h 4881387"/>
              <a:gd name="connsiteX4" fmla="*/ 2536592 w 10432269"/>
              <a:gd name="connsiteY4" fmla="*/ 4881387 h 4881387"/>
              <a:gd name="connsiteX5" fmla="*/ 0 w 10432269"/>
              <a:gd name="connsiteY5" fmla="*/ 2313066 h 4881387"/>
              <a:gd name="connsiteX6" fmla="*/ 0 w 10432269"/>
              <a:gd name="connsiteY6" fmla="*/ 2294888 h 4881387"/>
              <a:gd name="connsiteX7" fmla="*/ 262713 w 10432269"/>
              <a:gd name="connsiteY7" fmla="*/ 2554974 h 4881387"/>
              <a:gd name="connsiteX8" fmla="*/ 262713 w 10432269"/>
              <a:gd name="connsiteY8" fmla="*/ 2533364 h 4881387"/>
              <a:gd name="connsiteX9" fmla="*/ 0 w 10432269"/>
              <a:gd name="connsiteY9" fmla="*/ 2273277 h 4881387"/>
              <a:gd name="connsiteX10" fmla="*/ 0 w 10432269"/>
              <a:gd name="connsiteY10" fmla="*/ 2229675 h 4881387"/>
              <a:gd name="connsiteX11" fmla="*/ 262713 w 10432269"/>
              <a:gd name="connsiteY11" fmla="*/ 2489698 h 4881387"/>
              <a:gd name="connsiteX12" fmla="*/ 262713 w 10432269"/>
              <a:gd name="connsiteY12" fmla="*/ 2468088 h 4881387"/>
              <a:gd name="connsiteX13" fmla="*/ 0 w 10432269"/>
              <a:gd name="connsiteY13" fmla="*/ 2208002 h 4881387"/>
              <a:gd name="connsiteX14" fmla="*/ 0 w 10432269"/>
              <a:gd name="connsiteY14" fmla="*/ 2164463 h 4881387"/>
              <a:gd name="connsiteX15" fmla="*/ 262713 w 10432269"/>
              <a:gd name="connsiteY15" fmla="*/ 2424549 h 4881387"/>
              <a:gd name="connsiteX16" fmla="*/ 262713 w 10432269"/>
              <a:gd name="connsiteY16" fmla="*/ 2402939 h 4881387"/>
              <a:gd name="connsiteX17" fmla="*/ 0 w 10432269"/>
              <a:gd name="connsiteY17" fmla="*/ 2142853 h 4881387"/>
              <a:gd name="connsiteX18" fmla="*/ 0 w 10432269"/>
              <a:gd name="connsiteY18" fmla="*/ 2099187 h 4881387"/>
              <a:gd name="connsiteX19" fmla="*/ 262713 w 10432269"/>
              <a:gd name="connsiteY19" fmla="*/ 2359274 h 4881387"/>
              <a:gd name="connsiteX20" fmla="*/ 262713 w 10432269"/>
              <a:gd name="connsiteY20" fmla="*/ 2337663 h 4881387"/>
              <a:gd name="connsiteX21" fmla="*/ 0 w 10432269"/>
              <a:gd name="connsiteY21" fmla="*/ 2077577 h 4881387"/>
              <a:gd name="connsiteX22" fmla="*/ 0 w 10432269"/>
              <a:gd name="connsiteY22" fmla="*/ 2033975 h 4881387"/>
              <a:gd name="connsiteX23" fmla="*/ 262713 w 10432269"/>
              <a:gd name="connsiteY23" fmla="*/ 2294061 h 4881387"/>
              <a:gd name="connsiteX24" fmla="*/ 262713 w 10432269"/>
              <a:gd name="connsiteY24" fmla="*/ 2272451 h 4881387"/>
              <a:gd name="connsiteX25" fmla="*/ 0 w 10432269"/>
              <a:gd name="connsiteY25" fmla="*/ 2012428 h 4881387"/>
              <a:gd name="connsiteX26" fmla="*/ 0 w 10432269"/>
              <a:gd name="connsiteY26" fmla="*/ 1968763 h 4881387"/>
              <a:gd name="connsiteX27" fmla="*/ 262713 w 10432269"/>
              <a:gd name="connsiteY27" fmla="*/ 2228849 h 4881387"/>
              <a:gd name="connsiteX28" fmla="*/ 262713 w 10432269"/>
              <a:gd name="connsiteY28" fmla="*/ 2207239 h 4881387"/>
              <a:gd name="connsiteX29" fmla="*/ 0 w 10432269"/>
              <a:gd name="connsiteY29" fmla="*/ 1947152 h 4881387"/>
              <a:gd name="connsiteX30" fmla="*/ 0 w 10432269"/>
              <a:gd name="connsiteY30" fmla="*/ 1903550 h 4881387"/>
              <a:gd name="connsiteX31" fmla="*/ 262713 w 10432269"/>
              <a:gd name="connsiteY31" fmla="*/ 2163637 h 4881387"/>
              <a:gd name="connsiteX32" fmla="*/ 262713 w 10432269"/>
              <a:gd name="connsiteY32" fmla="*/ 2141963 h 4881387"/>
              <a:gd name="connsiteX33" fmla="*/ 0 w 10432269"/>
              <a:gd name="connsiteY33" fmla="*/ 1881876 h 4881387"/>
              <a:gd name="connsiteX34" fmla="*/ 0 w 10432269"/>
              <a:gd name="connsiteY34" fmla="*/ 1838274 h 4881387"/>
              <a:gd name="connsiteX35" fmla="*/ 262713 w 10432269"/>
              <a:gd name="connsiteY35" fmla="*/ 2098361 h 4881387"/>
              <a:gd name="connsiteX36" fmla="*/ 262713 w 10432269"/>
              <a:gd name="connsiteY36" fmla="*/ 2076751 h 4881387"/>
              <a:gd name="connsiteX37" fmla="*/ 0 w 10432269"/>
              <a:gd name="connsiteY37" fmla="*/ 1816664 h 4881387"/>
              <a:gd name="connsiteX38" fmla="*/ 0 w 10432269"/>
              <a:gd name="connsiteY38" fmla="*/ 1773062 h 4881387"/>
              <a:gd name="connsiteX39" fmla="*/ 262713 w 10432269"/>
              <a:gd name="connsiteY39" fmla="*/ 2033149 h 4881387"/>
              <a:gd name="connsiteX40" fmla="*/ 262713 w 10432269"/>
              <a:gd name="connsiteY40" fmla="*/ 2011538 h 4881387"/>
              <a:gd name="connsiteX41" fmla="*/ 0 w 10432269"/>
              <a:gd name="connsiteY41" fmla="*/ 1751452 h 4881387"/>
              <a:gd name="connsiteX42" fmla="*/ 0 w 10432269"/>
              <a:gd name="connsiteY42" fmla="*/ 1707850 h 4881387"/>
              <a:gd name="connsiteX43" fmla="*/ 262713 w 10432269"/>
              <a:gd name="connsiteY43" fmla="*/ 1967936 h 4881387"/>
              <a:gd name="connsiteX44" fmla="*/ 262713 w 10432269"/>
              <a:gd name="connsiteY44" fmla="*/ 1946262 h 4881387"/>
              <a:gd name="connsiteX45" fmla="*/ 0 w 10432269"/>
              <a:gd name="connsiteY45" fmla="*/ 1686176 h 4881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0432269" h="4881387">
                <a:moveTo>
                  <a:pt x="0" y="0"/>
                </a:moveTo>
                <a:lnTo>
                  <a:pt x="9485995" y="0"/>
                </a:lnTo>
                <a:lnTo>
                  <a:pt x="10432269" y="958099"/>
                </a:lnTo>
                <a:lnTo>
                  <a:pt x="10432269" y="4881387"/>
                </a:lnTo>
                <a:lnTo>
                  <a:pt x="2536592" y="4881387"/>
                </a:lnTo>
                <a:lnTo>
                  <a:pt x="0" y="2313066"/>
                </a:lnTo>
                <a:lnTo>
                  <a:pt x="0" y="2294888"/>
                </a:lnTo>
                <a:lnTo>
                  <a:pt x="262713" y="2554974"/>
                </a:lnTo>
                <a:lnTo>
                  <a:pt x="262713" y="2533364"/>
                </a:lnTo>
                <a:lnTo>
                  <a:pt x="0" y="2273277"/>
                </a:lnTo>
                <a:lnTo>
                  <a:pt x="0" y="2229675"/>
                </a:lnTo>
                <a:lnTo>
                  <a:pt x="262713" y="2489698"/>
                </a:lnTo>
                <a:lnTo>
                  <a:pt x="262713" y="2468088"/>
                </a:lnTo>
                <a:lnTo>
                  <a:pt x="0" y="2208002"/>
                </a:lnTo>
                <a:lnTo>
                  <a:pt x="0" y="2164463"/>
                </a:lnTo>
                <a:lnTo>
                  <a:pt x="262713" y="2424549"/>
                </a:lnTo>
                <a:lnTo>
                  <a:pt x="262713" y="2402939"/>
                </a:lnTo>
                <a:lnTo>
                  <a:pt x="0" y="2142853"/>
                </a:lnTo>
                <a:lnTo>
                  <a:pt x="0" y="2099187"/>
                </a:lnTo>
                <a:lnTo>
                  <a:pt x="262713" y="2359274"/>
                </a:lnTo>
                <a:lnTo>
                  <a:pt x="262713" y="2337663"/>
                </a:lnTo>
                <a:lnTo>
                  <a:pt x="0" y="2077577"/>
                </a:lnTo>
                <a:lnTo>
                  <a:pt x="0" y="2033975"/>
                </a:lnTo>
                <a:lnTo>
                  <a:pt x="262713" y="2294061"/>
                </a:lnTo>
                <a:lnTo>
                  <a:pt x="262713" y="2272451"/>
                </a:lnTo>
                <a:lnTo>
                  <a:pt x="0" y="2012428"/>
                </a:lnTo>
                <a:lnTo>
                  <a:pt x="0" y="1968763"/>
                </a:lnTo>
                <a:lnTo>
                  <a:pt x="262713" y="2228849"/>
                </a:lnTo>
                <a:lnTo>
                  <a:pt x="262713" y="2207239"/>
                </a:lnTo>
                <a:lnTo>
                  <a:pt x="0" y="1947152"/>
                </a:lnTo>
                <a:lnTo>
                  <a:pt x="0" y="1903550"/>
                </a:lnTo>
                <a:lnTo>
                  <a:pt x="262713" y="2163637"/>
                </a:lnTo>
                <a:lnTo>
                  <a:pt x="262713" y="2141963"/>
                </a:lnTo>
                <a:lnTo>
                  <a:pt x="0" y="1881876"/>
                </a:lnTo>
                <a:lnTo>
                  <a:pt x="0" y="1838274"/>
                </a:lnTo>
                <a:lnTo>
                  <a:pt x="262713" y="2098361"/>
                </a:lnTo>
                <a:lnTo>
                  <a:pt x="262713" y="2076751"/>
                </a:lnTo>
                <a:lnTo>
                  <a:pt x="0" y="1816664"/>
                </a:lnTo>
                <a:lnTo>
                  <a:pt x="0" y="1773062"/>
                </a:lnTo>
                <a:lnTo>
                  <a:pt x="262713" y="2033149"/>
                </a:lnTo>
                <a:lnTo>
                  <a:pt x="262713" y="2011538"/>
                </a:lnTo>
                <a:lnTo>
                  <a:pt x="0" y="1751452"/>
                </a:lnTo>
                <a:lnTo>
                  <a:pt x="0" y="1707850"/>
                </a:lnTo>
                <a:lnTo>
                  <a:pt x="262713" y="1967936"/>
                </a:lnTo>
                <a:lnTo>
                  <a:pt x="262713" y="1946262"/>
                </a:lnTo>
                <a:lnTo>
                  <a:pt x="0" y="1686176"/>
                </a:lnTo>
                <a:close/>
              </a:path>
            </a:pathLst>
          </a:custGeom>
          <a:solidFill>
            <a:schemeClr val="bg1">
              <a:lumMod val="95000"/>
            </a:schemeClr>
          </a:solidFill>
        </p:spPr>
        <p:txBody>
          <a:bodyPr wrap="square">
            <a:noAutofit/>
          </a:bodyPr>
          <a:lstStyle/>
          <a:p>
            <a:r>
              <a:rPr lang="en-US"/>
              <a:t>Click icon to add picture</a:t>
            </a:r>
          </a:p>
        </p:txBody>
      </p:sp>
      <p:pic>
        <p:nvPicPr>
          <p:cNvPr id="13" name="Picture 12" descr="A picture containing device&#10;&#10;Description automatically generated">
            <a:extLst>
              <a:ext uri="{FF2B5EF4-FFF2-40B4-BE49-F238E27FC236}">
                <a16:creationId xmlns:a16="http://schemas.microsoft.com/office/drawing/2014/main" id="{B0EAF3A3-4D02-42C5-8730-8043EE94EC4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69063" y="1881676"/>
            <a:ext cx="849367" cy="2897841"/>
          </a:xfrm>
          <a:prstGeom prst="rect">
            <a:avLst/>
          </a:prstGeom>
        </p:spPr>
      </p:pic>
    </p:spTree>
    <p:extLst>
      <p:ext uri="{BB962C8B-B14F-4D97-AF65-F5344CB8AC3E}">
        <p14:creationId xmlns:p14="http://schemas.microsoft.com/office/powerpoint/2010/main" val="156678034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435994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Picture Alternate">
    <p:spTree>
      <p:nvGrpSpPr>
        <p:cNvPr id="1" name=""/>
        <p:cNvGrpSpPr/>
        <p:nvPr/>
      </p:nvGrpSpPr>
      <p:grpSpPr>
        <a:xfrm>
          <a:off x="0" y="0"/>
          <a:ext cx="0" cy="0"/>
          <a:chOff x="0" y="0"/>
          <a:chExt cx="0" cy="0"/>
        </a:xfrm>
      </p:grpSpPr>
      <p:pic>
        <p:nvPicPr>
          <p:cNvPr id="3" name="Picture 2" descr="Background pattern&#10;&#10;Description automatically generated with medium confidence">
            <a:extLst>
              <a:ext uri="{FF2B5EF4-FFF2-40B4-BE49-F238E27FC236}">
                <a16:creationId xmlns:a16="http://schemas.microsoft.com/office/drawing/2014/main" id="{D9237392-9942-4D21-BABE-B4BBFF0F700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41" y="0"/>
            <a:ext cx="12172317" cy="6858000"/>
          </a:xfrm>
          <a:prstGeom prst="rect">
            <a:avLst/>
          </a:prstGeom>
        </p:spPr>
      </p:pic>
      <p:sp>
        <p:nvSpPr>
          <p:cNvPr id="4" name="Right Triangle 3">
            <a:extLst>
              <a:ext uri="{FF2B5EF4-FFF2-40B4-BE49-F238E27FC236}">
                <a16:creationId xmlns:a16="http://schemas.microsoft.com/office/drawing/2014/main" id="{6DECE49E-5314-4174-844D-B815553A9F50}"/>
              </a:ext>
            </a:extLst>
          </p:cNvPr>
          <p:cNvSpPr/>
          <p:nvPr userDrawn="1"/>
        </p:nvSpPr>
        <p:spPr>
          <a:xfrm rot="10800000">
            <a:off x="10239764" y="608402"/>
            <a:ext cx="1343489" cy="1343489"/>
          </a:xfrm>
          <a:prstGeom prst="rtTriangle">
            <a:avLst/>
          </a:prstGeom>
          <a:solidFill>
            <a:srgbClr val="7FE4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8BBC01E6-09B0-4F65-AE77-6095413F15C4}"/>
              </a:ext>
            </a:extLst>
          </p:cNvPr>
          <p:cNvGrpSpPr/>
          <p:nvPr userDrawn="1"/>
        </p:nvGrpSpPr>
        <p:grpSpPr>
          <a:xfrm>
            <a:off x="8991392" y="6313661"/>
            <a:ext cx="2412850" cy="275010"/>
            <a:chOff x="8505441" y="6313661"/>
            <a:chExt cx="2412850" cy="275010"/>
          </a:xfrm>
        </p:grpSpPr>
        <p:sp>
          <p:nvSpPr>
            <p:cNvPr id="6" name="TextBox 5">
              <a:extLst>
                <a:ext uri="{FF2B5EF4-FFF2-40B4-BE49-F238E27FC236}">
                  <a16:creationId xmlns:a16="http://schemas.microsoft.com/office/drawing/2014/main" id="{DA118DFA-4629-474B-B12C-341F16C2F945}"/>
                </a:ext>
              </a:extLst>
            </p:cNvPr>
            <p:cNvSpPr txBox="1"/>
            <p:nvPr userDrawn="1"/>
          </p:nvSpPr>
          <p:spPr>
            <a:xfrm>
              <a:off x="8505441" y="6373226"/>
              <a:ext cx="2240280" cy="215444"/>
            </a:xfrm>
            <a:prstGeom prst="rect">
              <a:avLst/>
            </a:prstGeom>
            <a:solidFill>
              <a:schemeClr val="bg1"/>
            </a:solid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chemeClr val="tx1">
                      <a:lumMod val="50000"/>
                      <a:lumOff val="50000"/>
                    </a:schemeClr>
                  </a:solidFill>
                  <a:effectLst/>
                  <a:uLnTx/>
                  <a:uFillTx/>
                </a:rPr>
                <a:t>© Health Catalyst. Confidential and Proprietary.</a:t>
              </a:r>
            </a:p>
          </p:txBody>
        </p:sp>
        <p:pic>
          <p:nvPicPr>
            <p:cNvPr id="7" name="Picture 6">
              <a:extLst>
                <a:ext uri="{FF2B5EF4-FFF2-40B4-BE49-F238E27FC236}">
                  <a16:creationId xmlns:a16="http://schemas.microsoft.com/office/drawing/2014/main" id="{23B3033B-98E6-4F26-B40C-AF049F23FAB4}"/>
                </a:ext>
              </a:extLst>
            </p:cNvPr>
            <p:cNvPicPr>
              <a:picLocks noChangeAspect="1"/>
            </p:cNvPicPr>
            <p:nvPr userDrawn="1"/>
          </p:nvPicPr>
          <p:blipFill>
            <a:blip r:embed="rId3"/>
            <a:stretch>
              <a:fillRect/>
            </a:stretch>
          </p:blipFill>
          <p:spPr>
            <a:xfrm>
              <a:off x="10745610" y="6313661"/>
              <a:ext cx="172681" cy="275010"/>
            </a:xfrm>
            <a:prstGeom prst="rect">
              <a:avLst/>
            </a:prstGeom>
          </p:spPr>
        </p:pic>
      </p:grpSp>
      <p:grpSp>
        <p:nvGrpSpPr>
          <p:cNvPr id="8" name="Group 7">
            <a:extLst>
              <a:ext uri="{FF2B5EF4-FFF2-40B4-BE49-F238E27FC236}">
                <a16:creationId xmlns:a16="http://schemas.microsoft.com/office/drawing/2014/main" id="{4B64E726-4991-45A8-99AE-06D8DE1148E8}"/>
              </a:ext>
            </a:extLst>
          </p:cNvPr>
          <p:cNvGrpSpPr/>
          <p:nvPr userDrawn="1"/>
        </p:nvGrpSpPr>
        <p:grpSpPr>
          <a:xfrm>
            <a:off x="624462" y="6187652"/>
            <a:ext cx="10926270" cy="0"/>
            <a:chOff x="624462" y="6104528"/>
            <a:chExt cx="10926270" cy="0"/>
          </a:xfrm>
        </p:grpSpPr>
        <p:cxnSp>
          <p:nvCxnSpPr>
            <p:cNvPr id="9" name="Straight Connector 8">
              <a:extLst>
                <a:ext uri="{FF2B5EF4-FFF2-40B4-BE49-F238E27FC236}">
                  <a16:creationId xmlns:a16="http://schemas.microsoft.com/office/drawing/2014/main" id="{6B5543A3-5EA8-4366-AEAE-8045281703D2}"/>
                </a:ext>
              </a:extLst>
            </p:cNvPr>
            <p:cNvCxnSpPr>
              <a:cxnSpLocks/>
            </p:cNvCxnSpPr>
            <p:nvPr userDrawn="1"/>
          </p:nvCxnSpPr>
          <p:spPr>
            <a:xfrm>
              <a:off x="624462" y="6104528"/>
              <a:ext cx="4474011" cy="0"/>
            </a:xfrm>
            <a:prstGeom prst="line">
              <a:avLst/>
            </a:prstGeom>
            <a:ln w="9525">
              <a:solidFill>
                <a:srgbClr val="BCBEBC"/>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8034616-7D03-47F7-B55B-07624458F686}"/>
                </a:ext>
              </a:extLst>
            </p:cNvPr>
            <p:cNvCxnSpPr>
              <a:cxnSpLocks/>
            </p:cNvCxnSpPr>
            <p:nvPr userDrawn="1"/>
          </p:nvCxnSpPr>
          <p:spPr>
            <a:xfrm>
              <a:off x="5098473" y="6104528"/>
              <a:ext cx="6452259" cy="0"/>
            </a:xfrm>
            <a:prstGeom prst="line">
              <a:avLst/>
            </a:prstGeom>
            <a:ln w="9525">
              <a:solidFill>
                <a:srgbClr val="BCBEBC"/>
              </a:solidFill>
            </a:ln>
          </p:spPr>
          <p:style>
            <a:lnRef idx="1">
              <a:schemeClr val="accent1"/>
            </a:lnRef>
            <a:fillRef idx="0">
              <a:schemeClr val="accent1"/>
            </a:fillRef>
            <a:effectRef idx="0">
              <a:schemeClr val="accent1"/>
            </a:effectRef>
            <a:fontRef idx="minor">
              <a:schemeClr val="tx1"/>
            </a:fontRef>
          </p:style>
        </p:cxnSp>
      </p:grpSp>
      <p:sp>
        <p:nvSpPr>
          <p:cNvPr id="11" name="Picture Placeholder 2">
            <a:extLst>
              <a:ext uri="{FF2B5EF4-FFF2-40B4-BE49-F238E27FC236}">
                <a16:creationId xmlns:a16="http://schemas.microsoft.com/office/drawing/2014/main" id="{8363218E-1E25-48BA-8BD4-C9C57223E538}"/>
              </a:ext>
            </a:extLst>
          </p:cNvPr>
          <p:cNvSpPr>
            <a:spLocks noGrp="1"/>
          </p:cNvSpPr>
          <p:nvPr>
            <p:ph type="pic" sz="quarter" idx="10"/>
          </p:nvPr>
        </p:nvSpPr>
        <p:spPr>
          <a:xfrm>
            <a:off x="947854" y="786541"/>
            <a:ext cx="10432269" cy="4881387"/>
          </a:xfrm>
          <a:custGeom>
            <a:avLst/>
            <a:gdLst>
              <a:gd name="connsiteX0" fmla="*/ 0 w 10432269"/>
              <a:gd name="connsiteY0" fmla="*/ 0 h 4881387"/>
              <a:gd name="connsiteX1" fmla="*/ 9485995 w 10432269"/>
              <a:gd name="connsiteY1" fmla="*/ 0 h 4881387"/>
              <a:gd name="connsiteX2" fmla="*/ 10432269 w 10432269"/>
              <a:gd name="connsiteY2" fmla="*/ 958099 h 4881387"/>
              <a:gd name="connsiteX3" fmla="*/ 10432269 w 10432269"/>
              <a:gd name="connsiteY3" fmla="*/ 4881387 h 4881387"/>
              <a:gd name="connsiteX4" fmla="*/ 2536592 w 10432269"/>
              <a:gd name="connsiteY4" fmla="*/ 4881387 h 4881387"/>
              <a:gd name="connsiteX5" fmla="*/ 0 w 10432269"/>
              <a:gd name="connsiteY5" fmla="*/ 2313066 h 4881387"/>
              <a:gd name="connsiteX6" fmla="*/ 0 w 10432269"/>
              <a:gd name="connsiteY6" fmla="*/ 2294888 h 4881387"/>
              <a:gd name="connsiteX7" fmla="*/ 262713 w 10432269"/>
              <a:gd name="connsiteY7" fmla="*/ 2554974 h 4881387"/>
              <a:gd name="connsiteX8" fmla="*/ 262713 w 10432269"/>
              <a:gd name="connsiteY8" fmla="*/ 2533364 h 4881387"/>
              <a:gd name="connsiteX9" fmla="*/ 0 w 10432269"/>
              <a:gd name="connsiteY9" fmla="*/ 2273277 h 4881387"/>
              <a:gd name="connsiteX10" fmla="*/ 0 w 10432269"/>
              <a:gd name="connsiteY10" fmla="*/ 2229675 h 4881387"/>
              <a:gd name="connsiteX11" fmla="*/ 262713 w 10432269"/>
              <a:gd name="connsiteY11" fmla="*/ 2489698 h 4881387"/>
              <a:gd name="connsiteX12" fmla="*/ 262713 w 10432269"/>
              <a:gd name="connsiteY12" fmla="*/ 2468088 h 4881387"/>
              <a:gd name="connsiteX13" fmla="*/ 0 w 10432269"/>
              <a:gd name="connsiteY13" fmla="*/ 2208002 h 4881387"/>
              <a:gd name="connsiteX14" fmla="*/ 0 w 10432269"/>
              <a:gd name="connsiteY14" fmla="*/ 2164463 h 4881387"/>
              <a:gd name="connsiteX15" fmla="*/ 262713 w 10432269"/>
              <a:gd name="connsiteY15" fmla="*/ 2424549 h 4881387"/>
              <a:gd name="connsiteX16" fmla="*/ 262713 w 10432269"/>
              <a:gd name="connsiteY16" fmla="*/ 2402939 h 4881387"/>
              <a:gd name="connsiteX17" fmla="*/ 0 w 10432269"/>
              <a:gd name="connsiteY17" fmla="*/ 2142853 h 4881387"/>
              <a:gd name="connsiteX18" fmla="*/ 0 w 10432269"/>
              <a:gd name="connsiteY18" fmla="*/ 2099187 h 4881387"/>
              <a:gd name="connsiteX19" fmla="*/ 262713 w 10432269"/>
              <a:gd name="connsiteY19" fmla="*/ 2359274 h 4881387"/>
              <a:gd name="connsiteX20" fmla="*/ 262713 w 10432269"/>
              <a:gd name="connsiteY20" fmla="*/ 2337663 h 4881387"/>
              <a:gd name="connsiteX21" fmla="*/ 0 w 10432269"/>
              <a:gd name="connsiteY21" fmla="*/ 2077577 h 4881387"/>
              <a:gd name="connsiteX22" fmla="*/ 0 w 10432269"/>
              <a:gd name="connsiteY22" fmla="*/ 2033975 h 4881387"/>
              <a:gd name="connsiteX23" fmla="*/ 262713 w 10432269"/>
              <a:gd name="connsiteY23" fmla="*/ 2294061 h 4881387"/>
              <a:gd name="connsiteX24" fmla="*/ 262713 w 10432269"/>
              <a:gd name="connsiteY24" fmla="*/ 2272451 h 4881387"/>
              <a:gd name="connsiteX25" fmla="*/ 0 w 10432269"/>
              <a:gd name="connsiteY25" fmla="*/ 2012428 h 4881387"/>
              <a:gd name="connsiteX26" fmla="*/ 0 w 10432269"/>
              <a:gd name="connsiteY26" fmla="*/ 1968763 h 4881387"/>
              <a:gd name="connsiteX27" fmla="*/ 262713 w 10432269"/>
              <a:gd name="connsiteY27" fmla="*/ 2228849 h 4881387"/>
              <a:gd name="connsiteX28" fmla="*/ 262713 w 10432269"/>
              <a:gd name="connsiteY28" fmla="*/ 2207239 h 4881387"/>
              <a:gd name="connsiteX29" fmla="*/ 0 w 10432269"/>
              <a:gd name="connsiteY29" fmla="*/ 1947152 h 4881387"/>
              <a:gd name="connsiteX30" fmla="*/ 0 w 10432269"/>
              <a:gd name="connsiteY30" fmla="*/ 1903550 h 4881387"/>
              <a:gd name="connsiteX31" fmla="*/ 262713 w 10432269"/>
              <a:gd name="connsiteY31" fmla="*/ 2163637 h 4881387"/>
              <a:gd name="connsiteX32" fmla="*/ 262713 w 10432269"/>
              <a:gd name="connsiteY32" fmla="*/ 2141963 h 4881387"/>
              <a:gd name="connsiteX33" fmla="*/ 0 w 10432269"/>
              <a:gd name="connsiteY33" fmla="*/ 1881876 h 4881387"/>
              <a:gd name="connsiteX34" fmla="*/ 0 w 10432269"/>
              <a:gd name="connsiteY34" fmla="*/ 1838274 h 4881387"/>
              <a:gd name="connsiteX35" fmla="*/ 262713 w 10432269"/>
              <a:gd name="connsiteY35" fmla="*/ 2098361 h 4881387"/>
              <a:gd name="connsiteX36" fmla="*/ 262713 w 10432269"/>
              <a:gd name="connsiteY36" fmla="*/ 2076751 h 4881387"/>
              <a:gd name="connsiteX37" fmla="*/ 0 w 10432269"/>
              <a:gd name="connsiteY37" fmla="*/ 1816664 h 4881387"/>
              <a:gd name="connsiteX38" fmla="*/ 0 w 10432269"/>
              <a:gd name="connsiteY38" fmla="*/ 1773062 h 4881387"/>
              <a:gd name="connsiteX39" fmla="*/ 262713 w 10432269"/>
              <a:gd name="connsiteY39" fmla="*/ 2033149 h 4881387"/>
              <a:gd name="connsiteX40" fmla="*/ 262713 w 10432269"/>
              <a:gd name="connsiteY40" fmla="*/ 2011538 h 4881387"/>
              <a:gd name="connsiteX41" fmla="*/ 0 w 10432269"/>
              <a:gd name="connsiteY41" fmla="*/ 1751452 h 4881387"/>
              <a:gd name="connsiteX42" fmla="*/ 0 w 10432269"/>
              <a:gd name="connsiteY42" fmla="*/ 1707850 h 4881387"/>
              <a:gd name="connsiteX43" fmla="*/ 262713 w 10432269"/>
              <a:gd name="connsiteY43" fmla="*/ 1967936 h 4881387"/>
              <a:gd name="connsiteX44" fmla="*/ 262713 w 10432269"/>
              <a:gd name="connsiteY44" fmla="*/ 1946262 h 4881387"/>
              <a:gd name="connsiteX45" fmla="*/ 0 w 10432269"/>
              <a:gd name="connsiteY45" fmla="*/ 1686176 h 4881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0432269" h="4881387">
                <a:moveTo>
                  <a:pt x="0" y="0"/>
                </a:moveTo>
                <a:lnTo>
                  <a:pt x="9485995" y="0"/>
                </a:lnTo>
                <a:lnTo>
                  <a:pt x="10432269" y="958099"/>
                </a:lnTo>
                <a:lnTo>
                  <a:pt x="10432269" y="4881387"/>
                </a:lnTo>
                <a:lnTo>
                  <a:pt x="2536592" y="4881387"/>
                </a:lnTo>
                <a:lnTo>
                  <a:pt x="0" y="2313066"/>
                </a:lnTo>
                <a:lnTo>
                  <a:pt x="0" y="2294888"/>
                </a:lnTo>
                <a:lnTo>
                  <a:pt x="262713" y="2554974"/>
                </a:lnTo>
                <a:lnTo>
                  <a:pt x="262713" y="2533364"/>
                </a:lnTo>
                <a:lnTo>
                  <a:pt x="0" y="2273277"/>
                </a:lnTo>
                <a:lnTo>
                  <a:pt x="0" y="2229675"/>
                </a:lnTo>
                <a:lnTo>
                  <a:pt x="262713" y="2489698"/>
                </a:lnTo>
                <a:lnTo>
                  <a:pt x="262713" y="2468088"/>
                </a:lnTo>
                <a:lnTo>
                  <a:pt x="0" y="2208002"/>
                </a:lnTo>
                <a:lnTo>
                  <a:pt x="0" y="2164463"/>
                </a:lnTo>
                <a:lnTo>
                  <a:pt x="262713" y="2424549"/>
                </a:lnTo>
                <a:lnTo>
                  <a:pt x="262713" y="2402939"/>
                </a:lnTo>
                <a:lnTo>
                  <a:pt x="0" y="2142853"/>
                </a:lnTo>
                <a:lnTo>
                  <a:pt x="0" y="2099187"/>
                </a:lnTo>
                <a:lnTo>
                  <a:pt x="262713" y="2359274"/>
                </a:lnTo>
                <a:lnTo>
                  <a:pt x="262713" y="2337663"/>
                </a:lnTo>
                <a:lnTo>
                  <a:pt x="0" y="2077577"/>
                </a:lnTo>
                <a:lnTo>
                  <a:pt x="0" y="2033975"/>
                </a:lnTo>
                <a:lnTo>
                  <a:pt x="262713" y="2294061"/>
                </a:lnTo>
                <a:lnTo>
                  <a:pt x="262713" y="2272451"/>
                </a:lnTo>
                <a:lnTo>
                  <a:pt x="0" y="2012428"/>
                </a:lnTo>
                <a:lnTo>
                  <a:pt x="0" y="1968763"/>
                </a:lnTo>
                <a:lnTo>
                  <a:pt x="262713" y="2228849"/>
                </a:lnTo>
                <a:lnTo>
                  <a:pt x="262713" y="2207239"/>
                </a:lnTo>
                <a:lnTo>
                  <a:pt x="0" y="1947152"/>
                </a:lnTo>
                <a:lnTo>
                  <a:pt x="0" y="1903550"/>
                </a:lnTo>
                <a:lnTo>
                  <a:pt x="262713" y="2163637"/>
                </a:lnTo>
                <a:lnTo>
                  <a:pt x="262713" y="2141963"/>
                </a:lnTo>
                <a:lnTo>
                  <a:pt x="0" y="1881876"/>
                </a:lnTo>
                <a:lnTo>
                  <a:pt x="0" y="1838274"/>
                </a:lnTo>
                <a:lnTo>
                  <a:pt x="262713" y="2098361"/>
                </a:lnTo>
                <a:lnTo>
                  <a:pt x="262713" y="2076751"/>
                </a:lnTo>
                <a:lnTo>
                  <a:pt x="0" y="1816664"/>
                </a:lnTo>
                <a:lnTo>
                  <a:pt x="0" y="1773062"/>
                </a:lnTo>
                <a:lnTo>
                  <a:pt x="262713" y="2033149"/>
                </a:lnTo>
                <a:lnTo>
                  <a:pt x="262713" y="2011538"/>
                </a:lnTo>
                <a:lnTo>
                  <a:pt x="0" y="1751452"/>
                </a:lnTo>
                <a:lnTo>
                  <a:pt x="0" y="1707850"/>
                </a:lnTo>
                <a:lnTo>
                  <a:pt x="262713" y="1967936"/>
                </a:lnTo>
                <a:lnTo>
                  <a:pt x="262713" y="1946262"/>
                </a:lnTo>
                <a:lnTo>
                  <a:pt x="0" y="1686176"/>
                </a:lnTo>
                <a:close/>
              </a:path>
            </a:pathLst>
          </a:custGeom>
          <a:solidFill>
            <a:schemeClr val="bg1">
              <a:lumMod val="95000"/>
            </a:schemeClr>
          </a:solidFill>
        </p:spPr>
        <p:txBody>
          <a:bodyPr wrap="square">
            <a:noAutofit/>
          </a:bodyPr>
          <a:lstStyle/>
          <a:p>
            <a:r>
              <a:rPr lang="en-US"/>
              <a:t>Click icon to add picture</a:t>
            </a:r>
          </a:p>
        </p:txBody>
      </p:sp>
      <p:sp>
        <p:nvSpPr>
          <p:cNvPr id="12" name="Right Triangle 11">
            <a:extLst>
              <a:ext uri="{FF2B5EF4-FFF2-40B4-BE49-F238E27FC236}">
                <a16:creationId xmlns:a16="http://schemas.microsoft.com/office/drawing/2014/main" id="{B0D8D93A-B3F6-4F07-9469-4C928841BF67}"/>
              </a:ext>
            </a:extLst>
          </p:cNvPr>
          <p:cNvSpPr/>
          <p:nvPr userDrawn="1"/>
        </p:nvSpPr>
        <p:spPr>
          <a:xfrm>
            <a:off x="755795" y="2945427"/>
            <a:ext cx="2919390" cy="2919390"/>
          </a:xfrm>
          <a:prstGeom prst="rtTriangle">
            <a:avLst/>
          </a:prstGeom>
          <a:gradFill flip="none" rotWithShape="1">
            <a:gsLst>
              <a:gs pos="0">
                <a:srgbClr val="196E8E"/>
              </a:gs>
              <a:gs pos="100000">
                <a:srgbClr val="00B0F4"/>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picture containing device&#10;&#10;Description automatically generated">
            <a:extLst>
              <a:ext uri="{FF2B5EF4-FFF2-40B4-BE49-F238E27FC236}">
                <a16:creationId xmlns:a16="http://schemas.microsoft.com/office/drawing/2014/main" id="{A359D027-EDC9-4BDA-9208-4B12E2A28EC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69063" y="1881676"/>
            <a:ext cx="849367" cy="2897841"/>
          </a:xfrm>
          <a:prstGeom prst="rect">
            <a:avLst/>
          </a:prstGeom>
        </p:spPr>
      </p:pic>
    </p:spTree>
    <p:extLst>
      <p:ext uri="{BB962C8B-B14F-4D97-AF65-F5344CB8AC3E}">
        <p14:creationId xmlns:p14="http://schemas.microsoft.com/office/powerpoint/2010/main" val="1324790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Option 1">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CB6F1E9-2839-E81B-C5EA-EE7353ADF88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95" y="-10274"/>
            <a:ext cx="6540500" cy="1651000"/>
          </a:xfrm>
          <a:prstGeom prst="rect">
            <a:avLst/>
          </a:prstGeom>
        </p:spPr>
      </p:pic>
      <p:pic>
        <p:nvPicPr>
          <p:cNvPr id="20" name="Picture 19" descr="Background pattern&#10;&#10;Description automatically generated">
            <a:extLst>
              <a:ext uri="{FF2B5EF4-FFF2-40B4-BE49-F238E27FC236}">
                <a16:creationId xmlns:a16="http://schemas.microsoft.com/office/drawing/2014/main" id="{E525F767-4B41-44AB-956C-3FE1C20D87E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78" y="0"/>
            <a:ext cx="12178644" cy="6858000"/>
          </a:xfrm>
          <a:prstGeom prst="rect">
            <a:avLst/>
          </a:prstGeom>
        </p:spPr>
      </p:pic>
      <p:pic>
        <p:nvPicPr>
          <p:cNvPr id="21" name="Picture 20">
            <a:extLst>
              <a:ext uri="{FF2B5EF4-FFF2-40B4-BE49-F238E27FC236}">
                <a16:creationId xmlns:a16="http://schemas.microsoft.com/office/drawing/2014/main" id="{C32266BC-866C-49FB-8396-A374C3CDA85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41065" y="6339095"/>
            <a:ext cx="1478298" cy="273995"/>
          </a:xfrm>
          <a:prstGeom prst="rect">
            <a:avLst/>
          </a:prstGeom>
        </p:spPr>
      </p:pic>
      <p:sp>
        <p:nvSpPr>
          <p:cNvPr id="7" name="Text Placeholder 25">
            <a:extLst>
              <a:ext uri="{FF2B5EF4-FFF2-40B4-BE49-F238E27FC236}">
                <a16:creationId xmlns:a16="http://schemas.microsoft.com/office/drawing/2014/main" id="{5F72CD1C-1290-45EC-9E87-5B8CD19CB9D4}"/>
              </a:ext>
            </a:extLst>
          </p:cNvPr>
          <p:cNvSpPr>
            <a:spLocks noGrp="1"/>
          </p:cNvSpPr>
          <p:nvPr>
            <p:ph type="body" sz="quarter" idx="11" hasCustomPrompt="1"/>
          </p:nvPr>
        </p:nvSpPr>
        <p:spPr>
          <a:xfrm>
            <a:off x="842870" y="2544768"/>
            <a:ext cx="4846320" cy="347472"/>
          </a:xfrm>
          <a:prstGeom prst="rect">
            <a:avLst/>
          </a:prstGeom>
        </p:spPr>
        <p:txBody>
          <a:bodyPr>
            <a:noAutofit/>
          </a:bodyPr>
          <a:lstStyle>
            <a:lvl1pPr>
              <a:buNone/>
              <a:defRPr kumimoji="0" lang="en-US" sz="2000" b="1" i="0" u="none" strike="noStrike" kern="1200" cap="none" spc="0" normalizeH="0" baseline="0" dirty="0">
                <a:ln>
                  <a:noFill/>
                </a:ln>
                <a:solidFill>
                  <a:srgbClr val="006D9A"/>
                </a:solidFill>
                <a:effectLst/>
                <a:uLnTx/>
                <a:uFillTx/>
                <a:latin typeface="Calibri" panose="020F0502020204030204" pitchFamily="34" charset="0"/>
                <a:ea typeface="+mn-ea"/>
                <a:cs typeface="Calibri" panose="020F0502020204030204" pitchFamily="34" charset="0"/>
              </a:defRPr>
            </a:lvl1pPr>
          </a:lstStyle>
          <a:p>
            <a:pPr lvl="0"/>
            <a:r>
              <a:rPr lang="en-US"/>
              <a:t>Subtitle/Topic</a:t>
            </a:r>
          </a:p>
        </p:txBody>
      </p:sp>
      <p:sp>
        <p:nvSpPr>
          <p:cNvPr id="8" name="Text Placeholder 25">
            <a:extLst>
              <a:ext uri="{FF2B5EF4-FFF2-40B4-BE49-F238E27FC236}">
                <a16:creationId xmlns:a16="http://schemas.microsoft.com/office/drawing/2014/main" id="{83DFA4B5-246C-4944-9BE7-2E10F3614351}"/>
              </a:ext>
            </a:extLst>
          </p:cNvPr>
          <p:cNvSpPr>
            <a:spLocks noGrp="1"/>
          </p:cNvSpPr>
          <p:nvPr>
            <p:ph type="body" sz="quarter" idx="12" hasCustomPrompt="1"/>
          </p:nvPr>
        </p:nvSpPr>
        <p:spPr>
          <a:xfrm>
            <a:off x="842870" y="2930074"/>
            <a:ext cx="4846320" cy="978408"/>
          </a:xfrm>
          <a:prstGeom prst="rect">
            <a:avLst/>
          </a:prstGeom>
        </p:spPr>
        <p:txBody>
          <a:bodyPr>
            <a:noAutofit/>
          </a:bodyPr>
          <a:lstStyle>
            <a:lvl1pPr marL="0" indent="0">
              <a:buNone/>
              <a:defRPr kumimoji="0" lang="en-US" sz="1400" b="0" i="0" u="none" strike="noStrike" kern="1200" cap="none" spc="0" normalizeH="0" baseline="0" dirty="0">
                <a:ln>
                  <a:noFill/>
                </a:ln>
                <a:solidFill>
                  <a:srgbClr val="31302F"/>
                </a:solidFill>
                <a:effectLst/>
                <a:uLnTx/>
                <a:uFillTx/>
                <a:latin typeface="Calibri" panose="020F0502020204030204" pitchFamily="34" charset="0"/>
                <a:ea typeface="+mn-ea"/>
                <a:cs typeface="Calibri" panose="020F0502020204030204" pitchFamily="34"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to add text</a:t>
            </a:r>
          </a:p>
        </p:txBody>
      </p:sp>
      <p:sp>
        <p:nvSpPr>
          <p:cNvPr id="9" name="Text Placeholder 25">
            <a:extLst>
              <a:ext uri="{FF2B5EF4-FFF2-40B4-BE49-F238E27FC236}">
                <a16:creationId xmlns:a16="http://schemas.microsoft.com/office/drawing/2014/main" id="{C89A4D0B-0427-463D-ADFC-86422CA43D5A}"/>
              </a:ext>
            </a:extLst>
          </p:cNvPr>
          <p:cNvSpPr>
            <a:spLocks noGrp="1"/>
          </p:cNvSpPr>
          <p:nvPr>
            <p:ph type="body" sz="quarter" idx="13" hasCustomPrompt="1"/>
          </p:nvPr>
        </p:nvSpPr>
        <p:spPr>
          <a:xfrm>
            <a:off x="838200" y="4132045"/>
            <a:ext cx="4846320" cy="347472"/>
          </a:xfrm>
          <a:prstGeom prst="rect">
            <a:avLst/>
          </a:prstGeom>
        </p:spPr>
        <p:txBody>
          <a:bodyPr>
            <a:noAutofit/>
          </a:bodyPr>
          <a:lstStyle>
            <a:lvl1pPr>
              <a:buNone/>
              <a:defRPr kumimoji="0" lang="en-US" sz="2000" b="1" i="0" u="none" strike="noStrike" kern="1200" cap="none" spc="0" normalizeH="0" baseline="0" dirty="0">
                <a:ln>
                  <a:noFill/>
                </a:ln>
                <a:solidFill>
                  <a:srgbClr val="006D9A"/>
                </a:solidFill>
                <a:effectLst/>
                <a:uLnTx/>
                <a:uFillTx/>
                <a:latin typeface="Calibri" panose="020F0502020204030204" pitchFamily="34" charset="0"/>
                <a:ea typeface="+mn-ea"/>
                <a:cs typeface="Calibri" panose="020F0502020204030204" pitchFamily="34" charset="0"/>
              </a:defRPr>
            </a:lvl1pPr>
          </a:lstStyle>
          <a:p>
            <a:pPr lvl="0"/>
            <a:r>
              <a:rPr lang="en-US"/>
              <a:t>Subtitle/Topic</a:t>
            </a:r>
          </a:p>
        </p:txBody>
      </p:sp>
      <p:sp>
        <p:nvSpPr>
          <p:cNvPr id="10" name="Text Placeholder 25">
            <a:extLst>
              <a:ext uri="{FF2B5EF4-FFF2-40B4-BE49-F238E27FC236}">
                <a16:creationId xmlns:a16="http://schemas.microsoft.com/office/drawing/2014/main" id="{FE23453D-3B38-4C9C-A6A8-E4CA695B39CE}"/>
              </a:ext>
            </a:extLst>
          </p:cNvPr>
          <p:cNvSpPr>
            <a:spLocks noGrp="1"/>
          </p:cNvSpPr>
          <p:nvPr>
            <p:ph type="body" sz="quarter" idx="14" hasCustomPrompt="1"/>
          </p:nvPr>
        </p:nvSpPr>
        <p:spPr>
          <a:xfrm>
            <a:off x="838200" y="4517351"/>
            <a:ext cx="4846320" cy="978408"/>
          </a:xfrm>
          <a:prstGeom prst="rect">
            <a:avLst/>
          </a:prstGeom>
        </p:spPr>
        <p:txBody>
          <a:bodyPr>
            <a:noAutofit/>
          </a:bodyPr>
          <a:lstStyle>
            <a:lvl1pPr>
              <a:buNone/>
              <a:defRPr kumimoji="0" lang="en-US" sz="1400" b="0" i="0" u="none" strike="noStrike" kern="1200" cap="none" spc="0" normalizeH="0" baseline="0" dirty="0">
                <a:ln>
                  <a:noFill/>
                </a:ln>
                <a:solidFill>
                  <a:srgbClr val="31302F"/>
                </a:solidFill>
                <a:effectLst/>
                <a:uLnTx/>
                <a:uFillTx/>
                <a:latin typeface="Calibri" panose="020F0502020204030204" pitchFamily="34" charset="0"/>
                <a:ea typeface="+mn-ea"/>
                <a:cs typeface="Calibri" panose="020F0502020204030204" pitchFamily="34"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to add text</a:t>
            </a:r>
          </a:p>
        </p:txBody>
      </p:sp>
      <p:sp>
        <p:nvSpPr>
          <p:cNvPr id="11" name="Text Placeholder 25">
            <a:extLst>
              <a:ext uri="{FF2B5EF4-FFF2-40B4-BE49-F238E27FC236}">
                <a16:creationId xmlns:a16="http://schemas.microsoft.com/office/drawing/2014/main" id="{0F2E59F9-2796-48BF-8775-61C336754956}"/>
              </a:ext>
            </a:extLst>
          </p:cNvPr>
          <p:cNvSpPr>
            <a:spLocks noGrp="1"/>
          </p:cNvSpPr>
          <p:nvPr>
            <p:ph type="body" sz="quarter" idx="15" hasCustomPrompt="1"/>
          </p:nvPr>
        </p:nvSpPr>
        <p:spPr>
          <a:xfrm>
            <a:off x="6382066" y="2544768"/>
            <a:ext cx="4846320" cy="347472"/>
          </a:xfrm>
          <a:prstGeom prst="rect">
            <a:avLst/>
          </a:prstGeom>
        </p:spPr>
        <p:txBody>
          <a:bodyPr>
            <a:noAutofit/>
          </a:bodyPr>
          <a:lstStyle>
            <a:lvl1pPr>
              <a:buNone/>
              <a:defRPr kumimoji="0" lang="en-US" sz="2000" b="1" i="0" u="none" strike="noStrike" kern="1200" cap="none" spc="0" normalizeH="0" baseline="0" dirty="0">
                <a:ln>
                  <a:noFill/>
                </a:ln>
                <a:solidFill>
                  <a:srgbClr val="006D9A"/>
                </a:solidFill>
                <a:effectLst/>
                <a:uLnTx/>
                <a:uFillTx/>
                <a:latin typeface="Calibri" panose="020F0502020204030204" pitchFamily="34" charset="0"/>
                <a:ea typeface="+mn-ea"/>
                <a:cs typeface="Calibri" panose="020F0502020204030204" pitchFamily="34" charset="0"/>
              </a:defRPr>
            </a:lvl1pPr>
          </a:lstStyle>
          <a:p>
            <a:pPr lvl="0"/>
            <a:r>
              <a:rPr lang="en-US"/>
              <a:t>Subtitle/Topic</a:t>
            </a:r>
          </a:p>
        </p:txBody>
      </p:sp>
      <p:sp>
        <p:nvSpPr>
          <p:cNvPr id="12" name="Text Placeholder 25">
            <a:extLst>
              <a:ext uri="{FF2B5EF4-FFF2-40B4-BE49-F238E27FC236}">
                <a16:creationId xmlns:a16="http://schemas.microsoft.com/office/drawing/2014/main" id="{F14FEB55-3012-4B95-860C-12C000430656}"/>
              </a:ext>
            </a:extLst>
          </p:cNvPr>
          <p:cNvSpPr>
            <a:spLocks noGrp="1"/>
          </p:cNvSpPr>
          <p:nvPr>
            <p:ph type="body" sz="quarter" idx="16" hasCustomPrompt="1"/>
          </p:nvPr>
        </p:nvSpPr>
        <p:spPr>
          <a:xfrm>
            <a:off x="6382066" y="2930074"/>
            <a:ext cx="4846320" cy="978408"/>
          </a:xfrm>
          <a:prstGeom prst="rect">
            <a:avLst/>
          </a:prstGeom>
        </p:spPr>
        <p:txBody>
          <a:bodyPr>
            <a:noAutofit/>
          </a:bodyPr>
          <a:lstStyle>
            <a:lvl1pPr>
              <a:buNone/>
              <a:defRPr kumimoji="0" lang="en-US" sz="1400" b="0" i="0" u="none" strike="noStrike" kern="1200" cap="none" spc="0" normalizeH="0" baseline="0" dirty="0">
                <a:ln>
                  <a:noFill/>
                </a:ln>
                <a:solidFill>
                  <a:srgbClr val="31302F"/>
                </a:solidFill>
                <a:effectLst/>
                <a:uLnTx/>
                <a:uFillTx/>
                <a:latin typeface="Calibri" panose="020F0502020204030204" pitchFamily="34" charset="0"/>
                <a:ea typeface="+mn-ea"/>
                <a:cs typeface="Calibri" panose="020F0502020204030204" pitchFamily="34"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to add text</a:t>
            </a:r>
          </a:p>
        </p:txBody>
      </p:sp>
      <p:sp>
        <p:nvSpPr>
          <p:cNvPr id="13" name="Text Placeholder 25">
            <a:extLst>
              <a:ext uri="{FF2B5EF4-FFF2-40B4-BE49-F238E27FC236}">
                <a16:creationId xmlns:a16="http://schemas.microsoft.com/office/drawing/2014/main" id="{CD179EC6-ED73-4BB7-BFE6-E3778626D650}"/>
              </a:ext>
            </a:extLst>
          </p:cNvPr>
          <p:cNvSpPr>
            <a:spLocks noGrp="1"/>
          </p:cNvSpPr>
          <p:nvPr>
            <p:ph type="body" sz="quarter" idx="17" hasCustomPrompt="1"/>
          </p:nvPr>
        </p:nvSpPr>
        <p:spPr>
          <a:xfrm>
            <a:off x="6377396" y="4132045"/>
            <a:ext cx="4846320" cy="347472"/>
          </a:xfrm>
          <a:prstGeom prst="rect">
            <a:avLst/>
          </a:prstGeom>
        </p:spPr>
        <p:txBody>
          <a:bodyPr>
            <a:noAutofit/>
          </a:bodyPr>
          <a:lstStyle>
            <a:lvl1pPr>
              <a:buNone/>
              <a:defRPr kumimoji="0" lang="en-US" sz="2000" b="1" i="0" u="none" strike="noStrike" kern="1200" cap="none" spc="0" normalizeH="0" baseline="0" dirty="0">
                <a:ln>
                  <a:noFill/>
                </a:ln>
                <a:solidFill>
                  <a:srgbClr val="006D9A"/>
                </a:solidFill>
                <a:effectLst/>
                <a:uLnTx/>
                <a:uFillTx/>
                <a:latin typeface="Calibri" panose="020F0502020204030204" pitchFamily="34" charset="0"/>
                <a:ea typeface="+mn-ea"/>
                <a:cs typeface="Calibri" panose="020F0502020204030204" pitchFamily="34" charset="0"/>
              </a:defRPr>
            </a:lvl1pPr>
          </a:lstStyle>
          <a:p>
            <a:pPr lvl="0"/>
            <a:r>
              <a:rPr lang="en-US"/>
              <a:t>Subtitle/Topic</a:t>
            </a:r>
          </a:p>
        </p:txBody>
      </p:sp>
      <p:sp>
        <p:nvSpPr>
          <p:cNvPr id="14" name="Text Placeholder 25">
            <a:extLst>
              <a:ext uri="{FF2B5EF4-FFF2-40B4-BE49-F238E27FC236}">
                <a16:creationId xmlns:a16="http://schemas.microsoft.com/office/drawing/2014/main" id="{5A09F72E-30BE-4D22-8B05-BFBCCB1EC1AA}"/>
              </a:ext>
            </a:extLst>
          </p:cNvPr>
          <p:cNvSpPr>
            <a:spLocks noGrp="1"/>
          </p:cNvSpPr>
          <p:nvPr>
            <p:ph type="body" sz="quarter" idx="18" hasCustomPrompt="1"/>
          </p:nvPr>
        </p:nvSpPr>
        <p:spPr>
          <a:xfrm>
            <a:off x="6377396" y="4517351"/>
            <a:ext cx="4846320" cy="978408"/>
          </a:xfrm>
          <a:prstGeom prst="rect">
            <a:avLst/>
          </a:prstGeom>
        </p:spPr>
        <p:txBody>
          <a:bodyPr>
            <a:noAutofit/>
          </a:bodyPr>
          <a:lstStyle>
            <a:lvl1pPr>
              <a:buNone/>
              <a:defRPr kumimoji="0" lang="en-US" sz="1400" b="0" i="0" u="none" strike="noStrike" kern="1200" cap="none" spc="0" normalizeH="0" baseline="0" dirty="0">
                <a:ln>
                  <a:noFill/>
                </a:ln>
                <a:solidFill>
                  <a:srgbClr val="31302F"/>
                </a:solidFill>
                <a:effectLst/>
                <a:uLnTx/>
                <a:uFillTx/>
                <a:latin typeface="Calibri" panose="020F0502020204030204" pitchFamily="34" charset="0"/>
                <a:ea typeface="+mn-ea"/>
                <a:cs typeface="Calibri" panose="020F0502020204030204" pitchFamily="34"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to add text</a:t>
            </a:r>
          </a:p>
        </p:txBody>
      </p:sp>
      <p:sp>
        <p:nvSpPr>
          <p:cNvPr id="16" name="TextBox 15">
            <a:extLst>
              <a:ext uri="{FF2B5EF4-FFF2-40B4-BE49-F238E27FC236}">
                <a16:creationId xmlns:a16="http://schemas.microsoft.com/office/drawing/2014/main" id="{374E168F-E8AC-44AA-8E9B-D4E104FD905A}"/>
              </a:ext>
            </a:extLst>
          </p:cNvPr>
          <p:cNvSpPr txBox="1"/>
          <p:nvPr userDrawn="1"/>
        </p:nvSpPr>
        <p:spPr>
          <a:xfrm>
            <a:off x="838200" y="825500"/>
            <a:ext cx="3055530" cy="707886"/>
          </a:xfrm>
          <a:prstGeom prst="rect">
            <a:avLst/>
          </a:prstGeom>
          <a:noFill/>
        </p:spPr>
        <p:txBody>
          <a:bodyPr wrap="square" rtlCol="0">
            <a:spAutoFit/>
          </a:bodyPr>
          <a:lstStyle/>
          <a:p>
            <a:r>
              <a:rPr kumimoji="0" lang="en-US" sz="4000" b="1" i="0" u="none" strike="noStrike" kern="1200" cap="none" spc="0" normalizeH="0" baseline="0">
                <a:ln>
                  <a:noFill/>
                </a:ln>
                <a:solidFill>
                  <a:srgbClr val="FFFFFF"/>
                </a:solidFill>
                <a:effectLst/>
                <a:uLnTx/>
                <a:uFillTx/>
                <a:latin typeface="Calibri" panose="020F0502020204030204"/>
                <a:ea typeface="+mj-ea"/>
                <a:cs typeface="+mj-cs"/>
              </a:rPr>
              <a:t>Agenda</a:t>
            </a:r>
          </a:p>
        </p:txBody>
      </p:sp>
      <p:sp>
        <p:nvSpPr>
          <p:cNvPr id="17" name="TextBox 16">
            <a:extLst>
              <a:ext uri="{FF2B5EF4-FFF2-40B4-BE49-F238E27FC236}">
                <a16:creationId xmlns:a16="http://schemas.microsoft.com/office/drawing/2014/main" id="{E7ACA017-F81F-453B-A172-55173CD6ACB4}"/>
              </a:ext>
            </a:extLst>
          </p:cNvPr>
          <p:cNvSpPr txBox="1"/>
          <p:nvPr userDrawn="1"/>
        </p:nvSpPr>
        <p:spPr>
          <a:xfrm>
            <a:off x="8959714" y="6373226"/>
            <a:ext cx="2240280" cy="215444"/>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chemeClr val="tx1">
                    <a:lumMod val="50000"/>
                    <a:lumOff val="50000"/>
                  </a:schemeClr>
                </a:solidFill>
                <a:effectLst/>
                <a:uLnTx/>
                <a:uFillTx/>
                <a:latin typeface="+mn-lt"/>
                <a:ea typeface="+mn-ea"/>
                <a:cs typeface="+mn-cs"/>
              </a:rPr>
              <a:t>© Health Catalyst. Confidential and Proprietary.</a:t>
            </a:r>
          </a:p>
        </p:txBody>
      </p:sp>
    </p:spTree>
    <p:extLst>
      <p:ext uri="{BB962C8B-B14F-4D97-AF65-F5344CB8AC3E}">
        <p14:creationId xmlns:p14="http://schemas.microsoft.com/office/powerpoint/2010/main" val="417388731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Misc - Blank">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B21D5368-A5C1-41DC-9E1E-6C3505A14A4E}"/>
              </a:ext>
            </a:extLst>
          </p:cNvPr>
          <p:cNvSpPr>
            <a:spLocks noGrp="1"/>
          </p:cNvSpPr>
          <p:nvPr>
            <p:ph type="sldNum" sz="quarter" idx="12"/>
          </p:nvPr>
        </p:nvSpPr>
        <p:spPr/>
        <p:txBody>
          <a:bodyPr/>
          <a:lstStyle/>
          <a:p>
            <a:fld id="{680A94FE-83BB-457B-B57D-58D307156590}" type="slidenum">
              <a:rPr lang="en-US" smtClean="0"/>
              <a:t>‹#›</a:t>
            </a:fld>
            <a:endParaRPr lang="en-US"/>
          </a:p>
        </p:txBody>
      </p:sp>
      <p:grpSp>
        <p:nvGrpSpPr>
          <p:cNvPr id="6" name="Group 5">
            <a:extLst>
              <a:ext uri="{FF2B5EF4-FFF2-40B4-BE49-F238E27FC236}">
                <a16:creationId xmlns:a16="http://schemas.microsoft.com/office/drawing/2014/main" id="{EBBC6F08-8FBB-41CE-967A-91631AB44B99}"/>
              </a:ext>
            </a:extLst>
          </p:cNvPr>
          <p:cNvGrpSpPr/>
          <p:nvPr userDrawn="1"/>
        </p:nvGrpSpPr>
        <p:grpSpPr>
          <a:xfrm>
            <a:off x="-10633" y="-10619"/>
            <a:ext cx="1570891" cy="2771910"/>
            <a:chOff x="3722336" y="1359462"/>
            <a:chExt cx="1570891" cy="2771910"/>
          </a:xfrm>
        </p:grpSpPr>
        <p:sp>
          <p:nvSpPr>
            <p:cNvPr id="8" name="Right Triangle 7">
              <a:extLst>
                <a:ext uri="{FF2B5EF4-FFF2-40B4-BE49-F238E27FC236}">
                  <a16:creationId xmlns:a16="http://schemas.microsoft.com/office/drawing/2014/main" id="{1DF83867-3BD3-4A8A-BC95-6BE7EAE0EFF5}"/>
                </a:ext>
              </a:extLst>
            </p:cNvPr>
            <p:cNvSpPr/>
            <p:nvPr userDrawn="1"/>
          </p:nvSpPr>
          <p:spPr>
            <a:xfrm rot="5400000">
              <a:off x="3722336" y="1359462"/>
              <a:ext cx="1570891" cy="1570891"/>
            </a:xfrm>
            <a:prstGeom prst="rtTriangle">
              <a:avLst/>
            </a:prstGeom>
            <a:solidFill>
              <a:srgbClr val="23B3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57D38F5F-133C-48B8-A8FB-ED3677A9E830}"/>
                </a:ext>
              </a:extLst>
            </p:cNvPr>
            <p:cNvSpPr/>
            <p:nvPr userDrawn="1"/>
          </p:nvSpPr>
          <p:spPr>
            <a:xfrm rot="18877300">
              <a:off x="3095071" y="2542043"/>
              <a:ext cx="2343771" cy="834887"/>
            </a:xfrm>
            <a:custGeom>
              <a:avLst/>
              <a:gdLst>
                <a:gd name="connsiteX0" fmla="*/ 2343771 w 2343771"/>
                <a:gd name="connsiteY0" fmla="*/ 0 h 834887"/>
                <a:gd name="connsiteX1" fmla="*/ 1497785 w 2343771"/>
                <a:gd name="connsiteY1" fmla="*/ 834887 h 834887"/>
                <a:gd name="connsiteX2" fmla="*/ 0 w 2343771"/>
                <a:gd name="connsiteY2" fmla="*/ 834887 h 834887"/>
                <a:gd name="connsiteX3" fmla="*/ 0 w 2343771"/>
                <a:gd name="connsiteY3" fmla="*/ 806757 h 834887"/>
                <a:gd name="connsiteX4" fmla="*/ 817483 w 2343771"/>
                <a:gd name="connsiteY4" fmla="*/ 0 h 834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3771" h="834887">
                  <a:moveTo>
                    <a:pt x="2343771" y="0"/>
                  </a:moveTo>
                  <a:lnTo>
                    <a:pt x="1497785" y="834887"/>
                  </a:lnTo>
                  <a:lnTo>
                    <a:pt x="0" y="834887"/>
                  </a:lnTo>
                  <a:lnTo>
                    <a:pt x="0" y="806757"/>
                  </a:lnTo>
                  <a:lnTo>
                    <a:pt x="817483" y="0"/>
                  </a:lnTo>
                  <a:close/>
                </a:path>
              </a:pathLst>
            </a:custGeom>
            <a:solidFill>
              <a:srgbClr val="0F75A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0" name="Picture 9">
            <a:extLst>
              <a:ext uri="{FF2B5EF4-FFF2-40B4-BE49-F238E27FC236}">
                <a16:creationId xmlns:a16="http://schemas.microsoft.com/office/drawing/2014/main" id="{E50A3A0A-493B-47D6-AA94-863D482E7B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730168" y="6350920"/>
            <a:ext cx="228600" cy="376881"/>
          </a:xfrm>
          <a:prstGeom prst="rect">
            <a:avLst/>
          </a:prstGeom>
        </p:spPr>
      </p:pic>
      <p:sp>
        <p:nvSpPr>
          <p:cNvPr id="12" name="TextBox 11">
            <a:extLst>
              <a:ext uri="{FF2B5EF4-FFF2-40B4-BE49-F238E27FC236}">
                <a16:creationId xmlns:a16="http://schemas.microsoft.com/office/drawing/2014/main" id="{314EF727-47B6-4FBE-8FE9-F631F75BD0A1}"/>
              </a:ext>
            </a:extLst>
          </p:cNvPr>
          <p:cNvSpPr txBox="1"/>
          <p:nvPr userDrawn="1"/>
        </p:nvSpPr>
        <p:spPr>
          <a:xfrm>
            <a:off x="9545259" y="6430376"/>
            <a:ext cx="2475781" cy="21544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chemeClr val="bg1">
                    <a:lumMod val="50000"/>
                  </a:schemeClr>
                </a:solidFill>
                <a:effectLst/>
                <a:uLnTx/>
                <a:uFillTx/>
              </a:rPr>
              <a:t>© Health Catalyst. Confidential and proprietary.</a:t>
            </a:r>
          </a:p>
        </p:txBody>
      </p:sp>
    </p:spTree>
    <p:extLst>
      <p:ext uri="{BB962C8B-B14F-4D97-AF65-F5344CB8AC3E}">
        <p14:creationId xmlns:p14="http://schemas.microsoft.com/office/powerpoint/2010/main" val="15033503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Pag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1EADD38-2A7B-41DC-95CC-E73E69E96496}"/>
              </a:ext>
            </a:extLst>
          </p:cNvPr>
          <p:cNvSpPr/>
          <p:nvPr userDrawn="1"/>
        </p:nvSpPr>
        <p:spPr>
          <a:xfrm>
            <a:off x="0" y="0"/>
            <a:ext cx="12192000" cy="6858000"/>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itle 1">
            <a:extLst>
              <a:ext uri="{FF2B5EF4-FFF2-40B4-BE49-F238E27FC236}">
                <a16:creationId xmlns:a16="http://schemas.microsoft.com/office/drawing/2014/main" id="{76B0B407-2C7D-46EF-9A64-D7DA3F2EBB6A}"/>
              </a:ext>
            </a:extLst>
          </p:cNvPr>
          <p:cNvSpPr>
            <a:spLocks noGrp="1"/>
          </p:cNvSpPr>
          <p:nvPr>
            <p:ph type="title" hasCustomPrompt="1"/>
          </p:nvPr>
        </p:nvSpPr>
        <p:spPr>
          <a:xfrm>
            <a:off x="1524000" y="1400693"/>
            <a:ext cx="9143999" cy="2262981"/>
          </a:xfrm>
          <a:prstGeom prst="rect">
            <a:avLst/>
          </a:prstGeom>
        </p:spPr>
        <p:txBody>
          <a:bodyPr anchor="ctr" anchorCtr="0">
            <a:noAutofit/>
          </a:bodyPr>
          <a:lstStyle>
            <a:lvl1pPr algn="ctr">
              <a:defRPr lang="en-US" sz="4000" b="1" kern="1200" dirty="0">
                <a:solidFill>
                  <a:schemeClr val="bg1"/>
                </a:solidFill>
                <a:latin typeface="+mn-lt"/>
                <a:ea typeface="+mj-ea"/>
                <a:cs typeface="+mj-cs"/>
              </a:defRPr>
            </a:lvl1pPr>
          </a:lstStyle>
          <a:p>
            <a:r>
              <a:rPr lang="en-US"/>
              <a:t>Section Title Page</a:t>
            </a:r>
          </a:p>
        </p:txBody>
      </p:sp>
      <p:sp>
        <p:nvSpPr>
          <p:cNvPr id="7" name="TextBox 6">
            <a:extLst>
              <a:ext uri="{FF2B5EF4-FFF2-40B4-BE49-F238E27FC236}">
                <a16:creationId xmlns:a16="http://schemas.microsoft.com/office/drawing/2014/main" id="{E07D4D95-1F1D-4EEA-B91B-E3539529AA59}"/>
              </a:ext>
            </a:extLst>
          </p:cNvPr>
          <p:cNvSpPr txBox="1"/>
          <p:nvPr userDrawn="1"/>
        </p:nvSpPr>
        <p:spPr>
          <a:xfrm>
            <a:off x="8959714" y="6373226"/>
            <a:ext cx="2240280" cy="215444"/>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chemeClr val="bg1"/>
                </a:solidFill>
                <a:effectLst/>
                <a:uLnTx/>
                <a:uFillTx/>
              </a:rPr>
              <a:t>© Health Catalyst. Confidential and Proprietary.</a:t>
            </a:r>
          </a:p>
        </p:txBody>
      </p:sp>
    </p:spTree>
    <p:extLst>
      <p:ext uri="{BB962C8B-B14F-4D97-AF65-F5344CB8AC3E}">
        <p14:creationId xmlns:p14="http://schemas.microsoft.com/office/powerpoint/2010/main" val="5769760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85D597F-1441-3DEA-2022-352E01D8B542}"/>
              </a:ext>
            </a:extLst>
          </p:cNvPr>
          <p:cNvPicPr>
            <a:picLocks noChangeAspect="1"/>
          </p:cNvPicPr>
          <p:nvPr userDrawn="1"/>
        </p:nvPicPr>
        <p:blipFill>
          <a:blip r:embed="rId2"/>
          <a:stretch>
            <a:fillRect/>
          </a:stretch>
        </p:blipFill>
        <p:spPr>
          <a:xfrm>
            <a:off x="10237053" y="608401"/>
            <a:ext cx="1346200" cy="1346200"/>
          </a:xfrm>
          <a:prstGeom prst="rect">
            <a:avLst/>
          </a:prstGeom>
        </p:spPr>
      </p:pic>
      <p:pic>
        <p:nvPicPr>
          <p:cNvPr id="2" name="Picture 1">
            <a:extLst>
              <a:ext uri="{FF2B5EF4-FFF2-40B4-BE49-F238E27FC236}">
                <a16:creationId xmlns:a16="http://schemas.microsoft.com/office/drawing/2014/main" id="{7964AB36-67CC-29CB-9313-0907B2991231}"/>
              </a:ext>
            </a:extLst>
          </p:cNvPr>
          <p:cNvPicPr>
            <a:picLocks noChangeAspect="1"/>
          </p:cNvPicPr>
          <p:nvPr userDrawn="1"/>
        </p:nvPicPr>
        <p:blipFill>
          <a:blip r:embed="rId3"/>
          <a:stretch>
            <a:fillRect/>
          </a:stretch>
        </p:blipFill>
        <p:spPr>
          <a:xfrm>
            <a:off x="755795" y="2943815"/>
            <a:ext cx="2921000" cy="2921000"/>
          </a:xfrm>
          <a:prstGeom prst="rect">
            <a:avLst/>
          </a:prstGeom>
        </p:spPr>
      </p:pic>
      <p:pic>
        <p:nvPicPr>
          <p:cNvPr id="13" name="Picture 12" descr="Background pattern&#10;&#10;Description automatically generated with medium confidence">
            <a:extLst>
              <a:ext uri="{FF2B5EF4-FFF2-40B4-BE49-F238E27FC236}">
                <a16:creationId xmlns:a16="http://schemas.microsoft.com/office/drawing/2014/main" id="{AB08F999-7A20-4173-9A1F-F3314112B1B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841" y="0"/>
            <a:ext cx="12172317" cy="6858000"/>
          </a:xfrm>
          <a:prstGeom prst="rect">
            <a:avLst/>
          </a:prstGeom>
        </p:spPr>
      </p:pic>
      <p:pic>
        <p:nvPicPr>
          <p:cNvPr id="15" name="Picture 14" descr="A picture containing dark&#10;&#10;Description automatically generated">
            <a:extLst>
              <a:ext uri="{FF2B5EF4-FFF2-40B4-BE49-F238E27FC236}">
                <a16:creationId xmlns:a16="http://schemas.microsoft.com/office/drawing/2014/main" id="{DDD7C56F-900B-4C13-A72A-532746325E8C}"/>
              </a:ext>
            </a:extLst>
          </p:cNvPr>
          <p:cNvPicPr>
            <a:picLocks noChangeAspect="1"/>
          </p:cNvPicPr>
          <p:nvPr userDrawn="1"/>
        </p:nvPicPr>
        <p:blipFill>
          <a:blip r:embed="rId5"/>
          <a:stretch>
            <a:fillRect/>
          </a:stretch>
        </p:blipFill>
        <p:spPr>
          <a:xfrm>
            <a:off x="365645" y="1881676"/>
            <a:ext cx="852785" cy="2919388"/>
          </a:xfrm>
          <a:prstGeom prst="rect">
            <a:avLst/>
          </a:prstGeom>
        </p:spPr>
      </p:pic>
      <p:grpSp>
        <p:nvGrpSpPr>
          <p:cNvPr id="17" name="Group 16">
            <a:extLst>
              <a:ext uri="{FF2B5EF4-FFF2-40B4-BE49-F238E27FC236}">
                <a16:creationId xmlns:a16="http://schemas.microsoft.com/office/drawing/2014/main" id="{7ECCD799-3184-434A-8016-54F2BDDE2BAA}"/>
              </a:ext>
            </a:extLst>
          </p:cNvPr>
          <p:cNvGrpSpPr/>
          <p:nvPr userDrawn="1"/>
        </p:nvGrpSpPr>
        <p:grpSpPr>
          <a:xfrm>
            <a:off x="8991392" y="6313661"/>
            <a:ext cx="2412850" cy="275010"/>
            <a:chOff x="8505441" y="6313661"/>
            <a:chExt cx="2412850" cy="275010"/>
          </a:xfrm>
        </p:grpSpPr>
        <p:sp>
          <p:nvSpPr>
            <p:cNvPr id="18" name="TextBox 17">
              <a:extLst>
                <a:ext uri="{FF2B5EF4-FFF2-40B4-BE49-F238E27FC236}">
                  <a16:creationId xmlns:a16="http://schemas.microsoft.com/office/drawing/2014/main" id="{EF477B6B-CEBA-4813-B197-22D7F3F709ED}"/>
                </a:ext>
              </a:extLst>
            </p:cNvPr>
            <p:cNvSpPr txBox="1"/>
            <p:nvPr userDrawn="1"/>
          </p:nvSpPr>
          <p:spPr>
            <a:xfrm>
              <a:off x="8505441" y="6373226"/>
              <a:ext cx="2240280" cy="215444"/>
            </a:xfrm>
            <a:prstGeom prst="rect">
              <a:avLst/>
            </a:prstGeom>
            <a:solidFill>
              <a:schemeClr val="bg1"/>
            </a:solid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chemeClr val="tx1">
                      <a:lumMod val="50000"/>
                      <a:lumOff val="50000"/>
                    </a:schemeClr>
                  </a:solidFill>
                  <a:effectLst/>
                  <a:uLnTx/>
                  <a:uFillTx/>
                </a:rPr>
                <a:t>© Health Catalyst. Confidential and Proprietary.</a:t>
              </a:r>
            </a:p>
          </p:txBody>
        </p:sp>
        <p:pic>
          <p:nvPicPr>
            <p:cNvPr id="19" name="Picture 18">
              <a:extLst>
                <a:ext uri="{FF2B5EF4-FFF2-40B4-BE49-F238E27FC236}">
                  <a16:creationId xmlns:a16="http://schemas.microsoft.com/office/drawing/2014/main" id="{10FB644C-31F5-40B7-A4D6-F70D02D6ACEC}"/>
                </a:ext>
              </a:extLst>
            </p:cNvPr>
            <p:cNvPicPr>
              <a:picLocks noChangeAspect="1"/>
            </p:cNvPicPr>
            <p:nvPr userDrawn="1"/>
          </p:nvPicPr>
          <p:blipFill>
            <a:blip r:embed="rId6"/>
            <a:stretch>
              <a:fillRect/>
            </a:stretch>
          </p:blipFill>
          <p:spPr>
            <a:xfrm>
              <a:off x="10745610" y="6313661"/>
              <a:ext cx="172681" cy="275010"/>
            </a:xfrm>
            <a:prstGeom prst="rect">
              <a:avLst/>
            </a:prstGeom>
          </p:spPr>
        </p:pic>
      </p:grpSp>
      <p:grpSp>
        <p:nvGrpSpPr>
          <p:cNvPr id="20" name="Group 19">
            <a:extLst>
              <a:ext uri="{FF2B5EF4-FFF2-40B4-BE49-F238E27FC236}">
                <a16:creationId xmlns:a16="http://schemas.microsoft.com/office/drawing/2014/main" id="{E630D6B3-F9DC-4ACE-856E-275236D8067B}"/>
              </a:ext>
            </a:extLst>
          </p:cNvPr>
          <p:cNvGrpSpPr/>
          <p:nvPr userDrawn="1"/>
        </p:nvGrpSpPr>
        <p:grpSpPr>
          <a:xfrm>
            <a:off x="624462" y="6187652"/>
            <a:ext cx="10926270" cy="0"/>
            <a:chOff x="624462" y="6104528"/>
            <a:chExt cx="10926270" cy="0"/>
          </a:xfrm>
        </p:grpSpPr>
        <p:cxnSp>
          <p:nvCxnSpPr>
            <p:cNvPr id="21" name="Straight Connector 20">
              <a:extLst>
                <a:ext uri="{FF2B5EF4-FFF2-40B4-BE49-F238E27FC236}">
                  <a16:creationId xmlns:a16="http://schemas.microsoft.com/office/drawing/2014/main" id="{98AF09A3-9745-4B10-941B-4706728C34AC}"/>
                </a:ext>
              </a:extLst>
            </p:cNvPr>
            <p:cNvCxnSpPr>
              <a:cxnSpLocks/>
            </p:cNvCxnSpPr>
            <p:nvPr userDrawn="1"/>
          </p:nvCxnSpPr>
          <p:spPr>
            <a:xfrm>
              <a:off x="624462" y="6104528"/>
              <a:ext cx="4474011" cy="0"/>
            </a:xfrm>
            <a:prstGeom prst="line">
              <a:avLst/>
            </a:prstGeom>
            <a:ln w="9525">
              <a:solidFill>
                <a:srgbClr val="BCBEBC"/>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47517F8-A2A0-4F92-A96C-40CE181A4BC6}"/>
                </a:ext>
              </a:extLst>
            </p:cNvPr>
            <p:cNvCxnSpPr>
              <a:cxnSpLocks/>
            </p:cNvCxnSpPr>
            <p:nvPr userDrawn="1"/>
          </p:nvCxnSpPr>
          <p:spPr>
            <a:xfrm>
              <a:off x="5098473" y="6104528"/>
              <a:ext cx="6452259" cy="0"/>
            </a:xfrm>
            <a:prstGeom prst="line">
              <a:avLst/>
            </a:prstGeom>
            <a:ln w="9525">
              <a:solidFill>
                <a:srgbClr val="BCBEBC"/>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01DBB741-4F65-4FAB-B65A-D22C244384F7}"/>
              </a:ext>
            </a:extLst>
          </p:cNvPr>
          <p:cNvSpPr txBox="1"/>
          <p:nvPr userDrawn="1"/>
        </p:nvSpPr>
        <p:spPr>
          <a:xfrm>
            <a:off x="2661555" y="1768415"/>
            <a:ext cx="6633029" cy="1015663"/>
          </a:xfrm>
          <a:prstGeom prst="rect">
            <a:avLst/>
          </a:prstGeom>
          <a:noFill/>
        </p:spPr>
        <p:txBody>
          <a:bodyPr wrap="square" rtlCol="0">
            <a:spAutoFit/>
          </a:bodyPr>
          <a:lstStyle/>
          <a:p>
            <a:pPr algn="ctr"/>
            <a:r>
              <a:rPr lang="en-US" sz="6000" b="1" kern="1200">
                <a:solidFill>
                  <a:schemeClr val="tx1"/>
                </a:solidFill>
                <a:latin typeface="+mn-lt"/>
                <a:ea typeface="+mj-ea"/>
                <a:cs typeface="+mj-cs"/>
              </a:rPr>
              <a:t>Questions?</a:t>
            </a:r>
          </a:p>
        </p:txBody>
      </p:sp>
      <p:sp>
        <p:nvSpPr>
          <p:cNvPr id="9" name="Text Placeholder 10">
            <a:extLst>
              <a:ext uri="{FF2B5EF4-FFF2-40B4-BE49-F238E27FC236}">
                <a16:creationId xmlns:a16="http://schemas.microsoft.com/office/drawing/2014/main" id="{75528DE2-BABB-4789-9513-D03096388E93}"/>
              </a:ext>
            </a:extLst>
          </p:cNvPr>
          <p:cNvSpPr>
            <a:spLocks noGrp="1"/>
          </p:cNvSpPr>
          <p:nvPr>
            <p:ph type="body" sz="quarter" idx="10" hasCustomPrompt="1"/>
          </p:nvPr>
        </p:nvSpPr>
        <p:spPr>
          <a:xfrm>
            <a:off x="2661556" y="3634593"/>
            <a:ext cx="6633029" cy="398676"/>
          </a:xfrm>
          <a:prstGeom prst="rect">
            <a:avLst/>
          </a:prstGeom>
        </p:spPr>
        <p:txBody>
          <a:bodyPr>
            <a:noAutofit/>
          </a:bodyPr>
          <a:lstStyle>
            <a:lvl1pPr marL="0" indent="0" algn="ctr" defTabSz="914400" rtl="0" eaLnBrk="1" latinLnBrk="0" hangingPunct="1">
              <a:lnSpc>
                <a:spcPct val="90000"/>
              </a:lnSpc>
              <a:spcBef>
                <a:spcPts val="1000"/>
              </a:spcBef>
              <a:buFont typeface="Arial" panose="020B0604020202020204" pitchFamily="34" charset="0"/>
              <a:buNone/>
              <a:defRPr kumimoji="0" lang="en-US" sz="1800" b="1" i="0" u="none" strike="noStrike" kern="1200" cap="none" spc="0" normalizeH="0" baseline="0" dirty="0">
                <a:ln>
                  <a:noFill/>
                </a:ln>
                <a:solidFill>
                  <a:srgbClr val="70CBFF"/>
                </a:solidFill>
                <a:effectLst/>
                <a:uLnTx/>
                <a:uFillTx/>
                <a:latin typeface="Calibri" panose="020F0502020204030204"/>
                <a:ea typeface="+mn-ea"/>
                <a:cs typeface="+mn-cs"/>
              </a:defRPr>
            </a:lvl1pPr>
          </a:lstStyle>
          <a:p>
            <a:r>
              <a:rPr lang="en-US"/>
              <a:t>Click to add presenter name and title</a:t>
            </a:r>
          </a:p>
        </p:txBody>
      </p:sp>
      <p:sp>
        <p:nvSpPr>
          <p:cNvPr id="10" name="Text Placeholder 10">
            <a:extLst>
              <a:ext uri="{FF2B5EF4-FFF2-40B4-BE49-F238E27FC236}">
                <a16:creationId xmlns:a16="http://schemas.microsoft.com/office/drawing/2014/main" id="{EE6FF597-D3AF-4163-A50F-5AE588BDBAA0}"/>
              </a:ext>
            </a:extLst>
          </p:cNvPr>
          <p:cNvSpPr>
            <a:spLocks noGrp="1"/>
          </p:cNvSpPr>
          <p:nvPr>
            <p:ph type="body" sz="quarter" idx="11" hasCustomPrompt="1"/>
          </p:nvPr>
        </p:nvSpPr>
        <p:spPr>
          <a:xfrm>
            <a:off x="2661555" y="4206296"/>
            <a:ext cx="6633029" cy="398676"/>
          </a:xfrm>
          <a:prstGeom prst="rect">
            <a:avLst/>
          </a:prstGeom>
        </p:spPr>
        <p:txBody>
          <a:bodyPr>
            <a:noAutofit/>
          </a:bodyPr>
          <a:lstStyle>
            <a:lvl1pPr marL="0" indent="0" algn="ctr" defTabSz="914400" rtl="0" eaLnBrk="1" latinLnBrk="0" hangingPunct="1">
              <a:lnSpc>
                <a:spcPct val="90000"/>
              </a:lnSpc>
              <a:spcBef>
                <a:spcPts val="1000"/>
              </a:spcBef>
              <a:buFont typeface="Arial" panose="020B0604020202020204" pitchFamily="34" charset="0"/>
              <a:buNone/>
              <a:defRPr kumimoji="0" lang="en-US" sz="1800" b="0" i="1" u="none" strike="noStrike" kern="1200" cap="none" spc="0" normalizeH="0" baseline="0" dirty="0">
                <a:ln>
                  <a:noFill/>
                </a:ln>
                <a:solidFill>
                  <a:srgbClr val="70CBFF"/>
                </a:solidFill>
                <a:effectLst/>
                <a:uLnTx/>
                <a:uFillTx/>
                <a:latin typeface="Calibri" panose="020F0502020204030204"/>
                <a:ea typeface="+mn-ea"/>
                <a:cs typeface="+mn-cs"/>
              </a:defRPr>
            </a:lvl1pPr>
          </a:lstStyle>
          <a:p>
            <a:r>
              <a:rPr lang="en-US"/>
              <a:t>Click to add presenter email</a:t>
            </a:r>
          </a:p>
        </p:txBody>
      </p:sp>
    </p:spTree>
    <p:extLst>
      <p:ext uri="{BB962C8B-B14F-4D97-AF65-F5344CB8AC3E}">
        <p14:creationId xmlns:p14="http://schemas.microsoft.com/office/powerpoint/2010/main" val="171113552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18" Type="http://schemas.openxmlformats.org/officeDocument/2006/relationships/slideLayout" Target="../slideLayouts/slideLayout64.xml"/><Relationship Id="rId3" Type="http://schemas.openxmlformats.org/officeDocument/2006/relationships/slideLayout" Target="../slideLayouts/slideLayout49.xml"/><Relationship Id="rId21" Type="http://schemas.openxmlformats.org/officeDocument/2006/relationships/slideLayout" Target="../slideLayouts/slideLayout67.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17" Type="http://schemas.openxmlformats.org/officeDocument/2006/relationships/slideLayout" Target="../slideLayouts/slideLayout63.xml"/><Relationship Id="rId25" Type="http://schemas.openxmlformats.org/officeDocument/2006/relationships/theme" Target="../theme/theme2.xml"/><Relationship Id="rId2" Type="http://schemas.openxmlformats.org/officeDocument/2006/relationships/slideLayout" Target="../slideLayouts/slideLayout48.xml"/><Relationship Id="rId16" Type="http://schemas.openxmlformats.org/officeDocument/2006/relationships/slideLayout" Target="../slideLayouts/slideLayout62.xml"/><Relationship Id="rId20" Type="http://schemas.openxmlformats.org/officeDocument/2006/relationships/slideLayout" Target="../slideLayouts/slideLayout66.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24" Type="http://schemas.openxmlformats.org/officeDocument/2006/relationships/slideLayout" Target="../slideLayouts/slideLayout70.xml"/><Relationship Id="rId5" Type="http://schemas.openxmlformats.org/officeDocument/2006/relationships/slideLayout" Target="../slideLayouts/slideLayout51.xml"/><Relationship Id="rId15" Type="http://schemas.openxmlformats.org/officeDocument/2006/relationships/slideLayout" Target="../slideLayouts/slideLayout61.xml"/><Relationship Id="rId23" Type="http://schemas.openxmlformats.org/officeDocument/2006/relationships/slideLayout" Target="../slideLayouts/slideLayout69.xml"/><Relationship Id="rId10" Type="http://schemas.openxmlformats.org/officeDocument/2006/relationships/slideLayout" Target="../slideLayouts/slideLayout56.xml"/><Relationship Id="rId19" Type="http://schemas.openxmlformats.org/officeDocument/2006/relationships/slideLayout" Target="../slideLayouts/slideLayout65.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slideLayout" Target="../slideLayouts/slideLayout60.xml"/><Relationship Id="rId22" Type="http://schemas.openxmlformats.org/officeDocument/2006/relationships/slideLayout" Target="../slideLayouts/slideLayout6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69679C-BB49-44EC-93E8-8F8E3D61C980}"/>
              </a:ext>
            </a:extLst>
          </p:cNvPr>
          <p:cNvSpPr>
            <a:spLocks noGrp="1"/>
          </p:cNvSpPr>
          <p:nvPr>
            <p:ph type="title"/>
          </p:nvPr>
        </p:nvSpPr>
        <p:spPr>
          <a:xfrm>
            <a:off x="838200" y="365126"/>
            <a:ext cx="10515600" cy="420624"/>
          </a:xfrm>
          <a:prstGeom prst="rect">
            <a:avLst/>
          </a:prstGeom>
        </p:spPr>
        <p:txBody>
          <a:bodyPr vert="horz" lIns="0" tIns="45720" rIns="91440" bIns="45720" rtlCol="0" anchor="ctr">
            <a:noAutofit/>
          </a:bodyPr>
          <a:lstStyle/>
          <a:p>
            <a:r>
              <a:rPr lang="en-US"/>
              <a:t>Slide Title </a:t>
            </a:r>
          </a:p>
        </p:txBody>
      </p:sp>
      <p:sp>
        <p:nvSpPr>
          <p:cNvPr id="3" name="Text Placeholder 2">
            <a:extLst>
              <a:ext uri="{FF2B5EF4-FFF2-40B4-BE49-F238E27FC236}">
                <a16:creationId xmlns:a16="http://schemas.microsoft.com/office/drawing/2014/main" id="{C491AEFB-AD39-488B-8722-06385FFFFB5E}"/>
              </a:ext>
            </a:extLst>
          </p:cNvPr>
          <p:cNvSpPr>
            <a:spLocks noGrp="1"/>
          </p:cNvSpPr>
          <p:nvPr>
            <p:ph type="body" idx="1"/>
          </p:nvPr>
        </p:nvSpPr>
        <p:spPr>
          <a:xfrm>
            <a:off x="838200" y="1095555"/>
            <a:ext cx="10515600" cy="5081408"/>
          </a:xfrm>
          <a:prstGeom prst="rect">
            <a:avLst/>
          </a:prstGeom>
        </p:spPr>
        <p:txBody>
          <a:bodyPr vert="horz" lIns="0" tIns="45720" rIns="91440" bIns="45720" rtlCol="0">
            <a:noAutofit/>
          </a:bodyPr>
          <a:lstStyle/>
          <a:p>
            <a:pPr lvl="0"/>
            <a:r>
              <a:rPr lang="en-US"/>
              <a:t>Click to add text</a:t>
            </a:r>
          </a:p>
          <a:p>
            <a:pPr lvl="1"/>
            <a:r>
              <a:rPr lang="en-US"/>
              <a:t>Second level</a:t>
            </a:r>
          </a:p>
          <a:p>
            <a:pPr lvl="2"/>
            <a:r>
              <a:rPr lang="en-US"/>
              <a:t>Third level</a:t>
            </a:r>
          </a:p>
        </p:txBody>
      </p:sp>
    </p:spTree>
    <p:extLst>
      <p:ext uri="{BB962C8B-B14F-4D97-AF65-F5344CB8AC3E}">
        <p14:creationId xmlns:p14="http://schemas.microsoft.com/office/powerpoint/2010/main" val="2335840227"/>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663" r:id="rId3"/>
    <p:sldLayoutId id="2147483649" r:id="rId4"/>
    <p:sldLayoutId id="2147483778" r:id="rId5"/>
    <p:sldLayoutId id="2147483665" r:id="rId6"/>
    <p:sldLayoutId id="2147483662" r:id="rId7"/>
    <p:sldLayoutId id="2147483661"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4" r:id="rId17"/>
    <p:sldLayoutId id="2147483715" r:id="rId18"/>
    <p:sldLayoutId id="2147483716" r:id="rId19"/>
    <p:sldLayoutId id="2147483717" r:id="rId20"/>
    <p:sldLayoutId id="2147483679" r:id="rId21"/>
    <p:sldLayoutId id="2147483680" r:id="rId22"/>
    <p:sldLayoutId id="2147483681" r:id="rId23"/>
    <p:sldLayoutId id="2147483682" r:id="rId24"/>
    <p:sldLayoutId id="2147483654" r:id="rId25"/>
    <p:sldLayoutId id="2147483691" r:id="rId26"/>
    <p:sldLayoutId id="2147483786" r:id="rId27"/>
    <p:sldLayoutId id="2147483666" r:id="rId28"/>
    <p:sldLayoutId id="2147483650" r:id="rId29"/>
    <p:sldLayoutId id="2147483684" r:id="rId30"/>
    <p:sldLayoutId id="2147483685" r:id="rId31"/>
    <p:sldLayoutId id="2147483686" r:id="rId32"/>
    <p:sldLayoutId id="2147483687" r:id="rId33"/>
    <p:sldLayoutId id="2147483688" r:id="rId34"/>
    <p:sldLayoutId id="2147483689" r:id="rId35"/>
    <p:sldLayoutId id="2147483690" r:id="rId36"/>
    <p:sldLayoutId id="2147483785" r:id="rId37"/>
    <p:sldLayoutId id="2147483660" r:id="rId38"/>
    <p:sldLayoutId id="2147483677" r:id="rId39"/>
    <p:sldLayoutId id="2147483787" r:id="rId40"/>
    <p:sldLayoutId id="2147483788" r:id="rId41"/>
    <p:sldLayoutId id="2147483789" r:id="rId42"/>
    <p:sldLayoutId id="2147483777" r:id="rId43"/>
    <p:sldLayoutId id="2147483655" r:id="rId44"/>
    <p:sldLayoutId id="2147483693" r:id="rId45"/>
    <p:sldLayoutId id="2147483694" r:id="rId46"/>
  </p:sldLayoutIdLst>
  <p:hf hdr="0" ftr="0" dt="0"/>
  <p:txStyles>
    <p:titleStyle>
      <a:lvl1pPr algn="l" defTabSz="914400" rtl="0" eaLnBrk="1" latinLnBrk="0" hangingPunct="1">
        <a:lnSpc>
          <a:spcPct val="90000"/>
        </a:lnSpc>
        <a:spcBef>
          <a:spcPct val="0"/>
        </a:spcBef>
        <a:buNone/>
        <a:defRPr lang="en-US" sz="2800" b="1" kern="1200" dirty="0">
          <a:solidFill>
            <a:schemeClr val="tx1"/>
          </a:solidFill>
          <a:latin typeface="+mn-lt"/>
          <a:ea typeface="+mn-ea"/>
          <a:cs typeface="+mn-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200" kern="1200">
          <a:solidFill>
            <a:schemeClr val="tx1"/>
          </a:solidFill>
          <a:latin typeface="+mn-lt"/>
          <a:ea typeface="+mn-ea"/>
          <a:cs typeface="+mn-cs"/>
        </a:defRPr>
      </a:lvl1pPr>
      <a:lvl2pPr marL="457200" indent="-228600" algn="l" defTabSz="914400" rtl="0" eaLnBrk="1" latinLnBrk="0" hangingPunct="1">
        <a:lnSpc>
          <a:spcPct val="90000"/>
        </a:lnSpc>
        <a:spcBef>
          <a:spcPts val="800"/>
        </a:spcBef>
        <a:buClr>
          <a:schemeClr val="accent1"/>
        </a:buClr>
        <a:buFont typeface="Wingdings" panose="05000000000000000000" pitchFamily="2" charset="2"/>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800"/>
        </a:spcBef>
        <a:buClr>
          <a:schemeClr val="accent1"/>
        </a:buClr>
        <a:buFont typeface="Calibri" panose="020F050202020403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69679C-BB49-44EC-93E8-8F8E3D61C980}"/>
              </a:ext>
            </a:extLst>
          </p:cNvPr>
          <p:cNvSpPr>
            <a:spLocks noGrp="1"/>
          </p:cNvSpPr>
          <p:nvPr>
            <p:ph type="title"/>
          </p:nvPr>
        </p:nvSpPr>
        <p:spPr>
          <a:xfrm>
            <a:off x="838200" y="365126"/>
            <a:ext cx="10515600" cy="420624"/>
          </a:xfrm>
          <a:prstGeom prst="rect">
            <a:avLst/>
          </a:prstGeom>
        </p:spPr>
        <p:txBody>
          <a:bodyPr vert="horz" lIns="0" tIns="45720" rIns="91440" bIns="45720" rtlCol="0" anchor="ctr">
            <a:noAutofit/>
          </a:bodyPr>
          <a:lstStyle/>
          <a:p>
            <a:r>
              <a:rPr lang="en-US"/>
              <a:t>Slide Title </a:t>
            </a:r>
          </a:p>
        </p:txBody>
      </p:sp>
      <p:sp>
        <p:nvSpPr>
          <p:cNvPr id="3" name="Text Placeholder 2">
            <a:extLst>
              <a:ext uri="{FF2B5EF4-FFF2-40B4-BE49-F238E27FC236}">
                <a16:creationId xmlns:a16="http://schemas.microsoft.com/office/drawing/2014/main" id="{C491AEFB-AD39-488B-8722-06385FFFFB5E}"/>
              </a:ext>
            </a:extLst>
          </p:cNvPr>
          <p:cNvSpPr>
            <a:spLocks noGrp="1"/>
          </p:cNvSpPr>
          <p:nvPr>
            <p:ph type="body" idx="1"/>
          </p:nvPr>
        </p:nvSpPr>
        <p:spPr>
          <a:xfrm>
            <a:off x="838200" y="1095555"/>
            <a:ext cx="10515600" cy="5081408"/>
          </a:xfrm>
          <a:prstGeom prst="rect">
            <a:avLst/>
          </a:prstGeom>
        </p:spPr>
        <p:txBody>
          <a:bodyPr vert="horz" lIns="0" tIns="45720" rIns="91440" bIns="45720" rtlCol="0">
            <a:noAutofit/>
          </a:bodyPr>
          <a:lstStyle/>
          <a:p>
            <a:pPr lvl="0"/>
            <a:r>
              <a:rPr lang="en-US"/>
              <a:t>Click to add text</a:t>
            </a:r>
          </a:p>
          <a:p>
            <a:pPr lvl="1"/>
            <a:r>
              <a:rPr lang="en-US"/>
              <a:t>Second level</a:t>
            </a:r>
          </a:p>
          <a:p>
            <a:pPr lvl="2"/>
            <a:r>
              <a:rPr lang="en-US"/>
              <a:t>Third level</a:t>
            </a:r>
          </a:p>
        </p:txBody>
      </p:sp>
    </p:spTree>
    <p:extLst>
      <p:ext uri="{BB962C8B-B14F-4D97-AF65-F5344CB8AC3E}">
        <p14:creationId xmlns:p14="http://schemas.microsoft.com/office/powerpoint/2010/main" val="2335840227"/>
      </p:ext>
    </p:extLst>
  </p:cSld>
  <p:clrMap bg1="lt1" tx1="dk1" bg2="lt2" tx2="dk2" accent1="accent1" accent2="accent2" accent3="accent3" accent4="accent4" accent5="accent5" accent6="accent6" hlink="hlink" folHlink="folHlink"/>
  <p:sldLayoutIdLst>
    <p:sldLayoutId id="2147483759" r:id="rId1"/>
    <p:sldLayoutId id="2147483767" r:id="rId2"/>
    <p:sldLayoutId id="2147483790" r:id="rId3"/>
    <p:sldLayoutId id="2147483692" r:id="rId4"/>
    <p:sldLayoutId id="2147483769" r:id="rId5"/>
    <p:sldLayoutId id="2147483766" r:id="rId6"/>
    <p:sldLayoutId id="2147483768" r:id="rId7"/>
    <p:sldLayoutId id="2147483761" r:id="rId8"/>
    <p:sldLayoutId id="2147483779" r:id="rId9"/>
    <p:sldLayoutId id="2147483780" r:id="rId10"/>
    <p:sldLayoutId id="2147483765" r:id="rId11"/>
    <p:sldLayoutId id="2147483791" r:id="rId12"/>
    <p:sldLayoutId id="2147483760" r:id="rId13"/>
    <p:sldLayoutId id="2147483763" r:id="rId14"/>
    <p:sldLayoutId id="2147483764" r:id="rId15"/>
    <p:sldLayoutId id="2147483781" r:id="rId16"/>
    <p:sldLayoutId id="2147483782" r:id="rId17"/>
    <p:sldLayoutId id="2147483783" r:id="rId18"/>
    <p:sldLayoutId id="2147483773" r:id="rId19"/>
    <p:sldLayoutId id="2147483774" r:id="rId20"/>
    <p:sldLayoutId id="2147483784" r:id="rId21"/>
    <p:sldLayoutId id="2147483762" r:id="rId22"/>
    <p:sldLayoutId id="2147483776" r:id="rId23"/>
    <p:sldLayoutId id="2147483770" r:id="rId24"/>
  </p:sldLayoutIdLst>
  <p:hf hdr="0" ftr="0" dt="0"/>
  <p:txStyles>
    <p:titleStyle>
      <a:lvl1pPr algn="l" defTabSz="914400" rtl="0" eaLnBrk="1" latinLnBrk="0" hangingPunct="1">
        <a:lnSpc>
          <a:spcPct val="90000"/>
        </a:lnSpc>
        <a:spcBef>
          <a:spcPct val="0"/>
        </a:spcBef>
        <a:buNone/>
        <a:defRPr lang="en-US" sz="2800" b="1" kern="1200" dirty="0">
          <a:solidFill>
            <a:schemeClr val="tx1"/>
          </a:solidFill>
          <a:latin typeface="+mn-lt"/>
          <a:ea typeface="+mn-ea"/>
          <a:cs typeface="+mn-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200" kern="1200">
          <a:solidFill>
            <a:schemeClr val="tx1"/>
          </a:solidFill>
          <a:latin typeface="+mn-lt"/>
          <a:ea typeface="+mn-ea"/>
          <a:cs typeface="+mn-cs"/>
        </a:defRPr>
      </a:lvl1pPr>
      <a:lvl2pPr marL="457200" indent="-228600" algn="l" defTabSz="914400" rtl="0" eaLnBrk="1" latinLnBrk="0" hangingPunct="1">
        <a:lnSpc>
          <a:spcPct val="90000"/>
        </a:lnSpc>
        <a:spcBef>
          <a:spcPts val="800"/>
        </a:spcBef>
        <a:buClr>
          <a:schemeClr val="accent1"/>
        </a:buClr>
        <a:buFont typeface="Wingdings" panose="05000000000000000000" pitchFamily="2" charset="2"/>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800"/>
        </a:spcBef>
        <a:buClr>
          <a:schemeClr val="accent1"/>
        </a:buClr>
        <a:buFont typeface="Calibri" panose="020F050202020403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microsoft.com/office/2018/10/relationships/comments" Target="../comments/modernComment_10A_624EB83D.xml"/><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8.xml"/><Relationship Id="rId1" Type="http://schemas.openxmlformats.org/officeDocument/2006/relationships/slideLayout" Target="../slideLayouts/slideLayout29.xml"/><Relationship Id="rId4" Type="http://schemas.openxmlformats.org/officeDocument/2006/relationships/image" Target="../media/image66.svg"/></Relationships>
</file>

<file path=ppt/slides/_rels/slide13.xml.rels><?xml version="1.0" encoding="UTF-8" standalone="yes"?>
<Relationships xmlns="http://schemas.openxmlformats.org/package/2006/relationships"><Relationship Id="rId3" Type="http://schemas.microsoft.com/office/2018/10/relationships/comments" Target="../comments/modernComment_7FFFF51F_E521FE06.xml"/><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0.xml"/><Relationship Id="rId1" Type="http://schemas.openxmlformats.org/officeDocument/2006/relationships/slideLayout" Target="../slideLayouts/slideLayout29.xml"/><Relationship Id="rId4" Type="http://schemas.openxmlformats.org/officeDocument/2006/relationships/image" Target="../media/image66.sv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4.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2.xml"/><Relationship Id="rId1" Type="http://schemas.openxmlformats.org/officeDocument/2006/relationships/slideLayout" Target="../slideLayouts/slideLayout26.xml"/><Relationship Id="rId6" Type="http://schemas.openxmlformats.org/officeDocument/2006/relationships/image" Target="../media/image38.svg"/><Relationship Id="rId5" Type="http://schemas.openxmlformats.org/officeDocument/2006/relationships/image" Target="../media/image37.png"/><Relationship Id="rId10" Type="http://schemas.openxmlformats.org/officeDocument/2006/relationships/image" Target="../media/image42.svg"/><Relationship Id="rId4" Type="http://schemas.openxmlformats.org/officeDocument/2006/relationships/image" Target="../media/image36.svg"/><Relationship Id="rId9" Type="http://schemas.openxmlformats.org/officeDocument/2006/relationships/image" Target="../media/image41.png"/></Relationships>
</file>

<file path=ppt/slides/_rels/slide5.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jpeg"/><Relationship Id="rId7" Type="http://schemas.openxmlformats.org/officeDocument/2006/relationships/image" Target="../media/image47.svg"/><Relationship Id="rId2" Type="http://schemas.openxmlformats.org/officeDocument/2006/relationships/notesSlide" Target="../notesSlides/notesSlide3.xml"/><Relationship Id="rId1" Type="http://schemas.openxmlformats.org/officeDocument/2006/relationships/slideLayout" Target="../slideLayouts/slideLayout26.xml"/><Relationship Id="rId6" Type="http://schemas.openxmlformats.org/officeDocument/2006/relationships/image" Target="../media/image46.png"/><Relationship Id="rId11" Type="http://schemas.openxmlformats.org/officeDocument/2006/relationships/image" Target="../media/image51.svg"/><Relationship Id="rId5" Type="http://schemas.openxmlformats.org/officeDocument/2006/relationships/image" Target="../media/image45.svg"/><Relationship Id="rId10" Type="http://schemas.openxmlformats.org/officeDocument/2006/relationships/image" Target="../media/image50.png"/><Relationship Id="rId4" Type="http://schemas.openxmlformats.org/officeDocument/2006/relationships/image" Target="../media/image44.png"/><Relationship Id="rId9" Type="http://schemas.openxmlformats.org/officeDocument/2006/relationships/image" Target="../media/image49.sv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8" Type="http://schemas.openxmlformats.org/officeDocument/2006/relationships/image" Target="../media/image57.png"/><Relationship Id="rId13" Type="http://schemas.openxmlformats.org/officeDocument/2006/relationships/image" Target="../media/image62.png"/><Relationship Id="rId3" Type="http://schemas.openxmlformats.org/officeDocument/2006/relationships/image" Target="../media/image52.png"/><Relationship Id="rId7" Type="http://schemas.openxmlformats.org/officeDocument/2006/relationships/image" Target="../media/image56.png"/><Relationship Id="rId12" Type="http://schemas.openxmlformats.org/officeDocument/2006/relationships/image" Target="../media/image61.png"/><Relationship Id="rId2" Type="http://schemas.openxmlformats.org/officeDocument/2006/relationships/notesSlide" Target="../notesSlides/notesSlide4.xml"/><Relationship Id="rId1" Type="http://schemas.openxmlformats.org/officeDocument/2006/relationships/slideLayout" Target="../slideLayouts/slideLayout45.xml"/><Relationship Id="rId6" Type="http://schemas.openxmlformats.org/officeDocument/2006/relationships/image" Target="../media/image55.png"/><Relationship Id="rId11" Type="http://schemas.openxmlformats.org/officeDocument/2006/relationships/image" Target="../media/image60.png"/><Relationship Id="rId5" Type="http://schemas.openxmlformats.org/officeDocument/2006/relationships/image" Target="../media/image54.png"/><Relationship Id="rId15" Type="http://schemas.openxmlformats.org/officeDocument/2006/relationships/image" Target="../media/image64.png"/><Relationship Id="rId10" Type="http://schemas.openxmlformats.org/officeDocument/2006/relationships/image" Target="../media/image59.png"/><Relationship Id="rId4" Type="http://schemas.openxmlformats.org/officeDocument/2006/relationships/image" Target="../media/image53.png"/><Relationship Id="rId9" Type="http://schemas.openxmlformats.org/officeDocument/2006/relationships/image" Target="../media/image58.png"/><Relationship Id="rId14" Type="http://schemas.openxmlformats.org/officeDocument/2006/relationships/image" Target="../media/image6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66.svg"/><Relationship Id="rId2" Type="http://schemas.openxmlformats.org/officeDocument/2006/relationships/image" Target="../media/image65.pn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D82C1-DEF1-40D3-02F5-FD99E5888D57}"/>
              </a:ext>
            </a:extLst>
          </p:cNvPr>
          <p:cNvSpPr>
            <a:spLocks noGrp="1"/>
          </p:cNvSpPr>
          <p:nvPr>
            <p:ph type="ctrTitle"/>
          </p:nvPr>
        </p:nvSpPr>
        <p:spPr/>
        <p:txBody>
          <a:bodyPr/>
          <a:lstStyle/>
          <a:p>
            <a:r>
              <a:rPr kumimoji="0" lang="en-US" sz="3000" b="1" i="0" u="none" strike="noStrike" kern="1200" cap="none" spc="0" normalizeH="0" baseline="0" noProof="0">
                <a:ln>
                  <a:noFill/>
                </a:ln>
                <a:effectLst/>
                <a:uLnTx/>
                <a:uFillTx/>
                <a:ea typeface="+mn-lt"/>
                <a:cs typeface="+mn-lt"/>
              </a:rPr>
              <a:t>Tech-Enabled Managed Services</a:t>
            </a:r>
            <a:r>
              <a:rPr lang="en-US" sz="3000">
                <a:ea typeface="+mn-lt"/>
                <a:cs typeface="+mn-lt"/>
              </a:rPr>
              <a:t>: Not Your Average Outsourcing</a:t>
            </a:r>
            <a:endParaRPr lang="en-US" sz="3000">
              <a:cs typeface="Calibri"/>
            </a:endParaRPr>
          </a:p>
          <a:p>
            <a:endParaRPr lang="en-US" sz="3200">
              <a:cs typeface="Calibri"/>
            </a:endParaRPr>
          </a:p>
        </p:txBody>
      </p:sp>
      <p:sp>
        <p:nvSpPr>
          <p:cNvPr id="3" name="Text Placeholder 2">
            <a:extLst>
              <a:ext uri="{FF2B5EF4-FFF2-40B4-BE49-F238E27FC236}">
                <a16:creationId xmlns:a16="http://schemas.microsoft.com/office/drawing/2014/main" id="{744771F5-035A-A160-6400-C3A28FC70833}"/>
              </a:ext>
            </a:extLst>
          </p:cNvPr>
          <p:cNvSpPr>
            <a:spLocks noGrp="1"/>
          </p:cNvSpPr>
          <p:nvPr>
            <p:ph type="body" sz="quarter" idx="11"/>
          </p:nvPr>
        </p:nvSpPr>
        <p:spPr/>
        <p:txBody>
          <a:bodyPr vert="horz" lIns="0" tIns="45720" rIns="91440" bIns="45720" rtlCol="0" anchor="t">
            <a:noAutofit/>
          </a:bodyPr>
          <a:lstStyle/>
          <a:p>
            <a:r>
              <a:rPr lang="en-US"/>
              <a:t>Dan LeSueur, Jason Jones, Phil Rowell </a:t>
            </a:r>
          </a:p>
        </p:txBody>
      </p:sp>
    </p:spTree>
    <p:extLst>
      <p:ext uri="{BB962C8B-B14F-4D97-AF65-F5344CB8AC3E}">
        <p14:creationId xmlns:p14="http://schemas.microsoft.com/office/powerpoint/2010/main" val="28689518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114E3-0C40-C9E3-B52A-F7081AAB9541}"/>
              </a:ext>
            </a:extLst>
          </p:cNvPr>
          <p:cNvSpPr>
            <a:spLocks noGrp="1"/>
          </p:cNvSpPr>
          <p:nvPr>
            <p:ph type="title"/>
          </p:nvPr>
        </p:nvSpPr>
        <p:spPr/>
        <p:txBody>
          <a:bodyPr/>
          <a:lstStyle/>
          <a:p>
            <a:r>
              <a:rPr lang="en-US" sz="2800"/>
              <a:t>Health Catalyst TEMS Framework</a:t>
            </a:r>
            <a:endParaRPr lang="en-US"/>
          </a:p>
        </p:txBody>
      </p:sp>
      <p:sp>
        <p:nvSpPr>
          <p:cNvPr id="3" name="Rectangle: Single Corner Snipped 2">
            <a:extLst>
              <a:ext uri="{FF2B5EF4-FFF2-40B4-BE49-F238E27FC236}">
                <a16:creationId xmlns:a16="http://schemas.microsoft.com/office/drawing/2014/main" id="{6AB620E1-C9A0-24FF-0EDF-64518A964F63}"/>
              </a:ext>
            </a:extLst>
          </p:cNvPr>
          <p:cNvSpPr/>
          <p:nvPr/>
        </p:nvSpPr>
        <p:spPr>
          <a:xfrm>
            <a:off x="2859421" y="3545162"/>
            <a:ext cx="6760814" cy="2336743"/>
          </a:xfrm>
          <a:prstGeom prst="snip1Rect">
            <a:avLst/>
          </a:prstGeom>
          <a:solidFill>
            <a:schemeClr val="bg1">
              <a:lumMod val="50000"/>
            </a:schemeClr>
          </a:solid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srgbClr val="FFFFFF"/>
              </a:solidFill>
              <a:effectLst/>
              <a:uLnTx/>
              <a:uFillTx/>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srgbClr val="FFFFFF"/>
              </a:solidFill>
              <a:effectLst/>
              <a:uLnTx/>
              <a:uFillTx/>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US" sz="1600" b="1" i="0" u="none" strike="noStrike" kern="1200" cap="none" spc="0" normalizeH="0" baseline="0" noProof="0">
                <a:ln>
                  <a:noFill/>
                </a:ln>
                <a:solidFill>
                  <a:srgbClr val="FFFFFF"/>
                </a:solidFill>
                <a:effectLst/>
                <a:uLnTx/>
                <a:uFillTx/>
                <a:ea typeface="+mn-ea"/>
                <a:cs typeface="+mn-cs"/>
              </a:rPr>
            </a:br>
            <a:br>
              <a:rPr kumimoji="0" lang="en-US" sz="1600" b="1" i="0" u="none" strike="noStrike" kern="1200" cap="none" spc="0" normalizeH="0" baseline="0" noProof="0">
                <a:ln>
                  <a:noFill/>
                </a:ln>
                <a:solidFill>
                  <a:srgbClr val="FFFFFF"/>
                </a:solidFill>
                <a:effectLst/>
                <a:uLnTx/>
                <a:uFillTx/>
                <a:ea typeface="+mn-ea"/>
                <a:cs typeface="+mn-cs"/>
              </a:rPr>
            </a:br>
            <a:endParaRPr kumimoji="0" lang="en-US" sz="1600" b="1" i="0" u="none" strike="noStrike" kern="1200" cap="none" spc="0" normalizeH="0" baseline="0" noProof="0">
              <a:ln>
                <a:noFill/>
              </a:ln>
              <a:solidFill>
                <a:srgbClr val="FFFFFF"/>
              </a:solidFill>
              <a:effectLst/>
              <a:uLnTx/>
              <a:uFillTx/>
              <a:ea typeface="+mn-ea"/>
              <a:cs typeface="+mn-cs"/>
            </a:endParaRPr>
          </a:p>
        </p:txBody>
      </p:sp>
      <p:sp>
        <p:nvSpPr>
          <p:cNvPr id="4" name="Rectangle: Single Corner Snipped 3">
            <a:extLst>
              <a:ext uri="{FF2B5EF4-FFF2-40B4-BE49-F238E27FC236}">
                <a16:creationId xmlns:a16="http://schemas.microsoft.com/office/drawing/2014/main" id="{4A36F24C-61FD-64BE-7D4C-635F7DB0EF58}"/>
              </a:ext>
            </a:extLst>
          </p:cNvPr>
          <p:cNvSpPr/>
          <p:nvPr/>
        </p:nvSpPr>
        <p:spPr>
          <a:xfrm>
            <a:off x="542919" y="2101451"/>
            <a:ext cx="2011682" cy="3780454"/>
          </a:xfrm>
          <a:prstGeom prst="snip1Rect">
            <a:avLst/>
          </a:prstGeom>
          <a:solidFill>
            <a:schemeClr val="accent6"/>
          </a:solid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1" u="none" strike="noStrike" kern="1200" cap="none" spc="0" normalizeH="0" baseline="0" noProof="0">
              <a:ln>
                <a:noFill/>
              </a:ln>
              <a:solidFill>
                <a:srgbClr val="FFFFFF"/>
              </a:solidFill>
              <a:effectLst/>
              <a:uLnTx/>
              <a:uFillTx/>
              <a:ea typeface="+mn-ea"/>
              <a:cs typeface="+mn-cs"/>
            </a:endParaRPr>
          </a:p>
        </p:txBody>
      </p:sp>
      <p:sp>
        <p:nvSpPr>
          <p:cNvPr id="5" name="Rectangle 4">
            <a:extLst>
              <a:ext uri="{FF2B5EF4-FFF2-40B4-BE49-F238E27FC236}">
                <a16:creationId xmlns:a16="http://schemas.microsoft.com/office/drawing/2014/main" id="{2A1D41D6-82CB-6B70-D4B3-E242D3004485}"/>
              </a:ext>
            </a:extLst>
          </p:cNvPr>
          <p:cNvSpPr/>
          <p:nvPr/>
        </p:nvSpPr>
        <p:spPr>
          <a:xfrm>
            <a:off x="542919" y="1473174"/>
            <a:ext cx="2011682" cy="221599"/>
          </a:xfrm>
          <a:prstGeom prst="rect">
            <a:avLst/>
          </a:prstGeom>
        </p:spPr>
        <p:txBody>
          <a:bodyPr wrap="square" lIns="0" tIns="0" rIns="0" bIns="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600" b="1" i="0" u="none" strike="noStrike" kern="1200" cap="none" spc="200" normalizeH="0" baseline="0" noProof="0">
                <a:ln>
                  <a:noFill/>
                </a:ln>
                <a:solidFill>
                  <a:srgbClr val="333333"/>
                </a:solidFill>
                <a:effectLst/>
                <a:uLnTx/>
                <a:uFillTx/>
                <a:ea typeface="+mn-ea"/>
                <a:cs typeface="+mn-cs"/>
              </a:rPr>
              <a:t>PLATFORM</a:t>
            </a:r>
          </a:p>
        </p:txBody>
      </p:sp>
      <p:sp>
        <p:nvSpPr>
          <p:cNvPr id="6" name="Rectangle 5">
            <a:extLst>
              <a:ext uri="{FF2B5EF4-FFF2-40B4-BE49-F238E27FC236}">
                <a16:creationId xmlns:a16="http://schemas.microsoft.com/office/drawing/2014/main" id="{BFFB8AF4-802D-EB73-03B7-DE7120D05E3E}"/>
              </a:ext>
            </a:extLst>
          </p:cNvPr>
          <p:cNvSpPr/>
          <p:nvPr/>
        </p:nvSpPr>
        <p:spPr>
          <a:xfrm>
            <a:off x="3141819" y="1473174"/>
            <a:ext cx="6000765" cy="221599"/>
          </a:xfrm>
          <a:prstGeom prst="rect">
            <a:avLst/>
          </a:prstGeom>
        </p:spPr>
        <p:txBody>
          <a:bodyPr wrap="square" lIns="0" tIns="0" rIns="0" bIns="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600" b="1" i="0" u="none" strike="noStrike" kern="1200" cap="none" spc="200" normalizeH="0" baseline="0" noProof="0">
                <a:ln>
                  <a:noFill/>
                </a:ln>
                <a:solidFill>
                  <a:srgbClr val="333333"/>
                </a:solidFill>
                <a:effectLst/>
                <a:uLnTx/>
                <a:uFillTx/>
                <a:ea typeface="+mn-ea"/>
                <a:cs typeface="+mn-cs"/>
              </a:rPr>
              <a:t>APPLICATIONS &amp; ACCELERATORS</a:t>
            </a:r>
          </a:p>
        </p:txBody>
      </p:sp>
      <p:sp>
        <p:nvSpPr>
          <p:cNvPr id="7" name="Rectangle 6">
            <a:extLst>
              <a:ext uri="{FF2B5EF4-FFF2-40B4-BE49-F238E27FC236}">
                <a16:creationId xmlns:a16="http://schemas.microsoft.com/office/drawing/2014/main" id="{B3A92BC4-E654-3B78-EEEF-A2F27AFF50E8}"/>
              </a:ext>
            </a:extLst>
          </p:cNvPr>
          <p:cNvSpPr/>
          <p:nvPr/>
        </p:nvSpPr>
        <p:spPr>
          <a:xfrm>
            <a:off x="9928321" y="1473174"/>
            <a:ext cx="1873152" cy="443198"/>
          </a:xfrm>
          <a:prstGeom prst="rect">
            <a:avLst/>
          </a:prstGeom>
        </p:spPr>
        <p:txBody>
          <a:bodyPr wrap="square" lIns="0" tIns="0" rIns="0" bIns="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600" b="1" i="0" u="none" strike="noStrike" kern="1200" cap="none" spc="200" normalizeH="0" baseline="0" noProof="0">
                <a:ln>
                  <a:noFill/>
                </a:ln>
                <a:solidFill>
                  <a:schemeClr val="accent6"/>
                </a:solidFill>
                <a:effectLst/>
                <a:uLnTx/>
                <a:uFillTx/>
                <a:ea typeface="+mn-ea"/>
                <a:cs typeface="+mn-cs"/>
              </a:rPr>
              <a:t>TEMS POSSIBILITIES</a:t>
            </a:r>
          </a:p>
        </p:txBody>
      </p:sp>
      <p:sp>
        <p:nvSpPr>
          <p:cNvPr id="8" name="Rectangle: Single Corner Snipped 7">
            <a:extLst>
              <a:ext uri="{FF2B5EF4-FFF2-40B4-BE49-F238E27FC236}">
                <a16:creationId xmlns:a16="http://schemas.microsoft.com/office/drawing/2014/main" id="{D7262D1F-1349-1294-097B-3BAE4CF941E9}"/>
              </a:ext>
            </a:extLst>
          </p:cNvPr>
          <p:cNvSpPr/>
          <p:nvPr/>
        </p:nvSpPr>
        <p:spPr>
          <a:xfrm>
            <a:off x="9927945" y="3359160"/>
            <a:ext cx="1828800" cy="585216"/>
          </a:xfrm>
          <a:prstGeom prst="snip1Rect">
            <a:avLst/>
          </a:prstGeom>
          <a:solidFill>
            <a:schemeClr val="bg2"/>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ea typeface="+mn-ea"/>
                <a:cs typeface="+mn-cs"/>
              </a:rPr>
              <a:t>EDW &amp; Data Operations</a:t>
            </a:r>
          </a:p>
        </p:txBody>
      </p:sp>
      <p:sp>
        <p:nvSpPr>
          <p:cNvPr id="9" name="Rectangle: Single Corner Snipped 8">
            <a:extLst>
              <a:ext uri="{FF2B5EF4-FFF2-40B4-BE49-F238E27FC236}">
                <a16:creationId xmlns:a16="http://schemas.microsoft.com/office/drawing/2014/main" id="{04F2FB82-7C9B-F25A-F562-7C901E0E919B}"/>
              </a:ext>
            </a:extLst>
          </p:cNvPr>
          <p:cNvSpPr/>
          <p:nvPr/>
        </p:nvSpPr>
        <p:spPr>
          <a:xfrm>
            <a:off x="9927945" y="5302525"/>
            <a:ext cx="1828800" cy="585216"/>
          </a:xfrm>
          <a:prstGeom prst="snip1Rect">
            <a:avLst/>
          </a:prstGeom>
          <a:solidFill>
            <a:schemeClr val="bg2"/>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ea typeface="+mn-ea"/>
                <a:cs typeface="+mn-cs"/>
              </a:rPr>
              <a:t>And many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a:solidFill>
                  <a:srgbClr val="FFFFFF"/>
                </a:solidFill>
              </a:rPr>
              <a:t>m</a:t>
            </a:r>
            <a:r>
              <a:rPr kumimoji="0" lang="en-US" sz="1400" b="1" i="0" u="none" strike="noStrike" kern="1200" cap="none" spc="0" normalizeH="0" baseline="0" noProof="0">
                <a:ln>
                  <a:noFill/>
                </a:ln>
                <a:solidFill>
                  <a:srgbClr val="FFFFFF"/>
                </a:solidFill>
                <a:effectLst/>
                <a:uLnTx/>
                <a:uFillTx/>
                <a:ea typeface="+mn-ea"/>
                <a:cs typeface="+mn-cs"/>
              </a:rPr>
              <a:t>ore…</a:t>
            </a:r>
          </a:p>
        </p:txBody>
      </p:sp>
      <p:sp>
        <p:nvSpPr>
          <p:cNvPr id="10" name="Rectangle: Single Corner Snipped 9">
            <a:extLst>
              <a:ext uri="{FF2B5EF4-FFF2-40B4-BE49-F238E27FC236}">
                <a16:creationId xmlns:a16="http://schemas.microsoft.com/office/drawing/2014/main" id="{7B241E2D-47F7-362E-6F05-927F0D4F6A0E}"/>
              </a:ext>
            </a:extLst>
          </p:cNvPr>
          <p:cNvSpPr/>
          <p:nvPr/>
        </p:nvSpPr>
        <p:spPr>
          <a:xfrm>
            <a:off x="9928697" y="2063582"/>
            <a:ext cx="1828800" cy="585216"/>
          </a:xfrm>
          <a:prstGeom prst="snip1Rect">
            <a:avLst/>
          </a:prstGeom>
          <a:solidFill>
            <a:schemeClr val="bg2"/>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ea typeface="+mn-ea"/>
                <a:cs typeface="+mn-cs"/>
              </a:rPr>
              <a:t>Clinical Chart Abstraction</a:t>
            </a:r>
          </a:p>
        </p:txBody>
      </p:sp>
      <p:sp>
        <p:nvSpPr>
          <p:cNvPr id="11" name="TextBox 10">
            <a:extLst>
              <a:ext uri="{FF2B5EF4-FFF2-40B4-BE49-F238E27FC236}">
                <a16:creationId xmlns:a16="http://schemas.microsoft.com/office/drawing/2014/main" id="{23F95A74-EBEA-E2CF-4839-6491F3E84B4D}"/>
              </a:ext>
            </a:extLst>
          </p:cNvPr>
          <p:cNvSpPr txBox="1"/>
          <p:nvPr/>
        </p:nvSpPr>
        <p:spPr>
          <a:xfrm>
            <a:off x="538148" y="2354289"/>
            <a:ext cx="1994518" cy="584775"/>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FFFF"/>
                </a:solidFill>
                <a:effectLst/>
                <a:uLnTx/>
                <a:uFillTx/>
                <a:ea typeface="+mn-ea"/>
                <a:cs typeface="+mn-cs"/>
              </a:rPr>
              <a:t>Data &amp; Analytics Platform</a:t>
            </a:r>
            <a:endParaRPr kumimoji="0" lang="en-US" sz="1600" b="1" i="0" u="none" strike="noStrike" kern="1200" cap="none" spc="0" normalizeH="0" baseline="0" noProof="0">
              <a:ln>
                <a:noFill/>
              </a:ln>
              <a:solidFill>
                <a:srgbClr val="FFFFFF"/>
              </a:solidFill>
              <a:effectLst/>
              <a:uLnTx/>
              <a:uFillTx/>
              <a:ea typeface="+mn-ea"/>
              <a:cs typeface="Calibri"/>
            </a:endParaRPr>
          </a:p>
        </p:txBody>
      </p:sp>
      <p:sp>
        <p:nvSpPr>
          <p:cNvPr id="12" name="TextBox 11">
            <a:extLst>
              <a:ext uri="{FF2B5EF4-FFF2-40B4-BE49-F238E27FC236}">
                <a16:creationId xmlns:a16="http://schemas.microsoft.com/office/drawing/2014/main" id="{07D2D07A-804F-FA92-0F7C-D93356F080B6}"/>
              </a:ext>
            </a:extLst>
          </p:cNvPr>
          <p:cNvSpPr txBox="1"/>
          <p:nvPr/>
        </p:nvSpPr>
        <p:spPr>
          <a:xfrm>
            <a:off x="560083" y="3019077"/>
            <a:ext cx="2011682" cy="203132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a:ln>
                  <a:noFill/>
                </a:ln>
                <a:solidFill>
                  <a:srgbClr val="FFFFFF"/>
                </a:solidFill>
                <a:effectLst/>
                <a:uLnTx/>
                <a:uFillTx/>
                <a:ea typeface="+mn-ea"/>
                <a:cs typeface="+mn-cs"/>
              </a:rPr>
              <a:t>Data warehouse, source connectors, reusable data logic, machine learning, augmented intelligence, terminology services, expert data collections, real-time streaming &amp; interoperability, big data</a:t>
            </a:r>
          </a:p>
        </p:txBody>
      </p:sp>
      <p:grpSp>
        <p:nvGrpSpPr>
          <p:cNvPr id="13" name="Group 12">
            <a:extLst>
              <a:ext uri="{FF2B5EF4-FFF2-40B4-BE49-F238E27FC236}">
                <a16:creationId xmlns:a16="http://schemas.microsoft.com/office/drawing/2014/main" id="{6F087CAA-E96E-2DCD-678C-F2A019AA8CD7}"/>
              </a:ext>
            </a:extLst>
          </p:cNvPr>
          <p:cNvGrpSpPr/>
          <p:nvPr/>
        </p:nvGrpSpPr>
        <p:grpSpPr>
          <a:xfrm>
            <a:off x="3124362" y="2060394"/>
            <a:ext cx="1916838" cy="2794653"/>
            <a:chOff x="3767155" y="2052491"/>
            <a:chExt cx="1584163" cy="2517131"/>
          </a:xfrm>
        </p:grpSpPr>
        <p:sp>
          <p:nvSpPr>
            <p:cNvPr id="14" name="Rectangle: Single Corner Snipped 13">
              <a:extLst>
                <a:ext uri="{FF2B5EF4-FFF2-40B4-BE49-F238E27FC236}">
                  <a16:creationId xmlns:a16="http://schemas.microsoft.com/office/drawing/2014/main" id="{2BD16B88-901E-C808-8CB0-B3A575DCFFBD}"/>
                </a:ext>
              </a:extLst>
            </p:cNvPr>
            <p:cNvSpPr/>
            <p:nvPr/>
          </p:nvSpPr>
          <p:spPr>
            <a:xfrm>
              <a:off x="3767155" y="2052491"/>
              <a:ext cx="1575888" cy="2336743"/>
            </a:xfrm>
            <a:prstGeom prst="snip1Rect">
              <a:avLst/>
            </a:prstGeom>
            <a:solidFill>
              <a:schemeClr val="bg1"/>
            </a:solidFill>
            <a:ln w="28575">
              <a:solidFill>
                <a:schemeClr val="tx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srgbClr val="FFFFFF"/>
                </a:solidFill>
                <a:effectLst/>
                <a:uLnTx/>
                <a:uFillTx/>
                <a:ea typeface="+mn-ea"/>
                <a:cs typeface="+mn-cs"/>
              </a:endParaRPr>
            </a:p>
          </p:txBody>
        </p:sp>
        <p:sp>
          <p:nvSpPr>
            <p:cNvPr id="15" name="TextBox 14">
              <a:extLst>
                <a:ext uri="{FF2B5EF4-FFF2-40B4-BE49-F238E27FC236}">
                  <a16:creationId xmlns:a16="http://schemas.microsoft.com/office/drawing/2014/main" id="{66200587-358C-ABE4-8BB5-C9712BA80563}"/>
                </a:ext>
              </a:extLst>
            </p:cNvPr>
            <p:cNvSpPr txBox="1"/>
            <p:nvPr/>
          </p:nvSpPr>
          <p:spPr>
            <a:xfrm>
              <a:off x="3771926" y="2313231"/>
              <a:ext cx="1575888" cy="526704"/>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6D6E70"/>
                  </a:solidFill>
                  <a:effectLst/>
                  <a:uLnTx/>
                  <a:uFillTx/>
                  <a:ea typeface="+mn-ea"/>
                  <a:cs typeface="+mn-cs"/>
                </a:rPr>
                <a:t>Quality Improvement</a:t>
              </a:r>
            </a:p>
          </p:txBody>
        </p:sp>
        <p:sp>
          <p:nvSpPr>
            <p:cNvPr id="16" name="TextBox 15">
              <a:extLst>
                <a:ext uri="{FF2B5EF4-FFF2-40B4-BE49-F238E27FC236}">
                  <a16:creationId xmlns:a16="http://schemas.microsoft.com/office/drawing/2014/main" id="{C24DE26A-2974-3638-6188-E3F1E22A1E8B}"/>
                </a:ext>
              </a:extLst>
            </p:cNvPr>
            <p:cNvSpPr txBox="1"/>
            <p:nvPr/>
          </p:nvSpPr>
          <p:spPr>
            <a:xfrm>
              <a:off x="3775410" y="2969184"/>
              <a:ext cx="1575908" cy="1600438"/>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a:ln>
                    <a:noFill/>
                  </a:ln>
                  <a:solidFill>
                    <a:srgbClr val="6D6E70"/>
                  </a:solidFill>
                  <a:effectLst/>
                  <a:uLnTx/>
                  <a:uFillTx/>
                  <a:ea typeface="+mn-ea"/>
                  <a:cs typeface="+mn-cs"/>
                </a:rPr>
                <a:t>Analytics dashboards, opportunity identification, improvement in quality measures and patient safety, patient engagement</a:t>
              </a:r>
            </a:p>
          </p:txBody>
        </p:sp>
      </p:grpSp>
      <p:grpSp>
        <p:nvGrpSpPr>
          <p:cNvPr id="17" name="Group 16">
            <a:extLst>
              <a:ext uri="{FF2B5EF4-FFF2-40B4-BE49-F238E27FC236}">
                <a16:creationId xmlns:a16="http://schemas.microsoft.com/office/drawing/2014/main" id="{411CF82A-C355-4136-F116-94F608092BEC}"/>
              </a:ext>
            </a:extLst>
          </p:cNvPr>
          <p:cNvGrpSpPr/>
          <p:nvPr/>
        </p:nvGrpSpPr>
        <p:grpSpPr>
          <a:xfrm>
            <a:off x="5193612" y="2052490"/>
            <a:ext cx="1968784" cy="2633569"/>
            <a:chOff x="5495465" y="2055821"/>
            <a:chExt cx="1627094" cy="2630197"/>
          </a:xfrm>
        </p:grpSpPr>
        <p:sp>
          <p:nvSpPr>
            <p:cNvPr id="18" name="Rectangle: Single Corner Snipped 17">
              <a:extLst>
                <a:ext uri="{FF2B5EF4-FFF2-40B4-BE49-F238E27FC236}">
                  <a16:creationId xmlns:a16="http://schemas.microsoft.com/office/drawing/2014/main" id="{CE7ACD8A-6399-514F-67A2-A76A715F9964}"/>
                </a:ext>
              </a:extLst>
            </p:cNvPr>
            <p:cNvSpPr/>
            <p:nvPr/>
          </p:nvSpPr>
          <p:spPr>
            <a:xfrm>
              <a:off x="5495465" y="2055821"/>
              <a:ext cx="1575888" cy="2598352"/>
            </a:xfrm>
            <a:prstGeom prst="snip1Rect">
              <a:avLst/>
            </a:prstGeom>
            <a:solidFill>
              <a:schemeClr val="bg1"/>
            </a:solidFill>
            <a:ln w="28575">
              <a:solidFill>
                <a:schemeClr val="tx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1" u="none" strike="noStrike" kern="1200" cap="none" spc="0" normalizeH="0" baseline="0" noProof="0">
                <a:ln>
                  <a:noFill/>
                </a:ln>
                <a:solidFill>
                  <a:srgbClr val="FFFFFF"/>
                </a:solidFill>
                <a:effectLst/>
                <a:uLnTx/>
                <a:uFillTx/>
                <a:ea typeface="+mn-ea"/>
                <a:cs typeface="+mn-cs"/>
              </a:endParaRPr>
            </a:p>
          </p:txBody>
        </p:sp>
        <p:sp>
          <p:nvSpPr>
            <p:cNvPr id="19" name="TextBox 18">
              <a:extLst>
                <a:ext uri="{FF2B5EF4-FFF2-40B4-BE49-F238E27FC236}">
                  <a16:creationId xmlns:a16="http://schemas.microsoft.com/office/drawing/2014/main" id="{EBFE079F-15BB-CF6E-3611-DC97006405F4}"/>
                </a:ext>
              </a:extLst>
            </p:cNvPr>
            <p:cNvSpPr txBox="1"/>
            <p:nvPr/>
          </p:nvSpPr>
          <p:spPr>
            <a:xfrm>
              <a:off x="5500234" y="2316200"/>
              <a:ext cx="1566348" cy="584775"/>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6D6E70"/>
                  </a:solidFill>
                  <a:effectLst/>
                  <a:uLnTx/>
                  <a:uFillTx/>
                  <a:ea typeface="+mn-ea"/>
                  <a:cs typeface="+mn-cs"/>
                </a:rPr>
                <a:t>Population Health Management</a:t>
              </a:r>
            </a:p>
          </p:txBody>
        </p:sp>
        <p:sp>
          <p:nvSpPr>
            <p:cNvPr id="20" name="TextBox 19">
              <a:extLst>
                <a:ext uri="{FF2B5EF4-FFF2-40B4-BE49-F238E27FC236}">
                  <a16:creationId xmlns:a16="http://schemas.microsoft.com/office/drawing/2014/main" id="{A6B8D6CC-26F8-DFD2-1DA3-2329A1FCF08B}"/>
                </a:ext>
              </a:extLst>
            </p:cNvPr>
            <p:cNvSpPr txBox="1"/>
            <p:nvPr/>
          </p:nvSpPr>
          <p:spPr>
            <a:xfrm>
              <a:off x="5551440" y="3085580"/>
              <a:ext cx="1571119" cy="1600438"/>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a:ln>
                    <a:noFill/>
                  </a:ln>
                  <a:solidFill>
                    <a:srgbClr val="6D6E70"/>
                  </a:solidFill>
                  <a:effectLst/>
                  <a:uLnTx/>
                  <a:uFillTx/>
                  <a:ea typeface="+mn-ea"/>
                  <a:cs typeface="+mn-cs"/>
                </a:rPr>
                <a:t>Risk coding, total cost of care, risk stratification, quality measures, point-of-care integration, care management, patient engagement</a:t>
              </a:r>
            </a:p>
          </p:txBody>
        </p:sp>
      </p:grpSp>
      <p:grpSp>
        <p:nvGrpSpPr>
          <p:cNvPr id="21" name="Group 20">
            <a:extLst>
              <a:ext uri="{FF2B5EF4-FFF2-40B4-BE49-F238E27FC236}">
                <a16:creationId xmlns:a16="http://schemas.microsoft.com/office/drawing/2014/main" id="{F3B63BB3-487E-68B9-3F27-1904DEFE7A5D}"/>
              </a:ext>
            </a:extLst>
          </p:cNvPr>
          <p:cNvGrpSpPr/>
          <p:nvPr/>
        </p:nvGrpSpPr>
        <p:grpSpPr>
          <a:xfrm>
            <a:off x="7247073" y="2060394"/>
            <a:ext cx="1916838" cy="2618199"/>
            <a:chOff x="7215498" y="2060394"/>
            <a:chExt cx="1584163" cy="2358743"/>
          </a:xfrm>
        </p:grpSpPr>
        <p:sp>
          <p:nvSpPr>
            <p:cNvPr id="22" name="Rectangle: Single Corner Snipped 21">
              <a:extLst>
                <a:ext uri="{FF2B5EF4-FFF2-40B4-BE49-F238E27FC236}">
                  <a16:creationId xmlns:a16="http://schemas.microsoft.com/office/drawing/2014/main" id="{4276B2F2-28AE-E789-7AF4-BB26B63D8E42}"/>
                </a:ext>
              </a:extLst>
            </p:cNvPr>
            <p:cNvSpPr/>
            <p:nvPr/>
          </p:nvSpPr>
          <p:spPr>
            <a:xfrm>
              <a:off x="7223773" y="2060394"/>
              <a:ext cx="1575888" cy="2336743"/>
            </a:xfrm>
            <a:prstGeom prst="snip1Rect">
              <a:avLst/>
            </a:prstGeom>
            <a:solidFill>
              <a:schemeClr val="bg1"/>
            </a:solidFill>
            <a:ln w="28575">
              <a:solidFill>
                <a:schemeClr val="tx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srgbClr val="FFFFFF"/>
                </a:solidFill>
                <a:effectLst/>
                <a:uLnTx/>
                <a:uFillTx/>
                <a:ea typeface="+mn-ea"/>
                <a:cs typeface="+mn-cs"/>
              </a:endParaRPr>
            </a:p>
          </p:txBody>
        </p:sp>
        <p:sp>
          <p:nvSpPr>
            <p:cNvPr id="23" name="TextBox 22">
              <a:extLst>
                <a:ext uri="{FF2B5EF4-FFF2-40B4-BE49-F238E27FC236}">
                  <a16:creationId xmlns:a16="http://schemas.microsoft.com/office/drawing/2014/main" id="{CC1189F5-455A-2066-FE26-C1B8A0834A15}"/>
                </a:ext>
              </a:extLst>
            </p:cNvPr>
            <p:cNvSpPr txBox="1"/>
            <p:nvPr/>
          </p:nvSpPr>
          <p:spPr>
            <a:xfrm>
              <a:off x="7228542" y="2313231"/>
              <a:ext cx="1571119" cy="584775"/>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6D6E70"/>
                  </a:solidFill>
                  <a:effectLst/>
                  <a:uLnTx/>
                  <a:uFillTx/>
                  <a:ea typeface="+mn-ea"/>
                  <a:cs typeface="+mn-cs"/>
                </a:rPr>
                <a:t>Financial Empowerment</a:t>
              </a:r>
            </a:p>
          </p:txBody>
        </p:sp>
        <p:sp>
          <p:nvSpPr>
            <p:cNvPr id="24" name="TextBox 23">
              <a:extLst>
                <a:ext uri="{FF2B5EF4-FFF2-40B4-BE49-F238E27FC236}">
                  <a16:creationId xmlns:a16="http://schemas.microsoft.com/office/drawing/2014/main" id="{A50EED55-4783-442D-1621-D944E3BEC9D8}"/>
                </a:ext>
              </a:extLst>
            </p:cNvPr>
            <p:cNvSpPr txBox="1"/>
            <p:nvPr/>
          </p:nvSpPr>
          <p:spPr>
            <a:xfrm>
              <a:off x="7215498" y="2977298"/>
              <a:ext cx="1571119" cy="1441839"/>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a:ln>
                    <a:noFill/>
                  </a:ln>
                  <a:solidFill>
                    <a:srgbClr val="6D6E70"/>
                  </a:solidFill>
                  <a:effectLst/>
                  <a:uLnTx/>
                  <a:uFillTx/>
                  <a:ea typeface="+mn-ea"/>
                  <a:cs typeface="+mn-cs"/>
                </a:rPr>
                <a:t>Activity-based costing, planning &amp; budgeting, labor productivity management, comprehensive mid-revenue cycle management </a:t>
              </a:r>
            </a:p>
          </p:txBody>
        </p:sp>
      </p:grpSp>
      <p:sp>
        <p:nvSpPr>
          <p:cNvPr id="25" name="TextBox 24">
            <a:extLst>
              <a:ext uri="{FF2B5EF4-FFF2-40B4-BE49-F238E27FC236}">
                <a16:creationId xmlns:a16="http://schemas.microsoft.com/office/drawing/2014/main" id="{E23AE023-4D6F-BD83-4664-D6CAE16E7027}"/>
              </a:ext>
            </a:extLst>
          </p:cNvPr>
          <p:cNvSpPr txBox="1"/>
          <p:nvPr/>
        </p:nvSpPr>
        <p:spPr>
          <a:xfrm>
            <a:off x="4198144" y="4999380"/>
            <a:ext cx="4083368" cy="73866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a:ln>
                  <a:noFill/>
                </a:ln>
                <a:solidFill>
                  <a:srgbClr val="FFFFFF"/>
                </a:solidFill>
                <a:effectLst/>
                <a:uLnTx/>
                <a:uFillTx/>
                <a:ea typeface="+mn-ea"/>
                <a:cs typeface="+mn-cs"/>
              </a:rPr>
              <a:t>Benchmarking, KPI dashboards, self-service analytics, augmented intelligence, clinician &amp; patient engagement</a:t>
            </a:r>
            <a:r>
              <a:rPr kumimoji="0" lang="en-US" sz="1400" b="1" i="0" u="none" strike="noStrike" kern="1200" cap="none" spc="0" normalizeH="0" baseline="0" noProof="0">
                <a:ln>
                  <a:noFill/>
                </a:ln>
                <a:solidFill>
                  <a:srgbClr val="FFFFFF"/>
                </a:solidFill>
                <a:effectLst/>
                <a:uLnTx/>
                <a:uFillTx/>
                <a:ea typeface="+mn-ea"/>
                <a:cs typeface="+mn-cs"/>
              </a:rPr>
              <a:t>  </a:t>
            </a:r>
          </a:p>
        </p:txBody>
      </p:sp>
      <p:sp>
        <p:nvSpPr>
          <p:cNvPr id="26" name="Rectangle: Single Corner Snipped 22">
            <a:extLst>
              <a:ext uri="{FF2B5EF4-FFF2-40B4-BE49-F238E27FC236}">
                <a16:creationId xmlns:a16="http://schemas.microsoft.com/office/drawing/2014/main" id="{1DC9EE0F-925B-81C0-9024-CEBBD00EAE1C}"/>
              </a:ext>
            </a:extLst>
          </p:cNvPr>
          <p:cNvSpPr/>
          <p:nvPr/>
        </p:nvSpPr>
        <p:spPr>
          <a:xfrm>
            <a:off x="9927945" y="2711371"/>
            <a:ext cx="1828800" cy="585216"/>
          </a:xfrm>
          <a:prstGeom prst="snip1Rect">
            <a:avLst/>
          </a:prstGeom>
          <a:solidFill>
            <a:schemeClr val="bg2"/>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ea typeface="+mn-ea"/>
                <a:cs typeface="+mn-cs"/>
              </a:rPr>
              <a:t>Reporting &amp; Analytics</a:t>
            </a:r>
          </a:p>
        </p:txBody>
      </p:sp>
      <p:sp>
        <p:nvSpPr>
          <p:cNvPr id="27" name="TextBox 26">
            <a:extLst>
              <a:ext uri="{FF2B5EF4-FFF2-40B4-BE49-F238E27FC236}">
                <a16:creationId xmlns:a16="http://schemas.microsoft.com/office/drawing/2014/main" id="{6EF6E851-F952-BCA3-316D-7A8AFCE02F51}"/>
              </a:ext>
            </a:extLst>
          </p:cNvPr>
          <p:cNvSpPr txBox="1"/>
          <p:nvPr/>
        </p:nvSpPr>
        <p:spPr>
          <a:xfrm>
            <a:off x="3191828" y="4711006"/>
            <a:ext cx="6096000" cy="33855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FFFF"/>
                </a:solidFill>
                <a:effectLst/>
                <a:uLnTx/>
                <a:uFillTx/>
                <a:ea typeface="+mn-ea"/>
                <a:cs typeface="+mn-cs"/>
              </a:rPr>
              <a:t>Cross-Domain</a:t>
            </a:r>
            <a:endParaRPr kumimoji="0" lang="en-NL" sz="1600" b="0" i="0" u="none" strike="noStrike" kern="1200" cap="none" spc="0" normalizeH="0" baseline="0" noProof="0">
              <a:ln>
                <a:noFill/>
              </a:ln>
              <a:solidFill>
                <a:srgbClr val="333333"/>
              </a:solidFill>
              <a:effectLst/>
              <a:uLnTx/>
              <a:uFillTx/>
              <a:ea typeface="+mn-ea"/>
              <a:cs typeface="+mn-cs"/>
            </a:endParaRPr>
          </a:p>
        </p:txBody>
      </p:sp>
      <p:sp>
        <p:nvSpPr>
          <p:cNvPr id="28" name="Rectangle: Single Corner Snipped 27">
            <a:extLst>
              <a:ext uri="{FF2B5EF4-FFF2-40B4-BE49-F238E27FC236}">
                <a16:creationId xmlns:a16="http://schemas.microsoft.com/office/drawing/2014/main" id="{CC6DAB9E-B7FB-26E4-1989-7A447F7CF9EA}"/>
              </a:ext>
            </a:extLst>
          </p:cNvPr>
          <p:cNvSpPr/>
          <p:nvPr/>
        </p:nvSpPr>
        <p:spPr>
          <a:xfrm>
            <a:off x="9927945" y="4006949"/>
            <a:ext cx="1828800" cy="585216"/>
          </a:xfrm>
          <a:prstGeom prst="snip1Rect">
            <a:avLst/>
          </a:prstGeom>
          <a:solidFill>
            <a:schemeClr val="bg2"/>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ea typeface="+mn-ea"/>
                <a:cs typeface="+mn-cs"/>
              </a:rPr>
              <a:t>Ambulatory Support Operations</a:t>
            </a:r>
          </a:p>
        </p:txBody>
      </p:sp>
      <p:sp>
        <p:nvSpPr>
          <p:cNvPr id="29" name="Rectangle: Single Corner Snipped 28">
            <a:extLst>
              <a:ext uri="{FF2B5EF4-FFF2-40B4-BE49-F238E27FC236}">
                <a16:creationId xmlns:a16="http://schemas.microsoft.com/office/drawing/2014/main" id="{119CF1C3-58CC-2FB4-EEFC-8D76A56E073D}"/>
              </a:ext>
            </a:extLst>
          </p:cNvPr>
          <p:cNvSpPr/>
          <p:nvPr/>
        </p:nvSpPr>
        <p:spPr>
          <a:xfrm>
            <a:off x="9927945" y="4654738"/>
            <a:ext cx="1828800" cy="585216"/>
          </a:xfrm>
          <a:prstGeom prst="snip1Rect">
            <a:avLst/>
          </a:prstGeom>
          <a:solidFill>
            <a:schemeClr val="bg2"/>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ea typeface="+mn-ea"/>
                <a:cs typeface="+mn-cs"/>
              </a:rPr>
              <a:t>Costing as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ea typeface="+mn-ea"/>
                <a:cs typeface="+mn-cs"/>
              </a:rPr>
              <a:t>a Service</a:t>
            </a:r>
          </a:p>
        </p:txBody>
      </p:sp>
    </p:spTree>
    <p:extLst>
      <p:ext uri="{BB962C8B-B14F-4D97-AF65-F5344CB8AC3E}">
        <p14:creationId xmlns:p14="http://schemas.microsoft.com/office/powerpoint/2010/main" val="1649326141"/>
      </p:ext>
    </p:extLst>
  </p:cSld>
  <p:clrMapOvr>
    <a:masterClrMapping/>
  </p:clrMapOvr>
  <p:extLst>
    <p:ext uri="{6950BFC3-D8DA-4A85-94F7-54DA5524770B}">
      <p188:commentRel xmlns:p188="http://schemas.microsoft.com/office/powerpoint/2018/8/main" r:id="rId3"/>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73011-A401-E251-9C4E-58851674CC52}"/>
              </a:ext>
            </a:extLst>
          </p:cNvPr>
          <p:cNvSpPr>
            <a:spLocks noGrp="1"/>
          </p:cNvSpPr>
          <p:nvPr>
            <p:ph type="title"/>
          </p:nvPr>
        </p:nvSpPr>
        <p:spPr>
          <a:xfrm>
            <a:off x="1524000" y="2297509"/>
            <a:ext cx="9143999" cy="2262981"/>
          </a:xfrm>
        </p:spPr>
        <p:txBody>
          <a:bodyPr/>
          <a:lstStyle/>
          <a:p>
            <a:pPr algn="ctr">
              <a:spcBef>
                <a:spcPts val="0"/>
              </a:spcBef>
            </a:pPr>
            <a:r>
              <a:rPr lang="en-US">
                <a:ea typeface="Calibri"/>
                <a:cs typeface="Calibri"/>
              </a:rPr>
              <a:t>Poll Question:</a:t>
            </a:r>
            <a:br>
              <a:rPr lang="en-US">
                <a:ea typeface="Calibri"/>
                <a:cs typeface="Calibri"/>
              </a:rPr>
            </a:br>
            <a:br>
              <a:rPr lang="en-US">
                <a:ea typeface="Calibri"/>
                <a:cs typeface="Calibri"/>
              </a:rPr>
            </a:br>
            <a:r>
              <a:rPr lang="en-US">
                <a:ea typeface="Calibri"/>
                <a:cs typeface="Calibri"/>
              </a:rPr>
              <a:t>What areas have you considered outsourcing?</a:t>
            </a:r>
          </a:p>
        </p:txBody>
      </p:sp>
    </p:spTree>
    <p:extLst>
      <p:ext uri="{BB962C8B-B14F-4D97-AF65-F5344CB8AC3E}">
        <p14:creationId xmlns:p14="http://schemas.microsoft.com/office/powerpoint/2010/main" val="37875996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AC0F0-7829-6AA8-0F5A-36CE208625A5}"/>
              </a:ext>
            </a:extLst>
          </p:cNvPr>
          <p:cNvSpPr>
            <a:spLocks noGrp="1"/>
          </p:cNvSpPr>
          <p:nvPr>
            <p:ph type="title"/>
          </p:nvPr>
        </p:nvSpPr>
        <p:spPr/>
        <p:txBody>
          <a:bodyPr/>
          <a:lstStyle/>
          <a:p>
            <a:r>
              <a:rPr kumimoji="0" lang="en-US" sz="2800" b="1" i="0" u="none" strike="noStrike" kern="1200" cap="none" spc="0" normalizeH="0" baseline="0" noProof="0">
                <a:ln>
                  <a:noFill/>
                </a:ln>
                <a:solidFill>
                  <a:srgbClr val="333333"/>
                </a:solidFill>
                <a:effectLst/>
                <a:uLnTx/>
                <a:uFillTx/>
                <a:latin typeface="Calibri" panose="020F0502020204030204"/>
                <a:ea typeface="+mn-ea"/>
                <a:cs typeface="+mn-cs"/>
              </a:rPr>
              <a:t>Tech-Enabled Managed Services</a:t>
            </a:r>
            <a:r>
              <a:rPr lang="en-US">
                <a:solidFill>
                  <a:srgbClr val="333333"/>
                </a:solidFill>
                <a:latin typeface="Calibri" panose="020F0502020204030204"/>
              </a:rPr>
              <a:t> (TEMS) Creates</a:t>
            </a:r>
            <a:r>
              <a:rPr kumimoji="0" lang="en-US" sz="2800" b="1" i="0" u="none" strike="noStrike" kern="1200" cap="none" spc="0" normalizeH="0" baseline="0" noProof="0">
                <a:ln>
                  <a:noFill/>
                </a:ln>
                <a:solidFill>
                  <a:srgbClr val="333333"/>
                </a:solidFill>
                <a:effectLst/>
                <a:uLnTx/>
                <a:uFillTx/>
                <a:latin typeface="Calibri" panose="020F0502020204030204"/>
                <a:ea typeface="+mn-ea"/>
                <a:cs typeface="+mn-cs"/>
              </a:rPr>
              <a:t> a Win, Win, </a:t>
            </a:r>
            <a:r>
              <a:rPr lang="en-US">
                <a:solidFill>
                  <a:srgbClr val="333333"/>
                </a:solidFill>
                <a:latin typeface="Calibri" panose="020F0502020204030204"/>
              </a:rPr>
              <a:t>W</a:t>
            </a:r>
            <a:r>
              <a:rPr kumimoji="0" lang="en-US" sz="2800" b="1" i="0" u="none" strike="noStrike" kern="1200" cap="none" spc="0" normalizeH="0" baseline="0" noProof="0">
                <a:ln>
                  <a:noFill/>
                </a:ln>
                <a:solidFill>
                  <a:srgbClr val="333333"/>
                </a:solidFill>
                <a:effectLst/>
                <a:uLnTx/>
                <a:uFillTx/>
                <a:latin typeface="Calibri" panose="020F0502020204030204"/>
                <a:ea typeface="+mn-ea"/>
                <a:cs typeface="+mn-cs"/>
              </a:rPr>
              <a:t>in</a:t>
            </a:r>
            <a:endParaRPr lang="en-US"/>
          </a:p>
        </p:txBody>
      </p:sp>
      <p:grpSp>
        <p:nvGrpSpPr>
          <p:cNvPr id="3" name="Group 2">
            <a:extLst>
              <a:ext uri="{FF2B5EF4-FFF2-40B4-BE49-F238E27FC236}">
                <a16:creationId xmlns:a16="http://schemas.microsoft.com/office/drawing/2014/main" id="{5FEB982A-3335-5420-025B-D60338BC1CF4}"/>
              </a:ext>
            </a:extLst>
          </p:cNvPr>
          <p:cNvGrpSpPr/>
          <p:nvPr/>
        </p:nvGrpSpPr>
        <p:grpSpPr>
          <a:xfrm>
            <a:off x="7600740" y="1881178"/>
            <a:ext cx="3927107" cy="3927107"/>
            <a:chOff x="7600740" y="1881178"/>
            <a:chExt cx="3927107" cy="3927107"/>
          </a:xfrm>
        </p:grpSpPr>
        <p:sp>
          <p:nvSpPr>
            <p:cNvPr id="4" name="Oval 3">
              <a:extLst>
                <a:ext uri="{FF2B5EF4-FFF2-40B4-BE49-F238E27FC236}">
                  <a16:creationId xmlns:a16="http://schemas.microsoft.com/office/drawing/2014/main" id="{67A4553C-75A3-989B-3835-1B2059ADA7DA}"/>
                </a:ext>
              </a:extLst>
            </p:cNvPr>
            <p:cNvSpPr/>
            <p:nvPr/>
          </p:nvSpPr>
          <p:spPr>
            <a:xfrm>
              <a:off x="7600740" y="1881178"/>
              <a:ext cx="3927107" cy="3927107"/>
            </a:xfrm>
            <a:prstGeom prst="ellipse">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US" sz="3200" b="1" i="0" u="none" strike="noStrike" kern="1200" cap="none" spc="0" normalizeH="0" baseline="0" noProof="0">
                  <a:ln>
                    <a:noFill/>
                  </a:ln>
                  <a:solidFill>
                    <a:srgbClr val="FFFFFF"/>
                  </a:solidFill>
                  <a:effectLst/>
                  <a:uLnTx/>
                  <a:uFillTx/>
                  <a:latin typeface="Calibri" panose="020F0502020204030204"/>
                  <a:ea typeface="+mn-ea"/>
                  <a:cs typeface="+mn-cs"/>
                </a:rPr>
                <a:t>Health Catalyst</a:t>
              </a:r>
            </a:p>
            <a:p>
              <a:pPr marL="231775" marR="0" lvl="0" indent="-231775"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rPr>
                <a:t>Adds valuable team members</a:t>
              </a:r>
            </a:p>
            <a:p>
              <a:pPr marL="231775" marR="0" lvl="0" indent="-231775"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rPr>
                <a:t>Achieves a profit long-term</a:t>
              </a:r>
            </a:p>
          </p:txBody>
        </p:sp>
        <p:pic>
          <p:nvPicPr>
            <p:cNvPr id="5" name="Graphic 4" descr="Thumbs up sign with solid fill">
              <a:extLst>
                <a:ext uri="{FF2B5EF4-FFF2-40B4-BE49-F238E27FC236}">
                  <a16:creationId xmlns:a16="http://schemas.microsoft.com/office/drawing/2014/main" id="{AA9DDE29-B350-3D69-C122-E308263DF24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28137" y="2523795"/>
              <a:ext cx="905205" cy="905205"/>
            </a:xfrm>
            <a:prstGeom prst="rect">
              <a:avLst/>
            </a:prstGeom>
          </p:spPr>
        </p:pic>
      </p:grpSp>
      <p:grpSp>
        <p:nvGrpSpPr>
          <p:cNvPr id="6" name="Group 5">
            <a:extLst>
              <a:ext uri="{FF2B5EF4-FFF2-40B4-BE49-F238E27FC236}">
                <a16:creationId xmlns:a16="http://schemas.microsoft.com/office/drawing/2014/main" id="{1EBFD44E-7076-71F9-B436-8988F4E22D98}"/>
              </a:ext>
            </a:extLst>
          </p:cNvPr>
          <p:cNvGrpSpPr/>
          <p:nvPr/>
        </p:nvGrpSpPr>
        <p:grpSpPr>
          <a:xfrm>
            <a:off x="683402" y="1881176"/>
            <a:ext cx="3927107" cy="3927107"/>
            <a:chOff x="683402" y="1881176"/>
            <a:chExt cx="3927107" cy="3927107"/>
          </a:xfrm>
        </p:grpSpPr>
        <p:sp>
          <p:nvSpPr>
            <p:cNvPr id="7" name="Oval 6">
              <a:extLst>
                <a:ext uri="{FF2B5EF4-FFF2-40B4-BE49-F238E27FC236}">
                  <a16:creationId xmlns:a16="http://schemas.microsoft.com/office/drawing/2014/main" id="{C981A594-6014-C217-EADF-666E42906F99}"/>
                </a:ext>
              </a:extLst>
            </p:cNvPr>
            <p:cNvSpPr/>
            <p:nvPr/>
          </p:nvSpPr>
          <p:spPr>
            <a:xfrm>
              <a:off x="683402" y="1881176"/>
              <a:ext cx="3927107" cy="3927107"/>
            </a:xfrm>
            <a:prstGeom prst="ellipse">
              <a:avLst/>
            </a:prstGeom>
            <a:solidFill>
              <a:schemeClr val="accent6">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1200"/>
                </a:spcAft>
                <a:buClrTx/>
                <a:buSzTx/>
                <a:buFontTx/>
                <a:buNone/>
                <a:tabLst/>
                <a:defRPr/>
              </a:pPr>
              <a:endParaRPr kumimoji="0" lang="en-US" sz="3000" b="1" i="0" u="none" strike="noStrike" kern="1200" cap="none" spc="0" normalizeH="0" baseline="0" noProof="0">
                <a:ln>
                  <a:noFill/>
                </a:ln>
                <a:solidFill>
                  <a:srgbClr val="FFFFFF"/>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US" sz="3200" b="1" i="0" u="none" strike="noStrike" kern="1200" cap="none" spc="0" normalizeH="0" baseline="0" noProof="0">
                  <a:ln>
                    <a:noFill/>
                  </a:ln>
                  <a:solidFill>
                    <a:srgbClr val="FFFFFF"/>
                  </a:solidFill>
                  <a:effectLst/>
                  <a:uLnTx/>
                  <a:uFillTx/>
                  <a:latin typeface="Calibri" panose="020F0502020204030204"/>
                  <a:ea typeface="+mn-ea"/>
                  <a:cs typeface="+mn-cs"/>
                </a:rPr>
                <a:t>Health System</a:t>
              </a:r>
              <a:endParaRPr kumimoji="0" lang="en-US" sz="2800" b="1" i="0" u="none" strike="noStrike" kern="1200" cap="none" spc="0" normalizeH="0" baseline="0" noProof="0">
                <a:ln>
                  <a:noFill/>
                </a:ln>
                <a:solidFill>
                  <a:srgbClr val="FFFFFF"/>
                </a:solidFill>
                <a:effectLst/>
                <a:uLnTx/>
                <a:uFillTx/>
                <a:latin typeface="Calibri" panose="020F0502020204030204"/>
                <a:ea typeface="+mn-ea"/>
                <a:cs typeface="+mn-cs"/>
              </a:endParaRPr>
            </a:p>
            <a:p>
              <a:pPr marL="231775" marR="0" lvl="0" indent="-231775"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rPr>
                <a:t>Reduces labor costs </a:t>
              </a:r>
            </a:p>
            <a:p>
              <a:pPr marL="231775" marR="0" lvl="0" indent="-231775"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rPr>
                <a:t>Governs performance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rPr>
                <a:t>contractually</a:t>
              </a:r>
            </a:p>
          </p:txBody>
        </p:sp>
        <p:pic>
          <p:nvPicPr>
            <p:cNvPr id="8" name="Graphic 7" descr="Thumbs up sign with solid fill">
              <a:extLst>
                <a:ext uri="{FF2B5EF4-FFF2-40B4-BE49-F238E27FC236}">
                  <a16:creationId xmlns:a16="http://schemas.microsoft.com/office/drawing/2014/main" id="{1F9813E9-DD65-EC01-B64B-C10F59797A2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06539" y="2523795"/>
              <a:ext cx="905205" cy="905205"/>
            </a:xfrm>
            <a:prstGeom prst="rect">
              <a:avLst/>
            </a:prstGeom>
          </p:spPr>
        </p:pic>
      </p:grpSp>
      <p:grpSp>
        <p:nvGrpSpPr>
          <p:cNvPr id="9" name="Group 8">
            <a:extLst>
              <a:ext uri="{FF2B5EF4-FFF2-40B4-BE49-F238E27FC236}">
                <a16:creationId xmlns:a16="http://schemas.microsoft.com/office/drawing/2014/main" id="{25EC4BAC-E435-9D43-26FC-FC038910EF52}"/>
              </a:ext>
            </a:extLst>
          </p:cNvPr>
          <p:cNvGrpSpPr/>
          <p:nvPr/>
        </p:nvGrpSpPr>
        <p:grpSpPr>
          <a:xfrm>
            <a:off x="4132446" y="1881177"/>
            <a:ext cx="3927107" cy="3927107"/>
            <a:chOff x="4132446" y="1881177"/>
            <a:chExt cx="3927107" cy="3927107"/>
          </a:xfrm>
        </p:grpSpPr>
        <p:sp>
          <p:nvSpPr>
            <p:cNvPr id="10" name="Oval 9">
              <a:extLst>
                <a:ext uri="{FF2B5EF4-FFF2-40B4-BE49-F238E27FC236}">
                  <a16:creationId xmlns:a16="http://schemas.microsoft.com/office/drawing/2014/main" id="{A82E85EA-F4AF-75FB-4E0D-9482BAC3177E}"/>
                </a:ext>
              </a:extLst>
            </p:cNvPr>
            <p:cNvSpPr/>
            <p:nvPr/>
          </p:nvSpPr>
          <p:spPr>
            <a:xfrm>
              <a:off x="4132446" y="1881177"/>
              <a:ext cx="3927107" cy="3927107"/>
            </a:xfrm>
            <a:prstGeom prst="ellipse">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a:p>
              <a:pPr algn="ctr">
                <a:spcAft>
                  <a:spcPts val="1200"/>
                </a:spcAft>
                <a:defRPr/>
              </a:pPr>
              <a:r>
                <a:rPr lang="en-US" sz="3100" b="1">
                  <a:solidFill>
                    <a:srgbClr val="FFFFFF"/>
                  </a:solidFill>
                  <a:latin typeface="Calibri" panose="020F0502020204030204"/>
                </a:rPr>
                <a:t>Team Members</a:t>
              </a:r>
              <a:endParaRPr lang="en-US" sz="3100" b="1" i="0" u="none" strike="noStrike" kern="1200" cap="none" spc="0" normalizeH="0" baseline="0" noProof="0">
                <a:ln>
                  <a:noFill/>
                </a:ln>
                <a:solidFill>
                  <a:srgbClr val="FFFFFF"/>
                </a:solidFill>
                <a:effectLst/>
                <a:uLnTx/>
                <a:uFillTx/>
                <a:latin typeface="Calibri" panose="020F0502020204030204"/>
                <a:ea typeface="Calibri"/>
                <a:cs typeface="Calibri"/>
              </a:endParaRPr>
            </a:p>
            <a:p>
              <a:pPr marL="231775" marR="0" lvl="0" indent="-231775"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rPr>
                <a:t>Enjoy a world-class experience</a:t>
              </a:r>
              <a:endParaRPr lang="en-US" sz="1800" b="0" i="0" u="none" strike="noStrike" kern="1200" cap="none" spc="0" normalizeH="0" baseline="0" noProof="0">
                <a:ln>
                  <a:noFill/>
                </a:ln>
                <a:solidFill>
                  <a:srgbClr val="FFFFFF"/>
                </a:solidFill>
                <a:effectLst/>
                <a:uLnTx/>
                <a:uFillTx/>
                <a:latin typeface="Calibri" panose="020F0502020204030204"/>
                <a:ea typeface="Calibri"/>
                <a:cs typeface="Calibri"/>
              </a:endParaRPr>
            </a:p>
            <a:p>
              <a:pPr marL="231775" indent="-231775" algn="ctr">
                <a:buFont typeface="Arial" panose="020B0604020202020204" pitchFamily="34" charset="0"/>
                <a:buChar char="•"/>
                <a:defRPr/>
              </a:pPr>
              <a:r>
                <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rPr>
                <a:t>Continue with the same work</a:t>
              </a:r>
              <a:r>
                <a:rPr lang="en-US">
                  <a:solidFill>
                    <a:srgbClr val="FFFFFF"/>
                  </a:solidFill>
                  <a:latin typeface="Calibri" panose="020F0502020204030204"/>
                </a:rPr>
                <a:t> </a:t>
              </a:r>
              <a:endParaRPr lang="en-US" sz="1800" b="0" i="0" u="none" strike="noStrike" kern="1200" cap="none" spc="0" normalizeH="0" baseline="0" noProof="0">
                <a:ln>
                  <a:noFill/>
                </a:ln>
                <a:solidFill>
                  <a:srgbClr val="FFFFFF"/>
                </a:solidFill>
                <a:effectLst/>
                <a:uLnTx/>
                <a:uFillTx/>
                <a:latin typeface="Calibri" panose="020F0502020204030204"/>
                <a:ea typeface="Calibri"/>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rPr>
                <a:t>and tenure</a:t>
              </a:r>
              <a:endParaRPr lang="en-US" sz="1800" b="0" i="0" u="none" strike="noStrike" kern="1200" cap="none" spc="0" normalizeH="0" baseline="0" noProof="0">
                <a:ln>
                  <a:noFill/>
                </a:ln>
                <a:solidFill>
                  <a:srgbClr val="FFFFFF"/>
                </a:solidFill>
                <a:effectLst/>
                <a:uLnTx/>
                <a:uFillTx/>
                <a:latin typeface="Calibri" panose="020F0502020204030204"/>
                <a:ea typeface="Calibri"/>
                <a:cs typeface="Calibri"/>
              </a:endParaRPr>
            </a:p>
          </p:txBody>
        </p:sp>
        <p:pic>
          <p:nvPicPr>
            <p:cNvPr id="11" name="Graphic 10" descr="Thumbs up sign with solid fill">
              <a:extLst>
                <a:ext uri="{FF2B5EF4-FFF2-40B4-BE49-F238E27FC236}">
                  <a16:creationId xmlns:a16="http://schemas.microsoft.com/office/drawing/2014/main" id="{99B771B7-9FD0-CCDA-21DA-9E06B73744F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59843" y="2523795"/>
              <a:ext cx="905205" cy="905205"/>
            </a:xfrm>
            <a:prstGeom prst="rect">
              <a:avLst/>
            </a:prstGeom>
          </p:spPr>
        </p:pic>
      </p:grpSp>
    </p:spTree>
    <p:extLst>
      <p:ext uri="{BB962C8B-B14F-4D97-AF65-F5344CB8AC3E}">
        <p14:creationId xmlns:p14="http://schemas.microsoft.com/office/powerpoint/2010/main" val="15108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50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ppt_x"/>
                                          </p:val>
                                        </p:tav>
                                        <p:tav tm="100000">
                                          <p:val>
                                            <p:strVal val="#ppt_x"/>
                                          </p:val>
                                        </p:tav>
                                      </p:tavLst>
                                    </p:anim>
                                    <p:anim calcmode="lin" valueType="num">
                                      <p:cBhvr additive="base">
                                        <p:cTn id="12" dur="10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100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1000" fill="hold"/>
                                        <p:tgtEl>
                                          <p:spTgt spid="3"/>
                                        </p:tgtEl>
                                        <p:attrNameLst>
                                          <p:attrName>ppt_x</p:attrName>
                                        </p:attrNameLst>
                                      </p:cBhvr>
                                      <p:tavLst>
                                        <p:tav tm="0">
                                          <p:val>
                                            <p:strVal val="#ppt_x"/>
                                          </p:val>
                                        </p:tav>
                                        <p:tav tm="100000">
                                          <p:val>
                                            <p:strVal val="#ppt_x"/>
                                          </p:val>
                                        </p:tav>
                                      </p:tavLst>
                                    </p:anim>
                                    <p:anim calcmode="lin" valueType="num">
                                      <p:cBhvr additive="base">
                                        <p:cTn id="16"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73011-A401-E251-9C4E-58851674CC52}"/>
              </a:ext>
            </a:extLst>
          </p:cNvPr>
          <p:cNvSpPr>
            <a:spLocks noGrp="1"/>
          </p:cNvSpPr>
          <p:nvPr>
            <p:ph type="title"/>
          </p:nvPr>
        </p:nvSpPr>
        <p:spPr>
          <a:xfrm>
            <a:off x="1524000" y="2576909"/>
            <a:ext cx="9143999" cy="2262981"/>
          </a:xfrm>
        </p:spPr>
        <p:txBody>
          <a:bodyPr/>
          <a:lstStyle/>
          <a:p>
            <a:pPr algn="ctr">
              <a:spcBef>
                <a:spcPts val="0"/>
              </a:spcBef>
            </a:pPr>
            <a:r>
              <a:rPr lang="en-US">
                <a:ea typeface="Calibri"/>
                <a:cs typeface="Calibri"/>
              </a:rPr>
              <a:t>Poll Question:</a:t>
            </a:r>
            <a:br>
              <a:rPr lang="en-US">
                <a:ea typeface="Calibri"/>
                <a:cs typeface="Calibri"/>
              </a:rPr>
            </a:br>
            <a:br>
              <a:rPr lang="en-US">
                <a:ea typeface="Calibri"/>
                <a:cs typeface="Calibri"/>
              </a:rPr>
            </a:br>
            <a:r>
              <a:rPr lang="en-US">
                <a:ea typeface="Calibri"/>
                <a:cs typeface="Calibri"/>
              </a:rPr>
              <a:t>What areas within your Reporting &amp; Analytics department have you considered outsourcing?</a:t>
            </a:r>
          </a:p>
        </p:txBody>
      </p:sp>
    </p:spTree>
    <p:extLst>
      <p:ext uri="{BB962C8B-B14F-4D97-AF65-F5344CB8AC3E}">
        <p14:creationId xmlns:p14="http://schemas.microsoft.com/office/powerpoint/2010/main" val="3844210182"/>
      </p:ext>
    </p:extLst>
  </p:cSld>
  <p:clrMapOvr>
    <a:masterClrMapping/>
  </p:clrMapOvr>
  <p:extLst>
    <p:ext uri="{6950BFC3-D8DA-4A85-94F7-54DA5524770B}">
      <p188:commentRel xmlns:p188="http://schemas.microsoft.com/office/powerpoint/2018/8/main" r:id="rId3"/>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AC0F0-7829-6AA8-0F5A-36CE208625A5}"/>
              </a:ext>
            </a:extLst>
          </p:cNvPr>
          <p:cNvSpPr>
            <a:spLocks noGrp="1"/>
          </p:cNvSpPr>
          <p:nvPr>
            <p:ph type="title"/>
          </p:nvPr>
        </p:nvSpPr>
        <p:spPr/>
        <p:txBody>
          <a:bodyPr/>
          <a:lstStyle/>
          <a:p>
            <a:r>
              <a:rPr kumimoji="0" lang="en-US" sz="2800" b="1" i="0" u="none" strike="noStrike" kern="1200" cap="none" spc="0" normalizeH="0" baseline="0" noProof="0">
                <a:ln>
                  <a:noFill/>
                </a:ln>
                <a:solidFill>
                  <a:srgbClr val="333333"/>
                </a:solidFill>
                <a:effectLst/>
                <a:uLnTx/>
                <a:uFillTx/>
                <a:latin typeface="Calibri" panose="020F0502020204030204"/>
                <a:ea typeface="+mn-ea"/>
                <a:cs typeface="+mn-cs"/>
              </a:rPr>
              <a:t>Tech-Enabled Managed Services</a:t>
            </a:r>
            <a:r>
              <a:rPr lang="en-US">
                <a:solidFill>
                  <a:srgbClr val="333333"/>
                </a:solidFill>
                <a:latin typeface="Calibri" panose="020F0502020204030204"/>
              </a:rPr>
              <a:t> (TEMS) Creates</a:t>
            </a:r>
            <a:r>
              <a:rPr kumimoji="0" lang="en-US" sz="2800" b="1" i="0" u="none" strike="noStrike" kern="1200" cap="none" spc="0" normalizeH="0" baseline="0" noProof="0">
                <a:ln>
                  <a:noFill/>
                </a:ln>
                <a:solidFill>
                  <a:srgbClr val="333333"/>
                </a:solidFill>
                <a:effectLst/>
                <a:uLnTx/>
                <a:uFillTx/>
                <a:latin typeface="Calibri" panose="020F0502020204030204"/>
                <a:ea typeface="+mn-ea"/>
                <a:cs typeface="+mn-cs"/>
              </a:rPr>
              <a:t> a Win, Win, </a:t>
            </a:r>
            <a:r>
              <a:rPr lang="en-US">
                <a:solidFill>
                  <a:srgbClr val="333333"/>
                </a:solidFill>
                <a:latin typeface="Calibri" panose="020F0502020204030204"/>
              </a:rPr>
              <a:t>W</a:t>
            </a:r>
            <a:r>
              <a:rPr kumimoji="0" lang="en-US" sz="2800" b="1" i="0" u="none" strike="noStrike" kern="1200" cap="none" spc="0" normalizeH="0" baseline="0" noProof="0">
                <a:ln>
                  <a:noFill/>
                </a:ln>
                <a:solidFill>
                  <a:srgbClr val="333333"/>
                </a:solidFill>
                <a:effectLst/>
                <a:uLnTx/>
                <a:uFillTx/>
                <a:latin typeface="Calibri" panose="020F0502020204030204"/>
                <a:ea typeface="+mn-ea"/>
                <a:cs typeface="+mn-cs"/>
              </a:rPr>
              <a:t>in</a:t>
            </a:r>
            <a:endParaRPr lang="en-US"/>
          </a:p>
        </p:txBody>
      </p:sp>
      <p:grpSp>
        <p:nvGrpSpPr>
          <p:cNvPr id="3" name="Group 2">
            <a:extLst>
              <a:ext uri="{FF2B5EF4-FFF2-40B4-BE49-F238E27FC236}">
                <a16:creationId xmlns:a16="http://schemas.microsoft.com/office/drawing/2014/main" id="{5FEB982A-3335-5420-025B-D60338BC1CF4}"/>
              </a:ext>
            </a:extLst>
          </p:cNvPr>
          <p:cNvGrpSpPr/>
          <p:nvPr/>
        </p:nvGrpSpPr>
        <p:grpSpPr>
          <a:xfrm>
            <a:off x="7600740" y="1881178"/>
            <a:ext cx="3927107" cy="3927107"/>
            <a:chOff x="7600740" y="1881178"/>
            <a:chExt cx="3927107" cy="3927107"/>
          </a:xfrm>
        </p:grpSpPr>
        <p:sp>
          <p:nvSpPr>
            <p:cNvPr id="4" name="Oval 3">
              <a:extLst>
                <a:ext uri="{FF2B5EF4-FFF2-40B4-BE49-F238E27FC236}">
                  <a16:creationId xmlns:a16="http://schemas.microsoft.com/office/drawing/2014/main" id="{67A4553C-75A3-989B-3835-1B2059ADA7DA}"/>
                </a:ext>
              </a:extLst>
            </p:cNvPr>
            <p:cNvSpPr/>
            <p:nvPr/>
          </p:nvSpPr>
          <p:spPr>
            <a:xfrm>
              <a:off x="7600740" y="1881178"/>
              <a:ext cx="3927107" cy="3927107"/>
            </a:xfrm>
            <a:prstGeom prst="ellipse">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US" sz="3200" b="1" i="0" u="none" strike="noStrike" kern="1200" cap="none" spc="0" normalizeH="0" baseline="0" noProof="0">
                  <a:ln>
                    <a:noFill/>
                  </a:ln>
                  <a:solidFill>
                    <a:srgbClr val="FFFFFF"/>
                  </a:solidFill>
                  <a:effectLst/>
                  <a:uLnTx/>
                  <a:uFillTx/>
                  <a:latin typeface="Calibri" panose="020F0502020204030204"/>
                  <a:ea typeface="+mn-ea"/>
                  <a:cs typeface="+mn-cs"/>
                </a:rPr>
                <a:t>Health Catalyst</a:t>
              </a:r>
            </a:p>
            <a:p>
              <a:pPr marL="231775" marR="0" lvl="0" indent="-231775"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rPr>
                <a:t>Adds valuable team members</a:t>
              </a:r>
            </a:p>
            <a:p>
              <a:pPr marL="231775" marR="0" lvl="0" indent="-231775"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rPr>
                <a:t>Achieves a profit long-term</a:t>
              </a:r>
            </a:p>
          </p:txBody>
        </p:sp>
        <p:pic>
          <p:nvPicPr>
            <p:cNvPr id="5" name="Graphic 4" descr="Thumbs up sign with solid fill">
              <a:extLst>
                <a:ext uri="{FF2B5EF4-FFF2-40B4-BE49-F238E27FC236}">
                  <a16:creationId xmlns:a16="http://schemas.microsoft.com/office/drawing/2014/main" id="{AA9DDE29-B350-3D69-C122-E308263DF24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28137" y="2523795"/>
              <a:ext cx="905205" cy="905205"/>
            </a:xfrm>
            <a:prstGeom prst="rect">
              <a:avLst/>
            </a:prstGeom>
          </p:spPr>
        </p:pic>
      </p:grpSp>
      <p:grpSp>
        <p:nvGrpSpPr>
          <p:cNvPr id="6" name="Group 5">
            <a:extLst>
              <a:ext uri="{FF2B5EF4-FFF2-40B4-BE49-F238E27FC236}">
                <a16:creationId xmlns:a16="http://schemas.microsoft.com/office/drawing/2014/main" id="{1EBFD44E-7076-71F9-B436-8988F4E22D98}"/>
              </a:ext>
            </a:extLst>
          </p:cNvPr>
          <p:cNvGrpSpPr/>
          <p:nvPr/>
        </p:nvGrpSpPr>
        <p:grpSpPr>
          <a:xfrm>
            <a:off x="683402" y="1881176"/>
            <a:ext cx="3927107" cy="3927107"/>
            <a:chOff x="683402" y="1881176"/>
            <a:chExt cx="3927107" cy="3927107"/>
          </a:xfrm>
        </p:grpSpPr>
        <p:sp>
          <p:nvSpPr>
            <p:cNvPr id="7" name="Oval 6">
              <a:extLst>
                <a:ext uri="{FF2B5EF4-FFF2-40B4-BE49-F238E27FC236}">
                  <a16:creationId xmlns:a16="http://schemas.microsoft.com/office/drawing/2014/main" id="{C981A594-6014-C217-EADF-666E42906F99}"/>
                </a:ext>
              </a:extLst>
            </p:cNvPr>
            <p:cNvSpPr/>
            <p:nvPr/>
          </p:nvSpPr>
          <p:spPr>
            <a:xfrm>
              <a:off x="683402" y="1881176"/>
              <a:ext cx="3927107" cy="3927107"/>
            </a:xfrm>
            <a:prstGeom prst="ellipse">
              <a:avLst/>
            </a:prstGeom>
            <a:solidFill>
              <a:schemeClr val="accent6">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1200"/>
                </a:spcAft>
                <a:buClrTx/>
                <a:buSzTx/>
                <a:buFontTx/>
                <a:buNone/>
                <a:tabLst/>
                <a:defRPr/>
              </a:pPr>
              <a:endParaRPr kumimoji="0" lang="en-US" sz="3000" b="1" i="0" u="none" strike="noStrike" kern="1200" cap="none" spc="0" normalizeH="0" baseline="0" noProof="0">
                <a:ln>
                  <a:noFill/>
                </a:ln>
                <a:solidFill>
                  <a:srgbClr val="FFFFFF"/>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US" sz="3200" b="1" i="0" u="none" strike="noStrike" kern="1200" cap="none" spc="0" normalizeH="0" baseline="0" noProof="0">
                  <a:ln>
                    <a:noFill/>
                  </a:ln>
                  <a:solidFill>
                    <a:srgbClr val="FFFFFF"/>
                  </a:solidFill>
                  <a:effectLst/>
                  <a:uLnTx/>
                  <a:uFillTx/>
                  <a:latin typeface="Calibri" panose="020F0502020204030204"/>
                  <a:ea typeface="+mn-ea"/>
                  <a:cs typeface="+mn-cs"/>
                </a:rPr>
                <a:t>Health System</a:t>
              </a:r>
              <a:endParaRPr kumimoji="0" lang="en-US" sz="2800" b="1" i="0" u="none" strike="noStrike" kern="1200" cap="none" spc="0" normalizeH="0" baseline="0" noProof="0">
                <a:ln>
                  <a:noFill/>
                </a:ln>
                <a:solidFill>
                  <a:srgbClr val="FFFFFF"/>
                </a:solidFill>
                <a:effectLst/>
                <a:uLnTx/>
                <a:uFillTx/>
                <a:latin typeface="Calibri" panose="020F0502020204030204"/>
                <a:ea typeface="+mn-ea"/>
                <a:cs typeface="+mn-cs"/>
              </a:endParaRPr>
            </a:p>
            <a:p>
              <a:pPr marL="231775" marR="0" lvl="0" indent="-231775"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rPr>
                <a:t>Reduces labor costs </a:t>
              </a:r>
            </a:p>
            <a:p>
              <a:pPr marL="231775" marR="0" lvl="0" indent="-231775"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rPr>
                <a:t>Governs performance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rPr>
                <a:t>contractually</a:t>
              </a:r>
            </a:p>
          </p:txBody>
        </p:sp>
        <p:pic>
          <p:nvPicPr>
            <p:cNvPr id="8" name="Graphic 7" descr="Thumbs up sign with solid fill">
              <a:extLst>
                <a:ext uri="{FF2B5EF4-FFF2-40B4-BE49-F238E27FC236}">
                  <a16:creationId xmlns:a16="http://schemas.microsoft.com/office/drawing/2014/main" id="{1F9813E9-DD65-EC01-B64B-C10F59797A2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06539" y="2523795"/>
              <a:ext cx="905205" cy="905205"/>
            </a:xfrm>
            <a:prstGeom prst="rect">
              <a:avLst/>
            </a:prstGeom>
          </p:spPr>
        </p:pic>
      </p:grpSp>
      <p:grpSp>
        <p:nvGrpSpPr>
          <p:cNvPr id="9" name="Group 8">
            <a:extLst>
              <a:ext uri="{FF2B5EF4-FFF2-40B4-BE49-F238E27FC236}">
                <a16:creationId xmlns:a16="http://schemas.microsoft.com/office/drawing/2014/main" id="{25EC4BAC-E435-9D43-26FC-FC038910EF52}"/>
              </a:ext>
            </a:extLst>
          </p:cNvPr>
          <p:cNvGrpSpPr/>
          <p:nvPr/>
        </p:nvGrpSpPr>
        <p:grpSpPr>
          <a:xfrm>
            <a:off x="4132446" y="1881177"/>
            <a:ext cx="3927107" cy="3927107"/>
            <a:chOff x="4132446" y="1881177"/>
            <a:chExt cx="3927107" cy="3927107"/>
          </a:xfrm>
        </p:grpSpPr>
        <p:sp>
          <p:nvSpPr>
            <p:cNvPr id="10" name="Oval 9">
              <a:extLst>
                <a:ext uri="{FF2B5EF4-FFF2-40B4-BE49-F238E27FC236}">
                  <a16:creationId xmlns:a16="http://schemas.microsoft.com/office/drawing/2014/main" id="{A82E85EA-F4AF-75FB-4E0D-9482BAC3177E}"/>
                </a:ext>
              </a:extLst>
            </p:cNvPr>
            <p:cNvSpPr/>
            <p:nvPr/>
          </p:nvSpPr>
          <p:spPr>
            <a:xfrm>
              <a:off x="4132446" y="1881177"/>
              <a:ext cx="3927107" cy="3927107"/>
            </a:xfrm>
            <a:prstGeom prst="ellipse">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a:p>
              <a:pPr algn="ctr">
                <a:spcAft>
                  <a:spcPts val="1200"/>
                </a:spcAft>
                <a:defRPr/>
              </a:pPr>
              <a:r>
                <a:rPr lang="en-US" sz="3100" b="1">
                  <a:solidFill>
                    <a:srgbClr val="FFFFFF"/>
                  </a:solidFill>
                  <a:latin typeface="Calibri" panose="020F0502020204030204"/>
                </a:rPr>
                <a:t>Team Members</a:t>
              </a:r>
              <a:endParaRPr lang="en-US" sz="3100" b="1" i="0" u="none" strike="noStrike" kern="1200" cap="none" spc="0" normalizeH="0" baseline="0" noProof="0">
                <a:ln>
                  <a:noFill/>
                </a:ln>
                <a:solidFill>
                  <a:srgbClr val="FFFFFF"/>
                </a:solidFill>
                <a:effectLst/>
                <a:uLnTx/>
                <a:uFillTx/>
                <a:latin typeface="Calibri" panose="020F0502020204030204"/>
                <a:ea typeface="Calibri"/>
                <a:cs typeface="Calibri"/>
              </a:endParaRPr>
            </a:p>
            <a:p>
              <a:pPr marL="231775" marR="0" lvl="0" indent="-231775"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rPr>
                <a:t>Enjoy a world-class experience</a:t>
              </a:r>
              <a:endParaRPr lang="en-US" sz="1800" b="0" i="0" u="none" strike="noStrike" kern="1200" cap="none" spc="0" normalizeH="0" baseline="0" noProof="0">
                <a:ln>
                  <a:noFill/>
                </a:ln>
                <a:solidFill>
                  <a:srgbClr val="FFFFFF"/>
                </a:solidFill>
                <a:effectLst/>
                <a:uLnTx/>
                <a:uFillTx/>
                <a:latin typeface="Calibri" panose="020F0502020204030204"/>
                <a:ea typeface="Calibri"/>
                <a:cs typeface="Calibri"/>
              </a:endParaRPr>
            </a:p>
            <a:p>
              <a:pPr marL="231775" indent="-231775" algn="ctr">
                <a:buFont typeface="Arial" panose="020B0604020202020204" pitchFamily="34" charset="0"/>
                <a:buChar char="•"/>
                <a:defRPr/>
              </a:pPr>
              <a:r>
                <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rPr>
                <a:t>Continue with the same work</a:t>
              </a:r>
              <a:r>
                <a:rPr lang="en-US">
                  <a:solidFill>
                    <a:srgbClr val="FFFFFF"/>
                  </a:solidFill>
                  <a:latin typeface="Calibri" panose="020F0502020204030204"/>
                </a:rPr>
                <a:t> </a:t>
              </a:r>
              <a:endParaRPr lang="en-US" sz="1800" b="0" i="0" u="none" strike="noStrike" kern="1200" cap="none" spc="0" normalizeH="0" baseline="0" noProof="0">
                <a:ln>
                  <a:noFill/>
                </a:ln>
                <a:solidFill>
                  <a:srgbClr val="FFFFFF"/>
                </a:solidFill>
                <a:effectLst/>
                <a:uLnTx/>
                <a:uFillTx/>
                <a:latin typeface="Calibri" panose="020F0502020204030204"/>
                <a:ea typeface="Calibri"/>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rPr>
                <a:t>and tenure</a:t>
              </a:r>
              <a:endParaRPr lang="en-US" sz="1800" b="0" i="0" u="none" strike="noStrike" kern="1200" cap="none" spc="0" normalizeH="0" baseline="0" noProof="0">
                <a:ln>
                  <a:noFill/>
                </a:ln>
                <a:solidFill>
                  <a:srgbClr val="FFFFFF"/>
                </a:solidFill>
                <a:effectLst/>
                <a:uLnTx/>
                <a:uFillTx/>
                <a:latin typeface="Calibri" panose="020F0502020204030204"/>
                <a:ea typeface="Calibri"/>
                <a:cs typeface="Calibri"/>
              </a:endParaRPr>
            </a:p>
          </p:txBody>
        </p:sp>
        <p:pic>
          <p:nvPicPr>
            <p:cNvPr id="11" name="Graphic 10" descr="Thumbs up sign with solid fill">
              <a:extLst>
                <a:ext uri="{FF2B5EF4-FFF2-40B4-BE49-F238E27FC236}">
                  <a16:creationId xmlns:a16="http://schemas.microsoft.com/office/drawing/2014/main" id="{99B771B7-9FD0-CCDA-21DA-9E06B73744F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59843" y="2523795"/>
              <a:ext cx="905205" cy="905205"/>
            </a:xfrm>
            <a:prstGeom prst="rect">
              <a:avLst/>
            </a:prstGeom>
          </p:spPr>
        </p:pic>
      </p:grpSp>
    </p:spTree>
    <p:extLst>
      <p:ext uri="{BB962C8B-B14F-4D97-AF65-F5344CB8AC3E}">
        <p14:creationId xmlns:p14="http://schemas.microsoft.com/office/powerpoint/2010/main" val="1083528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50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ppt_x"/>
                                          </p:val>
                                        </p:tav>
                                        <p:tav tm="100000">
                                          <p:val>
                                            <p:strVal val="#ppt_x"/>
                                          </p:val>
                                        </p:tav>
                                      </p:tavLst>
                                    </p:anim>
                                    <p:anim calcmode="lin" valueType="num">
                                      <p:cBhvr additive="base">
                                        <p:cTn id="12" dur="10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100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1000" fill="hold"/>
                                        <p:tgtEl>
                                          <p:spTgt spid="3"/>
                                        </p:tgtEl>
                                        <p:attrNameLst>
                                          <p:attrName>ppt_x</p:attrName>
                                        </p:attrNameLst>
                                      </p:cBhvr>
                                      <p:tavLst>
                                        <p:tav tm="0">
                                          <p:val>
                                            <p:strVal val="#ppt_x"/>
                                          </p:val>
                                        </p:tav>
                                        <p:tav tm="100000">
                                          <p:val>
                                            <p:strVal val="#ppt_x"/>
                                          </p:val>
                                        </p:tav>
                                      </p:tavLst>
                                    </p:anim>
                                    <p:anim calcmode="lin" valueType="num">
                                      <p:cBhvr additive="base">
                                        <p:cTn id="16"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D15DF9E-6A5B-EA47-66BD-9FC84FB1DB82}"/>
              </a:ext>
            </a:extLst>
          </p:cNvPr>
          <p:cNvSpPr>
            <a:spLocks noGrp="1"/>
          </p:cNvSpPr>
          <p:nvPr>
            <p:ph type="body" sz="quarter" idx="10"/>
          </p:nvPr>
        </p:nvSpPr>
        <p:spPr/>
        <p:txBody>
          <a:bodyPr/>
          <a:lstStyle/>
          <a:p>
            <a:r>
              <a:rPr kumimoji="0" lang="en-US" sz="1800" b="1" i="0" u="none" strike="noStrike" kern="1200" cap="none" spc="0" normalizeH="0" baseline="0" noProof="0">
                <a:ln>
                  <a:noFill/>
                </a:ln>
                <a:effectLst/>
                <a:uLnTx/>
                <a:uFillTx/>
                <a:ea typeface="+mn-lt"/>
                <a:cs typeface="+mn-lt"/>
              </a:rPr>
              <a:t>Tech-Enabled Managed Services</a:t>
            </a:r>
            <a:r>
              <a:rPr lang="en-US" sz="1800">
                <a:ea typeface="+mn-lt"/>
                <a:cs typeface="+mn-lt"/>
              </a:rPr>
              <a:t>: Not Your Average Outsourcing</a:t>
            </a:r>
            <a:endParaRPr lang="en-US"/>
          </a:p>
        </p:txBody>
      </p:sp>
      <p:sp>
        <p:nvSpPr>
          <p:cNvPr id="4" name="Text Placeholder 3">
            <a:extLst>
              <a:ext uri="{FF2B5EF4-FFF2-40B4-BE49-F238E27FC236}">
                <a16:creationId xmlns:a16="http://schemas.microsoft.com/office/drawing/2014/main" id="{011DAC28-D339-970D-A4DA-51C36385004A}"/>
              </a:ext>
            </a:extLst>
          </p:cNvPr>
          <p:cNvSpPr>
            <a:spLocks noGrp="1"/>
          </p:cNvSpPr>
          <p:nvPr>
            <p:ph type="body" sz="quarter" idx="11"/>
          </p:nvPr>
        </p:nvSpPr>
        <p:spPr/>
        <p:txBody>
          <a:bodyPr/>
          <a:lstStyle/>
          <a:p>
            <a:r>
              <a:rPr lang="en-US"/>
              <a:t>Dan LeSueur, Jason Jones, Phil Rowell </a:t>
            </a:r>
          </a:p>
        </p:txBody>
      </p:sp>
    </p:spTree>
    <p:extLst>
      <p:ext uri="{BB962C8B-B14F-4D97-AF65-F5344CB8AC3E}">
        <p14:creationId xmlns:p14="http://schemas.microsoft.com/office/powerpoint/2010/main" val="13213356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045ABE0-F245-96FA-5E57-712D9B3BD42B}"/>
              </a:ext>
            </a:extLst>
          </p:cNvPr>
          <p:cNvSpPr>
            <a:spLocks noGrp="1"/>
          </p:cNvSpPr>
          <p:nvPr>
            <p:ph type="title"/>
          </p:nvPr>
        </p:nvSpPr>
        <p:spPr/>
        <p:txBody>
          <a:bodyPr/>
          <a:lstStyle/>
          <a:p>
            <a:pPr algn="ctr"/>
            <a:r>
              <a:rPr lang="en-US">
                <a:ea typeface="Calibri"/>
                <a:cs typeface="Calibri"/>
              </a:rPr>
              <a:t>Would you like to win a complimentary pass to HAS 24?</a:t>
            </a:r>
            <a:endParaRPr lang="en-US"/>
          </a:p>
        </p:txBody>
      </p:sp>
      <p:pic>
        <p:nvPicPr>
          <p:cNvPr id="5" name="Picture Placeholder 4" descr="A picture containing text, screenshot, fog, graphic design&#10;&#10;Description automatically generated">
            <a:extLst>
              <a:ext uri="{FF2B5EF4-FFF2-40B4-BE49-F238E27FC236}">
                <a16:creationId xmlns:a16="http://schemas.microsoft.com/office/drawing/2014/main" id="{679ED8ED-DC18-3477-0B20-4DA9C0A50999}"/>
              </a:ext>
            </a:extLst>
          </p:cNvPr>
          <p:cNvPicPr>
            <a:picLocks noGrp="1" noChangeAspect="1"/>
          </p:cNvPicPr>
          <p:nvPr>
            <p:ph type="pic" sz="quarter" idx="4294967295"/>
          </p:nvPr>
        </p:nvPicPr>
        <p:blipFill>
          <a:blip r:embed="rId2">
            <a:extLst>
              <a:ext uri="{28A0092B-C50C-407E-A947-70E740481C1C}">
                <a14:useLocalDpi xmlns:a14="http://schemas.microsoft.com/office/drawing/2010/main" val="0"/>
              </a:ext>
            </a:extLst>
          </a:blip>
          <a:srcRect t="3211" b="3211"/>
          <a:stretch>
            <a:fillRect/>
          </a:stretch>
        </p:blipFill>
        <p:spPr>
          <a:xfrm>
            <a:off x="572175" y="1090449"/>
            <a:ext cx="10994011" cy="5144032"/>
          </a:xfrm>
        </p:spPr>
      </p:pic>
    </p:spTree>
    <p:extLst>
      <p:ext uri="{BB962C8B-B14F-4D97-AF65-F5344CB8AC3E}">
        <p14:creationId xmlns:p14="http://schemas.microsoft.com/office/powerpoint/2010/main" val="35904121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5E8E4A0-7F27-28F3-4728-AA50460D05F9}"/>
              </a:ext>
            </a:extLst>
          </p:cNvPr>
          <p:cNvSpPr/>
          <p:nvPr/>
        </p:nvSpPr>
        <p:spPr>
          <a:xfrm>
            <a:off x="4080386" y="1941871"/>
            <a:ext cx="3785419" cy="84803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6" descr="Logo, company name&#10;&#10;Description automatically generated">
            <a:extLst>
              <a:ext uri="{FF2B5EF4-FFF2-40B4-BE49-F238E27FC236}">
                <a16:creationId xmlns:a16="http://schemas.microsoft.com/office/drawing/2014/main" id="{F24C7115-118E-1FB0-4039-509D0EF8C9A3}"/>
              </a:ext>
            </a:extLst>
          </p:cNvPr>
          <p:cNvPicPr>
            <a:picLocks noChangeAspect="1"/>
          </p:cNvPicPr>
          <p:nvPr/>
        </p:nvPicPr>
        <p:blipFill>
          <a:blip r:embed="rId2"/>
          <a:stretch>
            <a:fillRect/>
          </a:stretch>
        </p:blipFill>
        <p:spPr>
          <a:xfrm>
            <a:off x="3937818" y="2366049"/>
            <a:ext cx="4058265" cy="1695739"/>
          </a:xfrm>
          <a:prstGeom prst="rect">
            <a:avLst/>
          </a:prstGeom>
        </p:spPr>
      </p:pic>
    </p:spTree>
    <p:extLst>
      <p:ext uri="{BB962C8B-B14F-4D97-AF65-F5344CB8AC3E}">
        <p14:creationId xmlns:p14="http://schemas.microsoft.com/office/powerpoint/2010/main" val="32642152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62FFE74-A3E5-D4C3-F942-CD2881A01D1D}"/>
              </a:ext>
            </a:extLst>
          </p:cNvPr>
          <p:cNvSpPr txBox="1"/>
          <p:nvPr/>
        </p:nvSpPr>
        <p:spPr>
          <a:xfrm>
            <a:off x="633045" y="2590800"/>
            <a:ext cx="4146801" cy="1477328"/>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a:ln>
                  <a:noFill/>
                </a:ln>
                <a:solidFill>
                  <a:srgbClr val="333333"/>
                </a:solidFill>
                <a:effectLst/>
                <a:uLnTx/>
                <a:uFillTx/>
                <a:latin typeface="Calibri" panose="020F0502020204030204"/>
                <a:ea typeface="+mn-ea"/>
                <a:cs typeface="+mn-cs"/>
              </a:rPr>
              <a:t>The Impossible </a:t>
            </a:r>
            <a:r>
              <a:rPr lang="en-US" sz="4500" b="1">
                <a:solidFill>
                  <a:srgbClr val="333333"/>
                </a:solidFill>
                <a:latin typeface="Calibri" panose="020F0502020204030204"/>
              </a:rPr>
              <a:t>C</a:t>
            </a:r>
            <a:r>
              <a:rPr kumimoji="0" lang="en-US" sz="4500" b="1" i="0" u="none" strike="noStrike" kern="1200" cap="none" spc="0" normalizeH="0" baseline="0" noProof="0" err="1">
                <a:ln>
                  <a:noFill/>
                </a:ln>
                <a:solidFill>
                  <a:srgbClr val="333333"/>
                </a:solidFill>
                <a:effectLst/>
                <a:uLnTx/>
                <a:uFillTx/>
                <a:latin typeface="Calibri" panose="020F0502020204030204"/>
                <a:ea typeface="+mn-ea"/>
                <a:cs typeface="+mn-cs"/>
              </a:rPr>
              <a:t>hallenge</a:t>
            </a:r>
            <a:endParaRPr kumimoji="0" lang="en-US" sz="4500" b="1" i="0" u="none" strike="noStrike" kern="1200" cap="none" spc="0" normalizeH="0" baseline="0" noProof="0">
              <a:ln>
                <a:noFill/>
              </a:ln>
              <a:solidFill>
                <a:srgbClr val="333333"/>
              </a:solidFill>
              <a:effectLst/>
              <a:uLnTx/>
              <a:uFillTx/>
              <a:latin typeface="Calibri" panose="020F0502020204030204"/>
              <a:ea typeface="+mn-ea"/>
              <a:cs typeface="+mn-cs"/>
            </a:endParaRPr>
          </a:p>
        </p:txBody>
      </p:sp>
      <p:sp>
        <p:nvSpPr>
          <p:cNvPr id="5" name="Arrow: Pentagon 4">
            <a:extLst>
              <a:ext uri="{FF2B5EF4-FFF2-40B4-BE49-F238E27FC236}">
                <a16:creationId xmlns:a16="http://schemas.microsoft.com/office/drawing/2014/main" id="{D888B411-AEE3-39A3-11DE-B935BA26372E}"/>
              </a:ext>
            </a:extLst>
          </p:cNvPr>
          <p:cNvSpPr/>
          <p:nvPr/>
        </p:nvSpPr>
        <p:spPr>
          <a:xfrm flipH="1">
            <a:off x="4383405" y="663837"/>
            <a:ext cx="7808595" cy="840417"/>
          </a:xfrm>
          <a:prstGeom prst="homePlate">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Calibri" panose="020F0502020204030204"/>
                <a:ea typeface="+mn-ea"/>
                <a:cs typeface="+mn-cs"/>
              </a:rPr>
              <a:t>Financial pressures mean cutting short &amp; long-term cost.</a:t>
            </a:r>
          </a:p>
        </p:txBody>
      </p:sp>
      <p:sp>
        <p:nvSpPr>
          <p:cNvPr id="6" name="Arrow: Pentagon 5">
            <a:extLst>
              <a:ext uri="{FF2B5EF4-FFF2-40B4-BE49-F238E27FC236}">
                <a16:creationId xmlns:a16="http://schemas.microsoft.com/office/drawing/2014/main" id="{BF126245-9312-4B50-0F85-EA3880EB2FBF}"/>
              </a:ext>
            </a:extLst>
          </p:cNvPr>
          <p:cNvSpPr/>
          <p:nvPr/>
        </p:nvSpPr>
        <p:spPr>
          <a:xfrm flipH="1">
            <a:off x="6245476" y="2753379"/>
            <a:ext cx="5946524" cy="840417"/>
          </a:xfrm>
          <a:prstGeom prst="homePlate">
            <a:avLst/>
          </a:prstGeom>
          <a:solidFill>
            <a:schemeClr val="accent6">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Calibri" panose="020F0502020204030204"/>
                <a:ea typeface="+mn-ea"/>
                <a:cs typeface="+mn-cs"/>
              </a:rPr>
              <a:t>Outsourcing is a culture killer.</a:t>
            </a:r>
          </a:p>
        </p:txBody>
      </p:sp>
      <p:sp>
        <p:nvSpPr>
          <p:cNvPr id="7" name="Arrow: Pentagon 6">
            <a:extLst>
              <a:ext uri="{FF2B5EF4-FFF2-40B4-BE49-F238E27FC236}">
                <a16:creationId xmlns:a16="http://schemas.microsoft.com/office/drawing/2014/main" id="{4D30AB4F-1042-4E56-AB1D-55074CFD7CCE}"/>
              </a:ext>
            </a:extLst>
          </p:cNvPr>
          <p:cNvSpPr/>
          <p:nvPr/>
        </p:nvSpPr>
        <p:spPr>
          <a:xfrm flipH="1">
            <a:off x="8307659" y="4901883"/>
            <a:ext cx="3884335" cy="840417"/>
          </a:xfrm>
          <a:prstGeom prst="homePlate">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a:solidFill>
                  <a:srgbClr val="FFFFFF"/>
                </a:solidFill>
                <a:latin typeface="Calibri" panose="020F0502020204030204"/>
              </a:rPr>
              <a:t>Jack of too many trades.</a:t>
            </a:r>
            <a:endParaRPr kumimoji="0" lang="en-US" sz="1800" b="1"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 name="Arrow: Pentagon 7">
            <a:extLst>
              <a:ext uri="{FF2B5EF4-FFF2-40B4-BE49-F238E27FC236}">
                <a16:creationId xmlns:a16="http://schemas.microsoft.com/office/drawing/2014/main" id="{39262F6C-2FAF-CD1B-00D6-2081FA455C10}"/>
              </a:ext>
            </a:extLst>
          </p:cNvPr>
          <p:cNvSpPr/>
          <p:nvPr/>
        </p:nvSpPr>
        <p:spPr>
          <a:xfrm flipH="1">
            <a:off x="7281746" y="3827631"/>
            <a:ext cx="4910249" cy="840417"/>
          </a:xfrm>
          <a:prstGeom prst="homePlate">
            <a:avLst/>
          </a:prstGeom>
          <a:solidFill>
            <a:schemeClr val="bg1">
              <a:lumMod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b="1" i="0" u="none" strike="noStrike" kern="1200" cap="none" spc="0" normalizeH="0" baseline="0" noProof="0">
                <a:ln>
                  <a:noFill/>
                </a:ln>
                <a:solidFill>
                  <a:schemeClr val="bg1"/>
                </a:solidFill>
                <a:effectLst/>
                <a:uLnTx/>
                <a:uFillTx/>
                <a:latin typeface="Calibri" panose="020F0502020204030204"/>
                <a:ea typeface="+mn-ea"/>
                <a:cs typeface="+mn-cs"/>
              </a:rPr>
              <a:t>Workforce reductions puts excellence at risk.</a:t>
            </a:r>
          </a:p>
        </p:txBody>
      </p:sp>
      <p:sp>
        <p:nvSpPr>
          <p:cNvPr id="9" name="Arrow: Pentagon 8">
            <a:extLst>
              <a:ext uri="{FF2B5EF4-FFF2-40B4-BE49-F238E27FC236}">
                <a16:creationId xmlns:a16="http://schemas.microsoft.com/office/drawing/2014/main" id="{ABF1FF81-8A59-8F7B-F4C0-0C500959667F}"/>
              </a:ext>
            </a:extLst>
          </p:cNvPr>
          <p:cNvSpPr/>
          <p:nvPr/>
        </p:nvSpPr>
        <p:spPr>
          <a:xfrm flipH="1">
            <a:off x="5330283" y="1708608"/>
            <a:ext cx="6861711" cy="840417"/>
          </a:xfrm>
          <a:prstGeom prst="homePlate">
            <a:avLst/>
          </a:prstGeom>
          <a:solidFill>
            <a:schemeClr val="accent6">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Calibri" panose="020F0502020204030204"/>
                <a:ea typeface="+mn-ea"/>
                <a:cs typeface="+mn-cs"/>
              </a:rPr>
              <a:t>Growing difficulty in recruiting &amp; retaining talent.</a:t>
            </a:r>
          </a:p>
        </p:txBody>
      </p:sp>
    </p:spTree>
    <p:extLst>
      <p:ext uri="{BB962C8B-B14F-4D97-AF65-F5344CB8AC3E}">
        <p14:creationId xmlns:p14="http://schemas.microsoft.com/office/powerpoint/2010/main" val="3375711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522B7FB-6FA0-9FA8-64FA-DEB614B2EA87}"/>
              </a:ext>
            </a:extLst>
          </p:cNvPr>
          <p:cNvSpPr txBox="1"/>
          <p:nvPr/>
        </p:nvSpPr>
        <p:spPr>
          <a:xfrm>
            <a:off x="1264444" y="1686610"/>
            <a:ext cx="9663112" cy="2677656"/>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srgbClr val="302E2E"/>
                </a:solidFill>
                <a:effectLst/>
                <a:uLnTx/>
                <a:uFillTx/>
                <a:ea typeface="+mn-ea"/>
                <a:cs typeface="+mn-cs"/>
              </a:rPr>
              <a:t>You </a:t>
            </a:r>
            <a:r>
              <a:rPr kumimoji="0" lang="en-US" sz="5400" b="1" i="0" u="none" strike="noStrike" kern="1200" cap="none" spc="0" normalizeH="0" baseline="0" noProof="0">
                <a:ln>
                  <a:noFill/>
                </a:ln>
                <a:solidFill>
                  <a:schemeClr val="bg2"/>
                </a:solidFill>
                <a:effectLst/>
                <a:uLnTx/>
                <a:uFillTx/>
                <a:ea typeface="+mn-ea"/>
                <a:cs typeface="+mn-cs"/>
              </a:rPr>
              <a:t>don’t need to cut </a:t>
            </a:r>
            <a:r>
              <a:rPr kumimoji="0" lang="en-US" sz="5400" b="1" i="0" u="none" strike="noStrike" kern="1200" cap="none" spc="0" normalizeH="0" baseline="0" noProof="0">
                <a:ln>
                  <a:noFill/>
                </a:ln>
                <a:solidFill>
                  <a:srgbClr val="302E2E"/>
                </a:solidFill>
                <a:effectLst/>
                <a:uLnTx/>
                <a:uFillTx/>
                <a:ea typeface="+mn-ea"/>
                <a:cs typeface="+mn-cs"/>
              </a:rPr>
              <a:t>performance, people, or morale </a:t>
            </a:r>
            <a:r>
              <a:rPr kumimoji="0" lang="en-US" sz="5400" b="1" i="0" u="none" strike="noStrike" kern="1200" cap="none" spc="0" normalizeH="0" baseline="0" noProof="0">
                <a:ln>
                  <a:noFill/>
                </a:ln>
                <a:solidFill>
                  <a:schemeClr val="bg2"/>
                </a:solidFill>
                <a:effectLst/>
                <a:uLnTx/>
                <a:uFillTx/>
                <a:ea typeface="+mn-ea"/>
                <a:cs typeface="+mn-cs"/>
              </a:rPr>
              <a:t>to cut costs</a:t>
            </a:r>
            <a:r>
              <a:rPr kumimoji="0" lang="en-US" sz="5400" b="0" i="0" u="none" strike="noStrike" kern="1200" cap="none" spc="0" normalizeH="0" baseline="0" noProof="0">
                <a:ln>
                  <a:noFill/>
                </a:ln>
                <a:solidFill>
                  <a:schemeClr val="bg2"/>
                </a:solidFill>
                <a:effectLst/>
                <a:uLnTx/>
                <a:uFillTx/>
                <a:ea typeface="+mn-ea"/>
                <a:cs typeface="+mn-cs"/>
              </a:rPr>
              <a:t>​</a:t>
            </a:r>
            <a:r>
              <a:rPr kumimoji="0" lang="en-US" sz="5400" b="0" i="0" u="none" strike="noStrike" kern="1200" cap="none" spc="0" normalizeH="0" baseline="0" noProof="0">
                <a:ln>
                  <a:noFill/>
                </a:ln>
                <a:solidFill>
                  <a:srgbClr val="006D9A"/>
                </a:solidFill>
                <a:effectLst/>
                <a:uLnTx/>
                <a:uFillTx/>
                <a:ea typeface="+mn-ea"/>
                <a:cs typeface="+mn-cs"/>
              </a:rPr>
              <a:t>.</a:t>
            </a:r>
          </a:p>
        </p:txBody>
      </p:sp>
    </p:spTree>
    <p:extLst>
      <p:ext uri="{BB962C8B-B14F-4D97-AF65-F5344CB8AC3E}">
        <p14:creationId xmlns:p14="http://schemas.microsoft.com/office/powerpoint/2010/main" val="28382572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9BBA9-1877-8F9A-B0E6-41AEB44CC7EF}"/>
              </a:ext>
            </a:extLst>
          </p:cNvPr>
          <p:cNvSpPr>
            <a:spLocks noGrp="1"/>
          </p:cNvSpPr>
          <p:nvPr>
            <p:ph type="title"/>
          </p:nvPr>
        </p:nvSpPr>
        <p:spPr/>
        <p:txBody>
          <a:bodyPr/>
          <a:lstStyle/>
          <a:p>
            <a:r>
              <a:rPr kumimoji="0" lang="en-US" sz="2800" b="1" i="0" u="none" strike="noStrike" kern="1200" cap="none" spc="0" normalizeH="0" baseline="0" noProof="0">
                <a:ln>
                  <a:noFill/>
                </a:ln>
                <a:solidFill>
                  <a:srgbClr val="333333"/>
                </a:solidFill>
                <a:effectLst/>
                <a:uLnTx/>
                <a:uFillTx/>
                <a:ea typeface="+mn-ea"/>
                <a:cs typeface="+mn-cs"/>
              </a:rPr>
              <a:t>The Value of </a:t>
            </a:r>
            <a:r>
              <a:rPr lang="en-US">
                <a:solidFill>
                  <a:srgbClr val="333333"/>
                </a:solidFill>
              </a:rPr>
              <a:t>Tech-Enabled Managed Services (TEMS)</a:t>
            </a:r>
            <a:endParaRPr lang="en-US"/>
          </a:p>
        </p:txBody>
      </p:sp>
      <p:cxnSp>
        <p:nvCxnSpPr>
          <p:cNvPr id="31" name="Straight Connector 30">
            <a:extLst>
              <a:ext uri="{FF2B5EF4-FFF2-40B4-BE49-F238E27FC236}">
                <a16:creationId xmlns:a16="http://schemas.microsoft.com/office/drawing/2014/main" id="{C208D67B-3E0C-5611-FB5B-5E4681223C71}"/>
              </a:ext>
            </a:extLst>
          </p:cNvPr>
          <p:cNvCxnSpPr>
            <a:cxnSpLocks/>
          </p:cNvCxnSpPr>
          <p:nvPr/>
        </p:nvCxnSpPr>
        <p:spPr>
          <a:xfrm flipV="1">
            <a:off x="10166618" y="2297271"/>
            <a:ext cx="0" cy="501758"/>
          </a:xfrm>
          <a:prstGeom prst="line">
            <a:avLst/>
          </a:prstGeom>
          <a:solidFill>
            <a:schemeClr val="accent6"/>
          </a:solidFill>
          <a:ln w="38100">
            <a:solidFill>
              <a:srgbClr val="2A2A2C"/>
            </a:solidFill>
            <a:prstDash val="sysDot"/>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A59EEC7B-EAC4-567D-CF9A-7EC2363D13FF}"/>
              </a:ext>
            </a:extLst>
          </p:cNvPr>
          <p:cNvSpPr/>
          <p:nvPr/>
        </p:nvSpPr>
        <p:spPr>
          <a:xfrm>
            <a:off x="8925261" y="2639531"/>
            <a:ext cx="2484119" cy="1925452"/>
          </a:xfrm>
          <a:prstGeom prst="rect">
            <a:avLst/>
          </a:prstGeom>
          <a:solidFill>
            <a:schemeClr val="tx1">
              <a:lumMod val="90000"/>
              <a:lumOff val="10000"/>
            </a:schemeClr>
          </a:solidFill>
          <a:ln>
            <a:noFill/>
          </a:ln>
          <a:effectLst>
            <a:glow rad="1016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US" sz="2000" b="1" i="0" u="none" strike="noStrike" kern="1200" cap="none" spc="0" normalizeH="0" baseline="0" noProof="0">
              <a:ln>
                <a:noFill/>
              </a:ln>
              <a:solidFill>
                <a:srgbClr val="FFFFFF"/>
              </a:solidFill>
              <a:effectLst/>
              <a:uLnTx/>
              <a:uFillTx/>
              <a:ea typeface="+mn-ea"/>
              <a:cs typeface="+mn-cs"/>
            </a:endParaRPr>
          </a:p>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US" sz="2000" b="1" i="0" u="none" strike="noStrike" kern="1200" cap="none" spc="0" normalizeH="0" baseline="0" noProof="0">
              <a:ln>
                <a:noFill/>
              </a:ln>
              <a:solidFill>
                <a:srgbClr val="FFFFFF"/>
              </a:solidFill>
              <a:effectLst/>
              <a:uLnTx/>
              <a:uFillTx/>
              <a:ea typeface="+mn-ea"/>
              <a:cs typeface="+mn-cs"/>
            </a:endParaRPr>
          </a:p>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US" sz="2000" b="1" i="0" u="none" strike="noStrike" kern="1200" cap="none" spc="0" normalizeH="0" baseline="0" noProof="0">
              <a:ln>
                <a:noFill/>
              </a:ln>
              <a:solidFill>
                <a:srgbClr val="FFFFFF"/>
              </a:solidFill>
              <a:effectLst/>
              <a:uLnTx/>
              <a:uFillTx/>
              <a:ea typeface="+mn-ea"/>
              <a:cs typeface="+mn-cs"/>
            </a:endParaRPr>
          </a:p>
          <a:p>
            <a:pPr marL="0" marR="0" lvl="0" indent="0" algn="ctr" defTabSz="914400" rtl="0" eaLnBrk="1" fontAlgn="auto" latinLnBrk="0" hangingPunct="1">
              <a:lnSpc>
                <a:spcPct val="90000"/>
              </a:lnSpc>
              <a:spcBef>
                <a:spcPts val="0"/>
              </a:spcBef>
              <a:spcAft>
                <a:spcPts val="0"/>
              </a:spcAft>
              <a:buClrTx/>
              <a:buSzTx/>
              <a:buFontTx/>
              <a:buNone/>
              <a:tabLst/>
              <a:defRPr/>
            </a:pPr>
            <a:r>
              <a:rPr lang="en-US" sz="2000" b="1">
                <a:solidFill>
                  <a:schemeClr val="bg1"/>
                </a:solidFill>
              </a:rPr>
              <a:t>Partner for Specialization</a:t>
            </a:r>
            <a:endParaRPr kumimoji="0" lang="en-US" sz="2000" b="1" i="0" u="none" strike="noStrike" kern="1200" cap="none" spc="0" normalizeH="0" baseline="0" noProof="0">
              <a:ln>
                <a:noFill/>
              </a:ln>
              <a:solidFill>
                <a:schemeClr val="bg1"/>
              </a:solidFill>
              <a:effectLst/>
              <a:uLnTx/>
              <a:uFillTx/>
              <a:ea typeface="+mn-ea"/>
              <a:cs typeface="+mn-cs"/>
            </a:endParaRPr>
          </a:p>
        </p:txBody>
      </p:sp>
      <p:grpSp>
        <p:nvGrpSpPr>
          <p:cNvPr id="34" name="Group 33">
            <a:extLst>
              <a:ext uri="{FF2B5EF4-FFF2-40B4-BE49-F238E27FC236}">
                <a16:creationId xmlns:a16="http://schemas.microsoft.com/office/drawing/2014/main" id="{2C3C8AE6-759B-B7D3-F0E7-7169F7E63F14}"/>
              </a:ext>
            </a:extLst>
          </p:cNvPr>
          <p:cNvGrpSpPr/>
          <p:nvPr/>
        </p:nvGrpSpPr>
        <p:grpSpPr>
          <a:xfrm>
            <a:off x="782620" y="2297271"/>
            <a:ext cx="2484120" cy="2267712"/>
            <a:chOff x="838200" y="2878929"/>
            <a:chExt cx="2484120" cy="2663193"/>
          </a:xfrm>
        </p:grpSpPr>
        <p:cxnSp>
          <p:nvCxnSpPr>
            <p:cNvPr id="38" name="Straight Connector 37">
              <a:extLst>
                <a:ext uri="{FF2B5EF4-FFF2-40B4-BE49-F238E27FC236}">
                  <a16:creationId xmlns:a16="http://schemas.microsoft.com/office/drawing/2014/main" id="{1A3FBA48-EF36-C2AA-651C-4978081C9E4E}"/>
                </a:ext>
              </a:extLst>
            </p:cNvPr>
            <p:cNvCxnSpPr>
              <a:cxnSpLocks/>
            </p:cNvCxnSpPr>
            <p:nvPr/>
          </p:nvCxnSpPr>
          <p:spPr>
            <a:xfrm flipV="1">
              <a:off x="2093205" y="2878929"/>
              <a:ext cx="0" cy="468062"/>
            </a:xfrm>
            <a:prstGeom prst="line">
              <a:avLst/>
            </a:prstGeom>
            <a:ln w="38100">
              <a:solidFill>
                <a:srgbClr val="004156"/>
              </a:solidFill>
              <a:prstDash val="sysDot"/>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ED5EDE74-C29A-C7AD-626F-57F8CD932D6F}"/>
                </a:ext>
              </a:extLst>
            </p:cNvPr>
            <p:cNvSpPr/>
            <p:nvPr/>
          </p:nvSpPr>
          <p:spPr>
            <a:xfrm>
              <a:off x="838200" y="3298224"/>
              <a:ext cx="2484120" cy="2243898"/>
            </a:xfrm>
            <a:prstGeom prst="rect">
              <a:avLst/>
            </a:prstGeom>
            <a:solidFill>
              <a:schemeClr val="accent6"/>
            </a:solidFill>
            <a:ln>
              <a:noFill/>
            </a:ln>
            <a:effectLst>
              <a:glow rad="1016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US" sz="2000" b="1" i="0" u="none" strike="noStrike" kern="1200" cap="none" spc="0" normalizeH="0" baseline="0" noProof="0">
                <a:ln>
                  <a:noFill/>
                </a:ln>
                <a:solidFill>
                  <a:srgbClr val="FFFFFF"/>
                </a:solidFill>
                <a:effectLst/>
                <a:uLnTx/>
                <a:uFillTx/>
                <a:ea typeface="+mn-ea"/>
                <a:cs typeface="+mn-cs"/>
              </a:endParaRPr>
            </a:p>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US" sz="2000" b="1" i="0" u="none" strike="noStrike" kern="1200" cap="none" spc="0" normalizeH="0" baseline="0" noProof="0">
                <a:ln>
                  <a:noFill/>
                </a:ln>
                <a:solidFill>
                  <a:srgbClr val="FFFFFF"/>
                </a:solidFill>
                <a:effectLst/>
                <a:uLnTx/>
                <a:uFillTx/>
                <a:ea typeface="+mn-ea"/>
                <a:cs typeface="+mn-cs"/>
              </a:endParaRPr>
            </a:p>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US" sz="2000" b="1" i="0" u="none" strike="noStrike" kern="1200" cap="none" spc="0" normalizeH="0" baseline="0" noProof="0">
                <a:ln>
                  <a:noFill/>
                </a:ln>
                <a:solidFill>
                  <a:srgbClr val="FFFFFF"/>
                </a:solidFill>
                <a:effectLst/>
                <a:uLnTx/>
                <a:uFillTx/>
                <a:ea typeface="+mn-ea"/>
                <a:cs typeface="+mn-cs"/>
              </a:endParaRP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FFFFF"/>
                  </a:solidFill>
                  <a:effectLst/>
                  <a:uLnTx/>
                  <a:uFillTx/>
                  <a:ea typeface="+mn-ea"/>
                  <a:cs typeface="+mn-cs"/>
                </a:rPr>
                <a:t>Alleviate Financial Pressure</a:t>
              </a:r>
            </a:p>
          </p:txBody>
        </p:sp>
      </p:grpSp>
      <p:sp>
        <p:nvSpPr>
          <p:cNvPr id="35" name="Isosceles Triangle 34">
            <a:extLst>
              <a:ext uri="{FF2B5EF4-FFF2-40B4-BE49-F238E27FC236}">
                <a16:creationId xmlns:a16="http://schemas.microsoft.com/office/drawing/2014/main" id="{C9EB5B17-1580-49CC-D668-E7FE8CC94A1B}"/>
              </a:ext>
            </a:extLst>
          </p:cNvPr>
          <p:cNvSpPr/>
          <p:nvPr/>
        </p:nvSpPr>
        <p:spPr>
          <a:xfrm rot="10800000">
            <a:off x="1599389" y="3106855"/>
            <a:ext cx="874870" cy="35688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ea typeface="+mn-ea"/>
              <a:cs typeface="+mn-cs"/>
            </a:endParaRPr>
          </a:p>
        </p:txBody>
      </p:sp>
      <p:sp>
        <p:nvSpPr>
          <p:cNvPr id="36" name="Rectangle 35">
            <a:extLst>
              <a:ext uri="{FF2B5EF4-FFF2-40B4-BE49-F238E27FC236}">
                <a16:creationId xmlns:a16="http://schemas.microsoft.com/office/drawing/2014/main" id="{032C2069-7935-7347-2EB3-75CFD5D2B080}"/>
              </a:ext>
            </a:extLst>
          </p:cNvPr>
          <p:cNvSpPr/>
          <p:nvPr/>
        </p:nvSpPr>
        <p:spPr>
          <a:xfrm>
            <a:off x="1859146" y="2978136"/>
            <a:ext cx="365760" cy="1287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ea typeface="+mn-ea"/>
              <a:cs typeface="+mn-cs"/>
            </a:endParaRPr>
          </a:p>
        </p:txBody>
      </p:sp>
      <p:pic>
        <p:nvPicPr>
          <p:cNvPr id="37" name="Graphic 36" descr="Dollar with solid fill">
            <a:extLst>
              <a:ext uri="{FF2B5EF4-FFF2-40B4-BE49-F238E27FC236}">
                <a16:creationId xmlns:a16="http://schemas.microsoft.com/office/drawing/2014/main" id="{F90BE052-223B-7452-F8F7-68F4A5CB21A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88795" y="3015137"/>
            <a:ext cx="500660" cy="356888"/>
          </a:xfrm>
          <a:prstGeom prst="rect">
            <a:avLst/>
          </a:prstGeom>
        </p:spPr>
      </p:pic>
      <p:sp>
        <p:nvSpPr>
          <p:cNvPr id="40" name="Rectangle 39">
            <a:extLst>
              <a:ext uri="{FF2B5EF4-FFF2-40B4-BE49-F238E27FC236}">
                <a16:creationId xmlns:a16="http://schemas.microsoft.com/office/drawing/2014/main" id="{6D314435-5EF5-5F02-3DA0-4A4BC2BBA9BD}"/>
              </a:ext>
            </a:extLst>
          </p:cNvPr>
          <p:cNvSpPr/>
          <p:nvPr/>
        </p:nvSpPr>
        <p:spPr>
          <a:xfrm>
            <a:off x="782619" y="4695614"/>
            <a:ext cx="10626761" cy="1360677"/>
          </a:xfrm>
          <a:prstGeom prst="rect">
            <a:avLst/>
          </a:prstGeom>
          <a:solidFill>
            <a:schemeClr val="bg1"/>
          </a:solidFill>
          <a:ln>
            <a:noFill/>
          </a:ln>
          <a:effectLst>
            <a:glow rad="1016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 r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chemeClr val="tx1"/>
                </a:solidFill>
                <a:effectLst/>
                <a:uLnTx/>
                <a:uFillTx/>
                <a:ea typeface="+mn-ea"/>
                <a:cs typeface="+mn-cs"/>
              </a:rPr>
              <a:t>Reduce labor costs without cutting performance, people, or morale.</a:t>
            </a:r>
          </a:p>
        </p:txBody>
      </p:sp>
      <p:pic>
        <p:nvPicPr>
          <p:cNvPr id="41" name="Graphic 40" descr="Playbook with solid fill">
            <a:extLst>
              <a:ext uri="{FF2B5EF4-FFF2-40B4-BE49-F238E27FC236}">
                <a16:creationId xmlns:a16="http://schemas.microsoft.com/office/drawing/2014/main" id="{1F8DC178-989E-60AF-6216-F9B662EA8C6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78209" y="2828098"/>
            <a:ext cx="914400" cy="914400"/>
          </a:xfrm>
          <a:prstGeom prst="rect">
            <a:avLst/>
          </a:prstGeom>
        </p:spPr>
      </p:pic>
      <p:sp>
        <p:nvSpPr>
          <p:cNvPr id="42" name="Rectangle: Rounded Corners 41">
            <a:extLst>
              <a:ext uri="{FF2B5EF4-FFF2-40B4-BE49-F238E27FC236}">
                <a16:creationId xmlns:a16="http://schemas.microsoft.com/office/drawing/2014/main" id="{B22C1CAC-E031-2FFE-A156-0E8122D090D3}"/>
              </a:ext>
            </a:extLst>
          </p:cNvPr>
          <p:cNvSpPr/>
          <p:nvPr/>
        </p:nvSpPr>
        <p:spPr>
          <a:xfrm>
            <a:off x="8925261" y="1205006"/>
            <a:ext cx="2484119" cy="1097280"/>
          </a:xfrm>
          <a:prstGeom prst="roundRect">
            <a:avLst/>
          </a:prstGeom>
          <a:solidFill>
            <a:schemeClr val="tx1">
              <a:lumMod val="90000"/>
              <a:lumOff val="10000"/>
              <a:alpha val="75000"/>
            </a:schemeClr>
          </a:solidFill>
          <a:ln>
            <a:noFill/>
          </a:ln>
          <a:effectLst>
            <a:glow rad="127000">
              <a:schemeClr val="bg1">
                <a:lumMod val="85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defRPr/>
            </a:pPr>
            <a:r>
              <a:rPr lang="en-US" sz="1400" b="1">
                <a:solidFill>
                  <a:schemeClr val="bg1"/>
                </a:solidFill>
              </a:rPr>
              <a:t>Jack of too many trades</a:t>
            </a:r>
            <a:endParaRPr lang="en-US" sz="1400">
              <a:solidFill>
                <a:schemeClr val="bg1"/>
              </a:solidFill>
              <a:cs typeface="Calibri"/>
            </a:endParaRPr>
          </a:p>
        </p:txBody>
      </p:sp>
      <p:sp>
        <p:nvSpPr>
          <p:cNvPr id="43" name="Rectangle: Rounded Corners 42">
            <a:extLst>
              <a:ext uri="{FF2B5EF4-FFF2-40B4-BE49-F238E27FC236}">
                <a16:creationId xmlns:a16="http://schemas.microsoft.com/office/drawing/2014/main" id="{9D121D59-3E81-FD50-54D7-4A250E8D3986}"/>
              </a:ext>
            </a:extLst>
          </p:cNvPr>
          <p:cNvSpPr/>
          <p:nvPr/>
        </p:nvSpPr>
        <p:spPr>
          <a:xfrm>
            <a:off x="845388" y="1205006"/>
            <a:ext cx="2487168" cy="1097280"/>
          </a:xfrm>
          <a:prstGeom prst="roundRect">
            <a:avLst/>
          </a:prstGeom>
          <a:solidFill>
            <a:srgbClr val="004156">
              <a:alpha val="75000"/>
            </a:srgbClr>
          </a:solidFill>
          <a:ln>
            <a:noFill/>
          </a:ln>
          <a:effectLst>
            <a:glow rad="127000">
              <a:schemeClr val="bg1">
                <a:lumMod val="85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lvl="0" algn="ctr" defTabSz="914400">
              <a:lnSpc>
                <a:spcPct val="100000"/>
              </a:lnSpc>
              <a:spcBef>
                <a:spcPts val="0"/>
              </a:spcBef>
              <a:spcAft>
                <a:spcPts val="0"/>
              </a:spcAft>
              <a:buNone/>
              <a:tabLst/>
              <a:defRPr/>
            </a:pPr>
            <a:r>
              <a:rPr lang="en-US" sz="1400">
                <a:solidFill>
                  <a:schemeClr val="bg1"/>
                </a:solidFill>
              </a:rPr>
              <a:t>Financial</a:t>
            </a:r>
            <a:r>
              <a:rPr kumimoji="0" lang="en-US" sz="1400" i="0" u="none" strike="noStrike" kern="1200" cap="none" spc="0" normalizeH="0" baseline="0" noProof="0">
                <a:ln>
                  <a:noFill/>
                </a:ln>
                <a:solidFill>
                  <a:schemeClr val="bg1"/>
                </a:solidFill>
                <a:effectLst/>
                <a:uLnTx/>
                <a:uFillTx/>
                <a:ea typeface="+mn-ea"/>
                <a:cs typeface="+mn-cs"/>
              </a:rPr>
              <a:t> pressures mean cutting short &amp; long-term costs.</a:t>
            </a:r>
            <a:endParaRPr lang="en-US" sz="1400">
              <a:solidFill>
                <a:schemeClr val="bg1"/>
              </a:solidFill>
              <a:ea typeface="+mn-ea"/>
              <a:cs typeface="+mn-cs"/>
            </a:endParaRPr>
          </a:p>
        </p:txBody>
      </p:sp>
      <p:grpSp>
        <p:nvGrpSpPr>
          <p:cNvPr id="47" name="Group 46">
            <a:extLst>
              <a:ext uri="{FF2B5EF4-FFF2-40B4-BE49-F238E27FC236}">
                <a16:creationId xmlns:a16="http://schemas.microsoft.com/office/drawing/2014/main" id="{977DABC1-76AD-9334-C770-8E8398332D44}"/>
              </a:ext>
            </a:extLst>
          </p:cNvPr>
          <p:cNvGrpSpPr/>
          <p:nvPr/>
        </p:nvGrpSpPr>
        <p:grpSpPr>
          <a:xfrm>
            <a:off x="3496834" y="2297271"/>
            <a:ext cx="2484119" cy="2267712"/>
            <a:chOff x="4406653" y="2871332"/>
            <a:chExt cx="2484119" cy="2670788"/>
          </a:xfrm>
        </p:grpSpPr>
        <p:cxnSp>
          <p:nvCxnSpPr>
            <p:cNvPr id="49" name="Straight Connector 48">
              <a:extLst>
                <a:ext uri="{FF2B5EF4-FFF2-40B4-BE49-F238E27FC236}">
                  <a16:creationId xmlns:a16="http://schemas.microsoft.com/office/drawing/2014/main" id="{32112EF5-2567-48BA-6B30-6653A7BE5D5D}"/>
                </a:ext>
              </a:extLst>
            </p:cNvPr>
            <p:cNvCxnSpPr>
              <a:cxnSpLocks/>
            </p:cNvCxnSpPr>
            <p:nvPr/>
          </p:nvCxnSpPr>
          <p:spPr>
            <a:xfrm flipV="1">
              <a:off x="5648010" y="2871332"/>
              <a:ext cx="0" cy="431582"/>
            </a:xfrm>
            <a:prstGeom prst="line">
              <a:avLst/>
            </a:prstGeom>
            <a:ln w="38100">
              <a:solidFill>
                <a:srgbClr val="0091C0"/>
              </a:solidFill>
              <a:prstDash val="sysDot"/>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F0FBB72B-637E-50AE-367A-161DF3933539}"/>
                </a:ext>
              </a:extLst>
            </p:cNvPr>
            <p:cNvSpPr/>
            <p:nvPr/>
          </p:nvSpPr>
          <p:spPr>
            <a:xfrm>
              <a:off x="4406653" y="3298222"/>
              <a:ext cx="2484119" cy="2243898"/>
            </a:xfrm>
            <a:prstGeom prst="rect">
              <a:avLst/>
            </a:prstGeom>
            <a:solidFill>
              <a:schemeClr val="accent6">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lIns="91440" tIns="45720" rIns="91440" bIns="45720"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US" sz="2000" b="1" i="0" u="none" strike="noStrike" kern="1200" cap="none" spc="0" normalizeH="0" baseline="0" noProof="0">
                <a:ln>
                  <a:noFill/>
                </a:ln>
                <a:solidFill>
                  <a:srgbClr val="FFFFFF"/>
                </a:solidFill>
                <a:effectLst/>
                <a:uLnTx/>
                <a:uFillTx/>
                <a:ea typeface="+mn-ea"/>
                <a:cs typeface="+mn-cs"/>
              </a:endParaRPr>
            </a:p>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US" sz="2000" b="1" i="0" u="none" strike="noStrike" kern="1200" cap="none" spc="0" normalizeH="0" baseline="0" noProof="0">
                <a:ln>
                  <a:noFill/>
                </a:ln>
                <a:solidFill>
                  <a:srgbClr val="FFFFFF"/>
                </a:solidFill>
                <a:effectLst/>
                <a:uLnTx/>
                <a:uFillTx/>
                <a:ea typeface="+mn-ea"/>
                <a:cs typeface="+mn-cs"/>
              </a:endParaRPr>
            </a:p>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US" sz="2000" b="1" i="0" u="none" strike="noStrike" kern="1200" cap="none" spc="0" normalizeH="0" baseline="0" noProof="0">
                <a:ln>
                  <a:noFill/>
                </a:ln>
                <a:solidFill>
                  <a:srgbClr val="FFFFFF"/>
                </a:solidFill>
                <a:effectLst/>
                <a:uLnTx/>
                <a:uFillTx/>
                <a:ea typeface="+mn-ea"/>
                <a:cs typeface="+mn-cs"/>
              </a:endParaRPr>
            </a:p>
            <a:p>
              <a:pPr algn="ctr">
                <a:lnSpc>
                  <a:spcPct val="90000"/>
                </a:lnSpc>
                <a:defRPr/>
              </a:pPr>
              <a:r>
                <a:rPr kumimoji="0" lang="en-US" sz="2000" b="1" i="0" u="none" strike="noStrike" kern="1200" cap="none" spc="0" normalizeH="0" baseline="0" noProof="0">
                  <a:ln>
                    <a:noFill/>
                  </a:ln>
                  <a:solidFill>
                    <a:srgbClr val="FFFFFF"/>
                  </a:solidFill>
                  <a:effectLst/>
                  <a:uLnTx/>
                  <a:uFillTx/>
                  <a:ea typeface="+mn-ea"/>
                  <a:cs typeface="+mn-cs"/>
                </a:rPr>
                <a:t>Care for</a:t>
              </a:r>
              <a:r>
                <a:rPr lang="en-US" sz="2000" b="1">
                  <a:solidFill>
                    <a:srgbClr val="FFFFFF"/>
                  </a:solidFill>
                </a:rPr>
                <a:t> </a:t>
              </a:r>
              <a:endParaRPr lang="en-US" sz="2000" b="1" i="0" u="none" strike="noStrike" kern="1200" cap="none" spc="0" normalizeH="0" baseline="0" noProof="0">
                <a:ln>
                  <a:noFill/>
                </a:ln>
                <a:solidFill>
                  <a:srgbClr val="FFFFFF"/>
                </a:solidFill>
                <a:effectLst/>
                <a:uLnTx/>
                <a:uFillTx/>
                <a:ea typeface="Calibri"/>
                <a:cs typeface="Calibri"/>
              </a:endParaRPr>
            </a:p>
            <a:p>
              <a:pPr algn="ctr">
                <a:lnSpc>
                  <a:spcPct val="90000"/>
                </a:lnSpc>
                <a:defRPr/>
              </a:pPr>
              <a:r>
                <a:rPr lang="en-US" sz="2000" b="1">
                  <a:solidFill>
                    <a:srgbClr val="FFFFFF"/>
                  </a:solidFill>
                </a:rPr>
                <a:t>Team Members</a:t>
              </a:r>
              <a:endParaRPr lang="en-US" sz="2000" b="1" i="0" u="none" strike="noStrike" kern="1200" cap="none" spc="0" normalizeH="0" baseline="0" noProof="0">
                <a:ln>
                  <a:noFill/>
                </a:ln>
                <a:solidFill>
                  <a:srgbClr val="FFFFFF"/>
                </a:solidFill>
                <a:effectLst/>
                <a:uLnTx/>
                <a:uFillTx/>
                <a:ea typeface="Calibri"/>
                <a:cs typeface="Calibri"/>
              </a:endParaRPr>
            </a:p>
          </p:txBody>
        </p:sp>
      </p:grpSp>
      <p:pic>
        <p:nvPicPr>
          <p:cNvPr id="48" name="Graphic 47" descr="Heart with solid fill">
            <a:extLst>
              <a:ext uri="{FF2B5EF4-FFF2-40B4-BE49-F238E27FC236}">
                <a16:creationId xmlns:a16="http://schemas.microsoft.com/office/drawing/2014/main" id="{049005B8-3C87-EF63-D060-189992571B6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80377" y="2911832"/>
            <a:ext cx="803153" cy="681941"/>
          </a:xfrm>
          <a:prstGeom prst="rect">
            <a:avLst/>
          </a:prstGeom>
        </p:spPr>
      </p:pic>
      <p:sp>
        <p:nvSpPr>
          <p:cNvPr id="46" name="Rectangle: Rounded Corners 45">
            <a:extLst>
              <a:ext uri="{FF2B5EF4-FFF2-40B4-BE49-F238E27FC236}">
                <a16:creationId xmlns:a16="http://schemas.microsoft.com/office/drawing/2014/main" id="{1995C9AE-713C-9EC4-F65B-DE7E08D8C537}"/>
              </a:ext>
            </a:extLst>
          </p:cNvPr>
          <p:cNvSpPr/>
          <p:nvPr/>
        </p:nvSpPr>
        <p:spPr>
          <a:xfrm>
            <a:off x="3465674" y="1205006"/>
            <a:ext cx="2487168" cy="1097280"/>
          </a:xfrm>
          <a:prstGeom prst="roundRect">
            <a:avLst/>
          </a:prstGeom>
          <a:solidFill>
            <a:schemeClr val="accent6">
              <a:lumMod val="75000"/>
              <a:lumOff val="25000"/>
              <a:alpha val="75000"/>
            </a:schemeClr>
          </a:solidFill>
          <a:ln>
            <a:noFill/>
          </a:ln>
          <a:effectLst>
            <a:glow rad="127000">
              <a:schemeClr val="bg1">
                <a:lumMod val="85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defRPr/>
            </a:pPr>
            <a:r>
              <a:rPr lang="en-US" sz="1400">
                <a:solidFill>
                  <a:schemeClr val="bg1"/>
                </a:solidFill>
              </a:rPr>
              <a:t>There’s </a:t>
            </a:r>
            <a:r>
              <a:rPr kumimoji="0" lang="en-US" sz="1400" i="0" u="none" strike="noStrike" kern="1200" cap="none" spc="0" normalizeH="0" baseline="0" noProof="0">
                <a:ln>
                  <a:noFill/>
                </a:ln>
                <a:solidFill>
                  <a:schemeClr val="bg1"/>
                </a:solidFill>
                <a:effectLst/>
                <a:uLnTx/>
                <a:uFillTx/>
                <a:ea typeface="+mn-ea"/>
                <a:cs typeface="+mn-cs"/>
              </a:rPr>
              <a:t>difficulty in recruiting </a:t>
            </a:r>
            <a:r>
              <a:rPr lang="en-US" sz="1400">
                <a:solidFill>
                  <a:schemeClr val="bg1"/>
                </a:solidFill>
              </a:rPr>
              <a:t>and </a:t>
            </a:r>
            <a:r>
              <a:rPr kumimoji="0" lang="en-US" sz="1400" i="0" u="none" strike="noStrike" kern="1200" cap="none" spc="0" normalizeH="0" baseline="0" noProof="0">
                <a:ln>
                  <a:noFill/>
                </a:ln>
                <a:solidFill>
                  <a:schemeClr val="bg1"/>
                </a:solidFill>
                <a:effectLst/>
                <a:uLnTx/>
                <a:uFillTx/>
                <a:ea typeface="+mn-ea"/>
                <a:cs typeface="+mn-cs"/>
              </a:rPr>
              <a:t>retaining talent</a:t>
            </a:r>
            <a:r>
              <a:rPr lang="en-US" sz="1400">
                <a:solidFill>
                  <a:schemeClr val="bg1"/>
                </a:solidFill>
              </a:rPr>
              <a:t>, but outsourcing</a:t>
            </a:r>
            <a:r>
              <a:rPr kumimoji="0" lang="en-US" sz="1400" i="0" u="none" strike="noStrike" kern="1200" cap="none" spc="0" normalizeH="0" baseline="0" noProof="0">
                <a:ln>
                  <a:noFill/>
                </a:ln>
                <a:solidFill>
                  <a:schemeClr val="bg1"/>
                </a:solidFill>
                <a:effectLst/>
                <a:uLnTx/>
                <a:uFillTx/>
                <a:ea typeface="+mn-ea"/>
                <a:cs typeface="+mn-cs"/>
              </a:rPr>
              <a:t> is a culture killer.</a:t>
            </a:r>
            <a:endParaRPr lang="en-US" sz="1400">
              <a:solidFill>
                <a:schemeClr val="bg1"/>
              </a:solidFill>
            </a:endParaRPr>
          </a:p>
        </p:txBody>
      </p:sp>
      <p:cxnSp>
        <p:nvCxnSpPr>
          <p:cNvPr id="54" name="Straight Connector 53">
            <a:extLst>
              <a:ext uri="{FF2B5EF4-FFF2-40B4-BE49-F238E27FC236}">
                <a16:creationId xmlns:a16="http://schemas.microsoft.com/office/drawing/2014/main" id="{FA0A2DE7-23BD-775B-8CC3-0232634BA951}"/>
              </a:ext>
            </a:extLst>
          </p:cNvPr>
          <p:cNvCxnSpPr>
            <a:cxnSpLocks/>
          </p:cNvCxnSpPr>
          <p:nvPr/>
        </p:nvCxnSpPr>
        <p:spPr>
          <a:xfrm flipV="1">
            <a:off x="7452404" y="2297271"/>
            <a:ext cx="0" cy="368079"/>
          </a:xfrm>
          <a:prstGeom prst="line">
            <a:avLst/>
          </a:prstGeom>
          <a:ln w="38100">
            <a:solidFill>
              <a:srgbClr val="7F7F7F"/>
            </a:solidFill>
            <a:prstDash val="sysDot"/>
          </a:ln>
        </p:spPr>
        <p:style>
          <a:lnRef idx="1">
            <a:schemeClr val="accent1"/>
          </a:lnRef>
          <a:fillRef idx="0">
            <a:schemeClr val="accent1"/>
          </a:fillRef>
          <a:effectRef idx="0">
            <a:schemeClr val="accent1"/>
          </a:effectRef>
          <a:fontRef idx="minor">
            <a:schemeClr val="tx1"/>
          </a:fontRef>
        </p:style>
      </p:cxnSp>
      <p:sp>
        <p:nvSpPr>
          <p:cNvPr id="55" name="Rectangle 54">
            <a:extLst>
              <a:ext uri="{FF2B5EF4-FFF2-40B4-BE49-F238E27FC236}">
                <a16:creationId xmlns:a16="http://schemas.microsoft.com/office/drawing/2014/main" id="{C04094EB-12CA-6249-0D8F-C99794A1F7E6}"/>
              </a:ext>
            </a:extLst>
          </p:cNvPr>
          <p:cNvSpPr/>
          <p:nvPr/>
        </p:nvSpPr>
        <p:spPr>
          <a:xfrm>
            <a:off x="6211047" y="2648812"/>
            <a:ext cx="2484119" cy="1916171"/>
          </a:xfrm>
          <a:prstGeom prst="rect">
            <a:avLst/>
          </a:prstGeom>
          <a:solidFill>
            <a:schemeClr val="bg1">
              <a:lumMod val="50000"/>
            </a:schemeClr>
          </a:solidFill>
          <a:ln>
            <a:noFill/>
          </a:ln>
          <a:effectLst>
            <a:glow rad="1016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US" sz="2000" b="1" i="0" u="none" strike="noStrike" kern="1200" cap="none" spc="0" normalizeH="0" baseline="0" noProof="0">
              <a:ln>
                <a:noFill/>
              </a:ln>
              <a:solidFill>
                <a:srgbClr val="FFFFFF"/>
              </a:solidFill>
              <a:effectLst/>
              <a:uLnTx/>
              <a:uFillTx/>
              <a:ea typeface="+mn-ea"/>
              <a:cs typeface="+mn-cs"/>
            </a:endParaRPr>
          </a:p>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US" sz="2000" b="1" i="0" u="none" strike="noStrike" kern="1200" cap="none" spc="0" normalizeH="0" baseline="0" noProof="0">
              <a:ln>
                <a:noFill/>
              </a:ln>
              <a:solidFill>
                <a:srgbClr val="FFFFFF"/>
              </a:solidFill>
              <a:effectLst/>
              <a:uLnTx/>
              <a:uFillTx/>
              <a:ea typeface="+mn-ea"/>
              <a:cs typeface="+mn-cs"/>
            </a:endParaRPr>
          </a:p>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US" sz="2000" b="1" i="0" u="none" strike="noStrike" kern="1200" cap="none" spc="0" normalizeH="0" baseline="0" noProof="0">
              <a:ln>
                <a:noFill/>
              </a:ln>
              <a:solidFill>
                <a:srgbClr val="FFFFFF"/>
              </a:solidFill>
              <a:effectLst/>
              <a:uLnTx/>
              <a:uFillTx/>
              <a:ea typeface="+mn-ea"/>
              <a:cs typeface="+mn-cs"/>
            </a:endParaRP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FFFFF"/>
                </a:solidFill>
                <a:effectLst/>
                <a:uLnTx/>
                <a:uFillTx/>
                <a:ea typeface="+mn-ea"/>
                <a:cs typeface="+mn-cs"/>
              </a:rPr>
              <a:t>Ensure Dependable Performance</a:t>
            </a:r>
          </a:p>
        </p:txBody>
      </p:sp>
      <p:pic>
        <p:nvPicPr>
          <p:cNvPr id="56" name="Graphic 55" descr="Speedometer Low with solid fill">
            <a:extLst>
              <a:ext uri="{FF2B5EF4-FFF2-40B4-BE49-F238E27FC236}">
                <a16:creationId xmlns:a16="http://schemas.microsoft.com/office/drawing/2014/main" id="{B8FDA149-2699-390A-B92C-200260E5DF6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flipH="1">
            <a:off x="6991506" y="2814089"/>
            <a:ext cx="921796" cy="807380"/>
          </a:xfrm>
          <a:prstGeom prst="rect">
            <a:avLst/>
          </a:prstGeom>
        </p:spPr>
      </p:pic>
      <p:sp>
        <p:nvSpPr>
          <p:cNvPr id="53" name="Rectangle: Rounded Corners 52">
            <a:extLst>
              <a:ext uri="{FF2B5EF4-FFF2-40B4-BE49-F238E27FC236}">
                <a16:creationId xmlns:a16="http://schemas.microsoft.com/office/drawing/2014/main" id="{8713AC62-EEE5-186D-8273-02D432DC4A98}"/>
              </a:ext>
            </a:extLst>
          </p:cNvPr>
          <p:cNvSpPr/>
          <p:nvPr/>
        </p:nvSpPr>
        <p:spPr>
          <a:xfrm>
            <a:off x="6193242" y="1205006"/>
            <a:ext cx="2487168" cy="1097280"/>
          </a:xfrm>
          <a:prstGeom prst="roundRect">
            <a:avLst/>
          </a:prstGeom>
          <a:solidFill>
            <a:schemeClr val="bg1">
              <a:lumMod val="50000"/>
              <a:alpha val="75000"/>
            </a:schemeClr>
          </a:solidFill>
          <a:ln>
            <a:noFill/>
          </a:ln>
          <a:effectLst>
            <a:glow rad="127000">
              <a:schemeClr val="bg1">
                <a:lumMod val="85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defRPr/>
            </a:pPr>
            <a:r>
              <a:rPr kumimoji="0" lang="en-US" sz="1400" i="0" u="none" strike="noStrike" kern="1200" cap="none" spc="0" normalizeH="0" baseline="0" noProof="0">
                <a:ln>
                  <a:noFill/>
                </a:ln>
                <a:solidFill>
                  <a:schemeClr val="bg1"/>
                </a:solidFill>
                <a:effectLst/>
                <a:uLnTx/>
                <a:uFillTx/>
                <a:ea typeface="+mn-ea"/>
                <a:cs typeface="+mn-cs"/>
              </a:rPr>
              <a:t>Workforce reductions </a:t>
            </a:r>
            <a:r>
              <a:rPr lang="en-US" sz="1400">
                <a:solidFill>
                  <a:schemeClr val="bg1"/>
                </a:solidFill>
              </a:rPr>
              <a:t>put </a:t>
            </a:r>
            <a:r>
              <a:rPr kumimoji="0" lang="en-US" sz="1400" i="0" u="none" strike="noStrike" kern="1200" cap="none" spc="0" normalizeH="0" baseline="0" noProof="0">
                <a:ln>
                  <a:noFill/>
                </a:ln>
                <a:solidFill>
                  <a:schemeClr val="bg1"/>
                </a:solidFill>
                <a:effectLst/>
                <a:uLnTx/>
                <a:uFillTx/>
                <a:ea typeface="+mn-ea"/>
                <a:cs typeface="+mn-cs"/>
              </a:rPr>
              <a:t>excellence at risk.</a:t>
            </a:r>
            <a:endParaRPr lang="en-US" sz="1400">
              <a:solidFill>
                <a:schemeClr val="bg1"/>
              </a:solidFill>
            </a:endParaRPr>
          </a:p>
        </p:txBody>
      </p:sp>
    </p:spTree>
    <p:extLst>
      <p:ext uri="{BB962C8B-B14F-4D97-AF65-F5344CB8AC3E}">
        <p14:creationId xmlns:p14="http://schemas.microsoft.com/office/powerpoint/2010/main" val="30950614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2CCB8-A459-50B3-D73A-F7459CBAD53F}"/>
              </a:ext>
            </a:extLst>
          </p:cNvPr>
          <p:cNvSpPr>
            <a:spLocks noGrp="1"/>
          </p:cNvSpPr>
          <p:nvPr>
            <p:ph type="title"/>
          </p:nvPr>
        </p:nvSpPr>
        <p:spPr/>
        <p:txBody>
          <a:bodyPr/>
          <a:lstStyle/>
          <a:p>
            <a:r>
              <a:rPr kumimoji="0" lang="en-US" sz="2800" b="1" i="0" u="none" strike="noStrike" kern="1200" cap="none" spc="0" normalizeH="0" baseline="0" noProof="0">
                <a:ln>
                  <a:noFill/>
                </a:ln>
                <a:solidFill>
                  <a:srgbClr val="333333"/>
                </a:solidFill>
                <a:effectLst/>
                <a:uLnTx/>
                <a:uFillTx/>
                <a:latin typeface="Calibri"/>
                <a:cs typeface="Calibri"/>
              </a:rPr>
              <a:t>How We Do This:</a:t>
            </a:r>
            <a:endParaRPr lang="en-US">
              <a:latin typeface="Calibri"/>
              <a:cs typeface="Calibri"/>
            </a:endParaRPr>
          </a:p>
        </p:txBody>
      </p:sp>
      <p:sp>
        <p:nvSpPr>
          <p:cNvPr id="23" name="Rectangle 22">
            <a:extLst>
              <a:ext uri="{FF2B5EF4-FFF2-40B4-BE49-F238E27FC236}">
                <a16:creationId xmlns:a16="http://schemas.microsoft.com/office/drawing/2014/main" id="{DC0963E8-3FAF-E912-F70B-B0C7F6CBA15C}"/>
              </a:ext>
            </a:extLst>
          </p:cNvPr>
          <p:cNvSpPr/>
          <p:nvPr/>
        </p:nvSpPr>
        <p:spPr>
          <a:xfrm>
            <a:off x="219886" y="4459845"/>
            <a:ext cx="6291231" cy="88985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cs typeface="Calibri" panose="020F0502020204030204" pitchFamily="34" charset="0"/>
            </a:endParaRPr>
          </a:p>
        </p:txBody>
      </p:sp>
      <p:sp>
        <p:nvSpPr>
          <p:cNvPr id="24" name="Rectangle 23">
            <a:extLst>
              <a:ext uri="{FF2B5EF4-FFF2-40B4-BE49-F238E27FC236}">
                <a16:creationId xmlns:a16="http://schemas.microsoft.com/office/drawing/2014/main" id="{5015066B-6162-B27F-B96B-BEE693ACA2BB}"/>
              </a:ext>
            </a:extLst>
          </p:cNvPr>
          <p:cNvSpPr/>
          <p:nvPr/>
        </p:nvSpPr>
        <p:spPr>
          <a:xfrm>
            <a:off x="219886" y="3518932"/>
            <a:ext cx="6291231" cy="88985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cs typeface="Calibri" panose="020F0502020204030204" pitchFamily="34" charset="0"/>
            </a:endParaRPr>
          </a:p>
        </p:txBody>
      </p:sp>
      <p:sp>
        <p:nvSpPr>
          <p:cNvPr id="25" name="Rectangle 24">
            <a:extLst>
              <a:ext uri="{FF2B5EF4-FFF2-40B4-BE49-F238E27FC236}">
                <a16:creationId xmlns:a16="http://schemas.microsoft.com/office/drawing/2014/main" id="{CA8B411B-18B8-3FDE-3A7F-7CF0669FD6AD}"/>
              </a:ext>
            </a:extLst>
          </p:cNvPr>
          <p:cNvSpPr/>
          <p:nvPr/>
        </p:nvSpPr>
        <p:spPr>
          <a:xfrm>
            <a:off x="219887" y="2574821"/>
            <a:ext cx="6291231" cy="88985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cs typeface="Calibri" panose="020F0502020204030204" pitchFamily="34" charset="0"/>
            </a:endParaRPr>
          </a:p>
        </p:txBody>
      </p:sp>
      <p:sp>
        <p:nvSpPr>
          <p:cNvPr id="26" name="Rectangle 25">
            <a:extLst>
              <a:ext uri="{FF2B5EF4-FFF2-40B4-BE49-F238E27FC236}">
                <a16:creationId xmlns:a16="http://schemas.microsoft.com/office/drawing/2014/main" id="{D03EA633-A030-CE2D-E76F-7CD7D4009414}"/>
              </a:ext>
            </a:extLst>
          </p:cNvPr>
          <p:cNvSpPr/>
          <p:nvPr/>
        </p:nvSpPr>
        <p:spPr>
          <a:xfrm>
            <a:off x="219887" y="1632094"/>
            <a:ext cx="6291231" cy="88985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cs typeface="Calibri" panose="020F0502020204030204" pitchFamily="34" charset="0"/>
            </a:endParaRPr>
          </a:p>
        </p:txBody>
      </p:sp>
      <p:sp>
        <p:nvSpPr>
          <p:cNvPr id="27" name="Title 22">
            <a:extLst>
              <a:ext uri="{FF2B5EF4-FFF2-40B4-BE49-F238E27FC236}">
                <a16:creationId xmlns:a16="http://schemas.microsoft.com/office/drawing/2014/main" id="{DD1D4D55-B4B9-2C1F-A443-58172C3CEE12}"/>
              </a:ext>
            </a:extLst>
          </p:cNvPr>
          <p:cNvSpPr txBox="1">
            <a:spLocks/>
          </p:cNvSpPr>
          <p:nvPr/>
        </p:nvSpPr>
        <p:spPr>
          <a:xfrm>
            <a:off x="1778370" y="1173585"/>
            <a:ext cx="2446630" cy="369332"/>
          </a:xfrm>
          <a:prstGeom prst="rect">
            <a:avLst/>
          </a:prstGeom>
          <a:noFill/>
        </p:spPr>
        <p:txBody>
          <a:bodyPr vert="horz" wrap="square" lIns="0" tIns="45720" rIns="91440" bIns="45720" rtlCol="0" anchor="ctr">
            <a:spAutoFit/>
          </a:bodyPr>
          <a:lstStyle>
            <a:lvl1pPr algn="l" defTabSz="914400" rtl="0" eaLnBrk="1" latinLnBrk="0" hangingPunct="1">
              <a:lnSpc>
                <a:spcPct val="90000"/>
              </a:lnSpc>
              <a:spcBef>
                <a:spcPct val="0"/>
              </a:spcBef>
              <a:buNone/>
              <a:defRPr lang="en-US" sz="2800" b="1" kern="1200" dirty="0">
                <a:solidFill>
                  <a:schemeClr val="tx1"/>
                </a:solidFill>
                <a:latin typeface="+mn-lt"/>
                <a:ea typeface="+mn-ea"/>
                <a:cs typeface="+mn-cs"/>
              </a:defRPr>
            </a:lvl1pPr>
          </a:lstStyle>
          <a:p>
            <a:r>
              <a:rPr lang="en-US" sz="2000">
                <a:solidFill>
                  <a:schemeClr val="bg2"/>
                </a:solidFill>
                <a:latin typeface="Calibri" panose="020F0502020204030204" pitchFamily="34" charset="0"/>
                <a:cs typeface="Calibri" panose="020F0502020204030204" pitchFamily="34" charset="0"/>
              </a:rPr>
              <a:t>TEMS INGREDIENTS </a:t>
            </a:r>
            <a:endParaRPr lang="en-US" sz="2000">
              <a:solidFill>
                <a:srgbClr val="000000"/>
              </a:solidFill>
              <a:latin typeface="Calibri" panose="020F0502020204030204" pitchFamily="34" charset="0"/>
              <a:cs typeface="Calibri" panose="020F0502020204030204" pitchFamily="34" charset="0"/>
            </a:endParaRPr>
          </a:p>
        </p:txBody>
      </p:sp>
      <p:sp>
        <p:nvSpPr>
          <p:cNvPr id="28" name="Arrow: Right 27">
            <a:extLst>
              <a:ext uri="{FF2B5EF4-FFF2-40B4-BE49-F238E27FC236}">
                <a16:creationId xmlns:a16="http://schemas.microsoft.com/office/drawing/2014/main" id="{EA19993C-9DEF-A167-0351-356F0C78A0E3}"/>
              </a:ext>
            </a:extLst>
          </p:cNvPr>
          <p:cNvSpPr/>
          <p:nvPr/>
        </p:nvSpPr>
        <p:spPr>
          <a:xfrm>
            <a:off x="257840" y="5459719"/>
            <a:ext cx="11629360" cy="831787"/>
          </a:xfrm>
          <a:prstGeom prst="rightArrow">
            <a:avLst/>
          </a:prstGeom>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lin ang="0" scaled="1"/>
            <a:tileRect/>
          </a:gra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We drive efficiencies over time to enable cost savings without compromises.</a:t>
            </a:r>
          </a:p>
        </p:txBody>
      </p:sp>
      <p:pic>
        <p:nvPicPr>
          <p:cNvPr id="29" name="Picture 28" descr="Diagram&#10;&#10;Description automatically generated">
            <a:extLst>
              <a:ext uri="{FF2B5EF4-FFF2-40B4-BE49-F238E27FC236}">
                <a16:creationId xmlns:a16="http://schemas.microsoft.com/office/drawing/2014/main" id="{24515ECF-2DA9-8EFA-8F4E-354BB2E15A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80092" y="1653376"/>
            <a:ext cx="3763443" cy="3622600"/>
          </a:xfrm>
          <a:prstGeom prst="rect">
            <a:avLst/>
          </a:prstGeom>
        </p:spPr>
      </p:pic>
      <p:pic>
        <p:nvPicPr>
          <p:cNvPr id="30" name="Graphic 29" descr="Users outline">
            <a:extLst>
              <a:ext uri="{FF2B5EF4-FFF2-40B4-BE49-F238E27FC236}">
                <a16:creationId xmlns:a16="http://schemas.microsoft.com/office/drawing/2014/main" id="{45BC5547-6370-E165-C29B-A77E052FDC3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3931" y="1815837"/>
            <a:ext cx="548640" cy="548640"/>
          </a:xfrm>
          <a:prstGeom prst="rect">
            <a:avLst/>
          </a:prstGeom>
        </p:spPr>
      </p:pic>
      <p:pic>
        <p:nvPicPr>
          <p:cNvPr id="31" name="Graphic 30" descr="Circles with arrows outline">
            <a:extLst>
              <a:ext uri="{FF2B5EF4-FFF2-40B4-BE49-F238E27FC236}">
                <a16:creationId xmlns:a16="http://schemas.microsoft.com/office/drawing/2014/main" id="{BA97F9D8-85CA-B51B-065E-4286DBE4A9A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22329" y="2745773"/>
            <a:ext cx="548640" cy="548640"/>
          </a:xfrm>
          <a:prstGeom prst="rect">
            <a:avLst/>
          </a:prstGeom>
        </p:spPr>
      </p:pic>
      <p:pic>
        <p:nvPicPr>
          <p:cNvPr id="32" name="Graphic 31" descr="Cloud Computing outline">
            <a:extLst>
              <a:ext uri="{FF2B5EF4-FFF2-40B4-BE49-F238E27FC236}">
                <a16:creationId xmlns:a16="http://schemas.microsoft.com/office/drawing/2014/main" id="{0B2AEA51-3A44-67FC-C214-1D3135B50C7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51233" y="3656093"/>
            <a:ext cx="548640" cy="548640"/>
          </a:xfrm>
          <a:prstGeom prst="rect">
            <a:avLst/>
          </a:prstGeom>
        </p:spPr>
      </p:pic>
      <p:pic>
        <p:nvPicPr>
          <p:cNvPr id="33" name="Graphic 32" descr="Internet Of Things outline">
            <a:extLst>
              <a:ext uri="{FF2B5EF4-FFF2-40B4-BE49-F238E27FC236}">
                <a16:creationId xmlns:a16="http://schemas.microsoft.com/office/drawing/2014/main" id="{41C26608-3FD3-BE5B-582D-DF007489F30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51233" y="4632611"/>
            <a:ext cx="548640" cy="548640"/>
          </a:xfrm>
          <a:prstGeom prst="rect">
            <a:avLst/>
          </a:prstGeom>
        </p:spPr>
      </p:pic>
      <p:sp>
        <p:nvSpPr>
          <p:cNvPr id="34" name="TextBox 33">
            <a:extLst>
              <a:ext uri="{FF2B5EF4-FFF2-40B4-BE49-F238E27FC236}">
                <a16:creationId xmlns:a16="http://schemas.microsoft.com/office/drawing/2014/main" id="{B986F3B6-8D5A-0311-2B18-4E948D7C8661}"/>
              </a:ext>
            </a:extLst>
          </p:cNvPr>
          <p:cNvSpPr txBox="1"/>
          <p:nvPr/>
        </p:nvSpPr>
        <p:spPr>
          <a:xfrm>
            <a:off x="2263284" y="1815837"/>
            <a:ext cx="4147455"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333333"/>
                </a:solidFill>
                <a:effectLst/>
                <a:uLnTx/>
                <a:uFillTx/>
                <a:latin typeface="Calibri"/>
                <a:cs typeface="Calibri"/>
              </a:rPr>
              <a:t>We </a:t>
            </a:r>
            <a:r>
              <a:rPr kumimoji="0" lang="en-US" sz="1800" b="1" i="0" u="none" strike="noStrike" kern="1200" cap="none" spc="0" normalizeH="0" baseline="0" noProof="0">
                <a:ln>
                  <a:noFill/>
                </a:ln>
                <a:solidFill>
                  <a:schemeClr val="bg2"/>
                </a:solidFill>
                <a:effectLst/>
                <a:uLnTx/>
                <a:uFillTx/>
                <a:latin typeface="Calibri"/>
                <a:cs typeface="Calibri"/>
              </a:rPr>
              <a:t>rebadge</a:t>
            </a:r>
            <a:r>
              <a:rPr kumimoji="0" lang="en-US" sz="1800" b="0" i="0" u="none" strike="noStrike" kern="1200" cap="none" spc="0" normalizeH="0" baseline="0" noProof="0">
                <a:ln>
                  <a:noFill/>
                </a:ln>
                <a:solidFill>
                  <a:srgbClr val="333333"/>
                </a:solidFill>
                <a:effectLst/>
                <a:uLnTx/>
                <a:uFillTx/>
                <a:latin typeface="Calibri"/>
                <a:cs typeface="Calibri"/>
              </a:rPr>
              <a:t> your </a:t>
            </a:r>
            <a:r>
              <a:rPr kumimoji="0" lang="en-US" sz="1800" b="1" i="0" u="none" strike="noStrike" kern="1200" cap="none" spc="0" normalizeH="0" baseline="0" noProof="0">
                <a:ln>
                  <a:noFill/>
                </a:ln>
                <a:solidFill>
                  <a:schemeClr val="bg2"/>
                </a:solidFill>
                <a:effectLst/>
                <a:uLnTx/>
                <a:uFillTx/>
                <a:latin typeface="Calibri"/>
                <a:cs typeface="Calibri"/>
              </a:rPr>
              <a:t>entire</a:t>
            </a:r>
            <a:r>
              <a:rPr kumimoji="0" lang="en-US" sz="1800" b="0" i="0" u="none" strike="noStrike" kern="1200" cap="none" spc="0" normalizeH="0" baseline="0" noProof="0">
                <a:ln>
                  <a:noFill/>
                </a:ln>
                <a:solidFill>
                  <a:srgbClr val="333333"/>
                </a:solidFill>
                <a:effectLst/>
                <a:uLnTx/>
                <a:uFillTx/>
                <a:latin typeface="Calibri"/>
                <a:cs typeface="Calibri"/>
              </a:rPr>
              <a:t> existing </a:t>
            </a:r>
            <a:r>
              <a:rPr kumimoji="0" lang="en-US" sz="1800" b="1" i="0" u="none" strike="noStrike" kern="1200" cap="none" spc="0" normalizeH="0" baseline="0" noProof="0">
                <a:ln>
                  <a:noFill/>
                </a:ln>
                <a:solidFill>
                  <a:schemeClr val="bg2"/>
                </a:solidFill>
                <a:effectLst/>
                <a:uLnTx/>
                <a:uFillTx/>
                <a:latin typeface="Calibri"/>
                <a:cs typeface="Calibri"/>
              </a:rPr>
              <a:t>team</a:t>
            </a:r>
            <a:r>
              <a:rPr kumimoji="0" lang="en-US" sz="1800" b="0" i="0" u="none" strike="noStrike" kern="1200" cap="none" spc="0" normalizeH="0" baseline="0" noProof="0">
                <a:ln>
                  <a:noFill/>
                </a:ln>
                <a:solidFill>
                  <a:srgbClr val="333333"/>
                </a:solidFill>
                <a:effectLst/>
                <a:uLnTx/>
                <a:uFillTx/>
                <a:latin typeface="Calibri"/>
                <a:cs typeface="Calibri"/>
              </a:rPr>
              <a:t> </a:t>
            </a:r>
            <a:r>
              <a:rPr lang="en-US" sz="1800">
                <a:effectLst/>
                <a:latin typeface="Calibri"/>
                <a:cs typeface="Calibri"/>
              </a:rPr>
              <a:t>and take on any open/budgeted positions.</a:t>
            </a:r>
            <a:endParaRPr kumimoji="0" lang="en-US" sz="1800" b="0" i="0" u="none" strike="noStrike" kern="1200" cap="none" spc="0" normalizeH="0" baseline="0" noProof="0">
              <a:ln>
                <a:noFill/>
              </a:ln>
              <a:solidFill>
                <a:srgbClr val="333333"/>
              </a:solidFill>
              <a:effectLst/>
              <a:uLnTx/>
              <a:uFillTx/>
              <a:latin typeface="Calibri"/>
              <a:cs typeface="Calibri"/>
            </a:endParaRPr>
          </a:p>
        </p:txBody>
      </p:sp>
      <p:sp>
        <p:nvSpPr>
          <p:cNvPr id="35" name="TextBox 34">
            <a:extLst>
              <a:ext uri="{FF2B5EF4-FFF2-40B4-BE49-F238E27FC236}">
                <a16:creationId xmlns:a16="http://schemas.microsoft.com/office/drawing/2014/main" id="{BD6FCDB0-3D30-564D-F8F6-AE1276BA7C6B}"/>
              </a:ext>
            </a:extLst>
          </p:cNvPr>
          <p:cNvSpPr txBox="1"/>
          <p:nvPr/>
        </p:nvSpPr>
        <p:spPr>
          <a:xfrm>
            <a:off x="1043769" y="1953114"/>
            <a:ext cx="1150558" cy="338554"/>
          </a:xfrm>
          <a:prstGeom prst="rect">
            <a:avLst/>
          </a:prstGeom>
          <a:noFill/>
        </p:spPr>
        <p:txBody>
          <a:bodyPr wrap="square">
            <a:spAutoFit/>
          </a:bodyPr>
          <a:lstStyle/>
          <a:p>
            <a:r>
              <a:rPr kumimoji="0" lang="en-US" sz="1600" b="1" i="0" u="none" strike="noStrike" kern="1200" cap="none" spc="0" normalizeH="0" baseline="0" noProof="0">
                <a:ln>
                  <a:noFill/>
                </a:ln>
                <a:solidFill>
                  <a:schemeClr val="bg2"/>
                </a:solidFill>
                <a:effectLst/>
                <a:uLnTx/>
                <a:uFillTx/>
                <a:latin typeface="Calibri"/>
                <a:cs typeface="Calibri"/>
              </a:rPr>
              <a:t>PEOPLE</a:t>
            </a:r>
            <a:endParaRPr lang="en-US" sz="1600">
              <a:solidFill>
                <a:schemeClr val="bg2"/>
              </a:solidFill>
            </a:endParaRPr>
          </a:p>
        </p:txBody>
      </p:sp>
      <p:sp>
        <p:nvSpPr>
          <p:cNvPr id="36" name="TextBox 35">
            <a:extLst>
              <a:ext uri="{FF2B5EF4-FFF2-40B4-BE49-F238E27FC236}">
                <a16:creationId xmlns:a16="http://schemas.microsoft.com/office/drawing/2014/main" id="{946A7E01-D20C-3FCA-8F8A-18A5E2CFDDC1}"/>
              </a:ext>
            </a:extLst>
          </p:cNvPr>
          <p:cNvSpPr txBox="1"/>
          <p:nvPr/>
        </p:nvSpPr>
        <p:spPr>
          <a:xfrm>
            <a:off x="974812" y="2840308"/>
            <a:ext cx="1288472" cy="338554"/>
          </a:xfrm>
          <a:prstGeom prst="rect">
            <a:avLst/>
          </a:prstGeom>
          <a:noFill/>
        </p:spPr>
        <p:txBody>
          <a:bodyPr wrap="square">
            <a:spAutoFit/>
          </a:bodyPr>
          <a:lstStyle/>
          <a:p>
            <a:r>
              <a:rPr kumimoji="0" lang="en-US" sz="1600" b="1" i="0" u="none" strike="noStrike" kern="1200" cap="none" spc="0" normalizeH="0" baseline="0" noProof="0">
                <a:ln>
                  <a:noFill/>
                </a:ln>
                <a:solidFill>
                  <a:schemeClr val="bg2"/>
                </a:solidFill>
                <a:effectLst/>
                <a:uLnTx/>
                <a:uFillTx/>
                <a:latin typeface="Calibri"/>
                <a:cs typeface="Calibri"/>
              </a:rPr>
              <a:t>PROCESSES</a:t>
            </a:r>
            <a:endParaRPr lang="en-US" sz="1600">
              <a:solidFill>
                <a:schemeClr val="bg2"/>
              </a:solidFill>
            </a:endParaRPr>
          </a:p>
        </p:txBody>
      </p:sp>
      <p:sp>
        <p:nvSpPr>
          <p:cNvPr id="37" name="TextBox 36">
            <a:extLst>
              <a:ext uri="{FF2B5EF4-FFF2-40B4-BE49-F238E27FC236}">
                <a16:creationId xmlns:a16="http://schemas.microsoft.com/office/drawing/2014/main" id="{F486BB50-23CB-E7CE-0E06-5F56A996025A}"/>
              </a:ext>
            </a:extLst>
          </p:cNvPr>
          <p:cNvSpPr txBox="1"/>
          <p:nvPr/>
        </p:nvSpPr>
        <p:spPr>
          <a:xfrm>
            <a:off x="912737" y="3790572"/>
            <a:ext cx="1620981" cy="338554"/>
          </a:xfrm>
          <a:prstGeom prst="rect">
            <a:avLst/>
          </a:prstGeom>
          <a:noFill/>
        </p:spPr>
        <p:txBody>
          <a:bodyPr wrap="square">
            <a:spAutoFit/>
          </a:bodyPr>
          <a:lstStyle/>
          <a:p>
            <a:r>
              <a:rPr lang="en-US" sz="1600" b="1">
                <a:solidFill>
                  <a:schemeClr val="bg2"/>
                </a:solidFill>
                <a:latin typeface="Calibri"/>
                <a:cs typeface="Calibri"/>
              </a:rPr>
              <a:t>TECHNOLOGY</a:t>
            </a:r>
            <a:endParaRPr lang="en-US" sz="1600">
              <a:solidFill>
                <a:schemeClr val="bg2"/>
              </a:solidFill>
            </a:endParaRPr>
          </a:p>
        </p:txBody>
      </p:sp>
      <p:sp>
        <p:nvSpPr>
          <p:cNvPr id="38" name="TextBox 37">
            <a:extLst>
              <a:ext uri="{FF2B5EF4-FFF2-40B4-BE49-F238E27FC236}">
                <a16:creationId xmlns:a16="http://schemas.microsoft.com/office/drawing/2014/main" id="{3FDAAA7E-9980-45BD-583F-75B9E0A8376E}"/>
              </a:ext>
            </a:extLst>
          </p:cNvPr>
          <p:cNvSpPr txBox="1"/>
          <p:nvPr/>
        </p:nvSpPr>
        <p:spPr>
          <a:xfrm>
            <a:off x="1230778" y="4731530"/>
            <a:ext cx="776540" cy="338554"/>
          </a:xfrm>
          <a:prstGeom prst="rect">
            <a:avLst/>
          </a:prstGeom>
          <a:noFill/>
        </p:spPr>
        <p:txBody>
          <a:bodyPr wrap="square">
            <a:spAutoFit/>
          </a:bodyPr>
          <a:lstStyle/>
          <a:p>
            <a:r>
              <a:rPr kumimoji="0" lang="en-US" sz="1600" b="1" i="0" u="none" strike="noStrike" kern="1200" cap="none" spc="0" normalizeH="0" baseline="0" noProof="0">
                <a:ln>
                  <a:noFill/>
                </a:ln>
                <a:solidFill>
                  <a:schemeClr val="bg2"/>
                </a:solidFill>
                <a:effectLst/>
                <a:uLnTx/>
                <a:uFillTx/>
                <a:latin typeface="Calibri"/>
                <a:cs typeface="Calibri"/>
              </a:rPr>
              <a:t>DATA</a:t>
            </a:r>
            <a:endParaRPr lang="en-US" sz="1600">
              <a:solidFill>
                <a:schemeClr val="bg2"/>
              </a:solidFill>
            </a:endParaRPr>
          </a:p>
        </p:txBody>
      </p:sp>
      <p:sp>
        <p:nvSpPr>
          <p:cNvPr id="39" name="TextBox 38">
            <a:extLst>
              <a:ext uri="{FF2B5EF4-FFF2-40B4-BE49-F238E27FC236}">
                <a16:creationId xmlns:a16="http://schemas.microsoft.com/office/drawing/2014/main" id="{A2097CB7-943A-EF9A-DCBD-5C9D09AE6058}"/>
              </a:ext>
            </a:extLst>
          </p:cNvPr>
          <p:cNvSpPr txBox="1"/>
          <p:nvPr/>
        </p:nvSpPr>
        <p:spPr>
          <a:xfrm>
            <a:off x="2263283" y="2683124"/>
            <a:ext cx="4070157" cy="646331"/>
          </a:xfrm>
          <a:prstGeom prst="rect">
            <a:avLst/>
          </a:prstGeom>
          <a:noFill/>
        </p:spPr>
        <p:txBody>
          <a:bodyPr wrap="square">
            <a:spAutoFit/>
          </a:bodyPr>
          <a:lstStyle/>
          <a:p>
            <a:pPr>
              <a:defRPr/>
            </a:pPr>
            <a:r>
              <a:rPr kumimoji="0" lang="en-US" sz="1800" b="0" i="0" u="none" strike="noStrike" kern="1200" cap="none" spc="0" normalizeH="0" baseline="0" noProof="0">
                <a:ln>
                  <a:noFill/>
                </a:ln>
                <a:solidFill>
                  <a:srgbClr val="333333"/>
                </a:solidFill>
                <a:effectLst/>
                <a:uLnTx/>
                <a:uFillTx/>
                <a:latin typeface="Calibri"/>
                <a:cs typeface="Calibri"/>
              </a:rPr>
              <a:t>We </a:t>
            </a:r>
            <a:r>
              <a:rPr kumimoji="0" lang="en-US" sz="1800" b="1" i="0" u="none" strike="noStrike" kern="1200" cap="none" spc="0" normalizeH="0" baseline="0" noProof="0">
                <a:ln>
                  <a:noFill/>
                </a:ln>
                <a:solidFill>
                  <a:schemeClr val="bg2"/>
                </a:solidFill>
                <a:effectLst/>
                <a:uLnTx/>
                <a:uFillTx/>
                <a:latin typeface="Calibri"/>
                <a:cs typeface="Calibri"/>
              </a:rPr>
              <a:t>maintain</a:t>
            </a:r>
            <a:r>
              <a:rPr kumimoji="0" lang="en-US" sz="1800" b="0" i="0" u="none" strike="noStrike" kern="1200" cap="none" spc="0" normalizeH="0" baseline="0" noProof="0">
                <a:ln>
                  <a:noFill/>
                </a:ln>
                <a:solidFill>
                  <a:srgbClr val="333333"/>
                </a:solidFill>
                <a:effectLst/>
                <a:uLnTx/>
                <a:uFillTx/>
                <a:latin typeface="Calibri"/>
                <a:cs typeface="Calibri"/>
              </a:rPr>
              <a:t> &amp; </a:t>
            </a:r>
            <a:r>
              <a:rPr kumimoji="0" lang="en-US" sz="1800" b="1" i="0" u="none" strike="noStrike" kern="1200" cap="none" spc="0" normalizeH="0" baseline="0" noProof="0">
                <a:ln>
                  <a:noFill/>
                </a:ln>
                <a:solidFill>
                  <a:schemeClr val="bg2"/>
                </a:solidFill>
                <a:effectLst/>
                <a:uLnTx/>
                <a:uFillTx/>
                <a:latin typeface="Calibri"/>
                <a:cs typeface="Calibri"/>
              </a:rPr>
              <a:t>enhance</a:t>
            </a:r>
            <a:r>
              <a:rPr kumimoji="0" lang="en-US" sz="1800" b="0" i="0" u="none" strike="noStrike" kern="1200" cap="none" spc="0" normalizeH="0" baseline="0" noProof="0">
                <a:ln>
                  <a:noFill/>
                </a:ln>
                <a:solidFill>
                  <a:srgbClr val="333333"/>
                </a:solidFill>
                <a:effectLst/>
                <a:uLnTx/>
                <a:uFillTx/>
                <a:latin typeface="Calibri"/>
                <a:cs typeface="Calibri"/>
              </a:rPr>
              <a:t> your </a:t>
            </a:r>
            <a:r>
              <a:rPr kumimoji="0" lang="en-US" sz="1800" b="1" i="0" u="none" strike="noStrike" kern="1200" cap="none" spc="0" normalizeH="0" baseline="0" noProof="0">
                <a:ln>
                  <a:noFill/>
                </a:ln>
                <a:solidFill>
                  <a:schemeClr val="bg2"/>
                </a:solidFill>
                <a:effectLst/>
                <a:uLnTx/>
                <a:uFillTx/>
                <a:latin typeface="Calibri"/>
                <a:cs typeface="Calibri"/>
              </a:rPr>
              <a:t>existing</a:t>
            </a:r>
            <a:r>
              <a:rPr kumimoji="0" lang="en-US" sz="1800" b="1" i="0" u="none" strike="noStrike" kern="1200" cap="none" spc="0" normalizeH="0" baseline="0" noProof="0">
                <a:ln>
                  <a:noFill/>
                </a:ln>
                <a:solidFill>
                  <a:srgbClr val="333333"/>
                </a:solidFill>
                <a:effectLst/>
                <a:uLnTx/>
                <a:uFillTx/>
                <a:latin typeface="Calibri"/>
                <a:cs typeface="Calibri"/>
              </a:rPr>
              <a:t> </a:t>
            </a:r>
            <a:r>
              <a:rPr kumimoji="0" lang="en-US" sz="1800" b="1" i="0" u="none" strike="noStrike" kern="1200" cap="none" spc="0" normalizeH="0" baseline="0" noProof="0">
                <a:ln>
                  <a:noFill/>
                </a:ln>
                <a:solidFill>
                  <a:schemeClr val="bg2"/>
                </a:solidFill>
                <a:effectLst/>
                <a:uLnTx/>
                <a:uFillTx/>
                <a:latin typeface="Calibri"/>
                <a:cs typeface="Calibri"/>
              </a:rPr>
              <a:t>processes</a:t>
            </a:r>
            <a:r>
              <a:rPr kumimoji="0" lang="en-US" sz="1800" b="0" i="0" u="none" strike="noStrike" kern="1200" cap="none" spc="0" normalizeH="0" baseline="0" noProof="0">
                <a:ln>
                  <a:noFill/>
                </a:ln>
                <a:solidFill>
                  <a:srgbClr val="333333"/>
                </a:solidFill>
                <a:effectLst/>
                <a:uLnTx/>
                <a:uFillTx/>
                <a:latin typeface="Calibri"/>
                <a:cs typeface="Calibri"/>
              </a:rPr>
              <a:t>.</a:t>
            </a:r>
            <a:endParaRPr lang="en-US" sz="1800" b="1" i="0" u="none" strike="noStrike" kern="1200" cap="none" spc="0" normalizeH="0" baseline="0" noProof="0">
              <a:ln>
                <a:noFill/>
              </a:ln>
              <a:solidFill>
                <a:srgbClr val="333333"/>
              </a:solidFill>
              <a:effectLst/>
              <a:uLnTx/>
              <a:uFillTx/>
              <a:latin typeface="Calibri" panose="020F0502020204030204" pitchFamily="34" charset="0"/>
              <a:cs typeface="Calibri" panose="020F0502020204030204" pitchFamily="34" charset="0"/>
            </a:endParaRPr>
          </a:p>
        </p:txBody>
      </p:sp>
      <p:sp>
        <p:nvSpPr>
          <p:cNvPr id="40" name="TextBox 39">
            <a:extLst>
              <a:ext uri="{FF2B5EF4-FFF2-40B4-BE49-F238E27FC236}">
                <a16:creationId xmlns:a16="http://schemas.microsoft.com/office/drawing/2014/main" id="{5F5015FE-1716-B982-059D-21BD4A05A443}"/>
              </a:ext>
            </a:extLst>
          </p:cNvPr>
          <p:cNvSpPr txBox="1"/>
          <p:nvPr/>
        </p:nvSpPr>
        <p:spPr>
          <a:xfrm>
            <a:off x="2263283" y="3656351"/>
            <a:ext cx="4239491" cy="646331"/>
          </a:xfrm>
          <a:prstGeom prst="rect">
            <a:avLst/>
          </a:prstGeom>
          <a:noFill/>
        </p:spPr>
        <p:txBody>
          <a:bodyPr wrap="square">
            <a:spAutoFit/>
          </a:bodyPr>
          <a:lstStyle/>
          <a:p>
            <a:r>
              <a:rPr kumimoji="0" lang="en-US" sz="1800" b="0" i="0" u="none" strike="noStrike" kern="1200" cap="none" spc="0" normalizeH="0" baseline="0" noProof="0">
                <a:ln>
                  <a:noFill/>
                </a:ln>
                <a:solidFill>
                  <a:srgbClr val="333333"/>
                </a:solidFill>
                <a:effectLst/>
                <a:uLnTx/>
                <a:uFillTx/>
                <a:latin typeface="Calibri"/>
                <a:cs typeface="Calibri"/>
              </a:rPr>
              <a:t>We </a:t>
            </a:r>
            <a:r>
              <a:rPr kumimoji="0" lang="en-US" sz="1800" b="1" i="0" u="none" strike="noStrike" kern="1200" cap="none" spc="0" normalizeH="0" baseline="0" noProof="0">
                <a:ln>
                  <a:noFill/>
                </a:ln>
                <a:solidFill>
                  <a:schemeClr val="bg2"/>
                </a:solidFill>
                <a:effectLst/>
                <a:uLnTx/>
                <a:uFillTx/>
                <a:latin typeface="Calibri"/>
                <a:cs typeface="Calibri"/>
              </a:rPr>
              <a:t>own implementation </a:t>
            </a:r>
            <a:r>
              <a:rPr kumimoji="0" lang="en-US" sz="1800" b="0" i="0" u="none" strike="noStrike" kern="1200" cap="none" spc="0" normalizeH="0" baseline="0" noProof="0">
                <a:ln>
                  <a:noFill/>
                </a:ln>
                <a:solidFill>
                  <a:srgbClr val="333333"/>
                </a:solidFill>
                <a:effectLst/>
                <a:uLnTx/>
                <a:uFillTx/>
                <a:latin typeface="Calibri"/>
                <a:cs typeface="Calibri"/>
              </a:rPr>
              <a:t>and </a:t>
            </a:r>
            <a:r>
              <a:rPr kumimoji="0" lang="en-US" sz="1800" b="1" i="0" u="none" strike="noStrike" kern="1200" cap="none" spc="0" normalizeH="0" baseline="0" noProof="0">
                <a:ln>
                  <a:noFill/>
                </a:ln>
                <a:solidFill>
                  <a:schemeClr val="bg2"/>
                </a:solidFill>
                <a:effectLst/>
                <a:uLnTx/>
                <a:uFillTx/>
                <a:latin typeface="Calibri"/>
                <a:cs typeface="Calibri"/>
              </a:rPr>
              <a:t>adoption</a:t>
            </a:r>
            <a:r>
              <a:rPr kumimoji="0" lang="en-US" sz="1800" b="0" i="0" u="none" strike="noStrike" kern="1200" cap="none" spc="0" normalizeH="0" baseline="0" noProof="0">
                <a:ln>
                  <a:noFill/>
                </a:ln>
                <a:solidFill>
                  <a:srgbClr val="333333"/>
                </a:solidFill>
                <a:effectLst/>
                <a:uLnTx/>
                <a:uFillTx/>
                <a:latin typeface="Calibri"/>
                <a:cs typeface="Calibri"/>
              </a:rPr>
              <a:t> of our technology for your success.</a:t>
            </a:r>
            <a:endParaRPr lang="en-US"/>
          </a:p>
        </p:txBody>
      </p:sp>
      <p:sp>
        <p:nvSpPr>
          <p:cNvPr id="41" name="TextBox 40">
            <a:extLst>
              <a:ext uri="{FF2B5EF4-FFF2-40B4-BE49-F238E27FC236}">
                <a16:creationId xmlns:a16="http://schemas.microsoft.com/office/drawing/2014/main" id="{9939C654-7F27-A158-506A-3B182CA17AEB}"/>
              </a:ext>
            </a:extLst>
          </p:cNvPr>
          <p:cNvSpPr txBox="1"/>
          <p:nvPr/>
        </p:nvSpPr>
        <p:spPr>
          <a:xfrm>
            <a:off x="2269162" y="4700752"/>
            <a:ext cx="4225235"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333333"/>
                </a:solidFill>
                <a:effectLst/>
                <a:uLnTx/>
                <a:uFillTx/>
                <a:latin typeface="Calibri"/>
                <a:cs typeface="Calibri"/>
              </a:rPr>
              <a:t>We </a:t>
            </a:r>
            <a:r>
              <a:rPr kumimoji="0" lang="en-US" sz="1800" b="1" i="0" u="none" strike="noStrike" kern="1200" cap="none" spc="0" normalizeH="0" baseline="0" noProof="0">
                <a:ln>
                  <a:noFill/>
                </a:ln>
                <a:solidFill>
                  <a:schemeClr val="bg2"/>
                </a:solidFill>
                <a:effectLst/>
                <a:uLnTx/>
                <a:uFillTx/>
                <a:latin typeface="Calibri"/>
                <a:cs typeface="Calibri"/>
              </a:rPr>
              <a:t>elevate</a:t>
            </a:r>
            <a:r>
              <a:rPr kumimoji="0" lang="en-US" sz="1800" b="0" i="0" u="none" strike="noStrike" kern="1200" cap="none" spc="0" normalizeH="0" baseline="0" noProof="0">
                <a:ln>
                  <a:noFill/>
                </a:ln>
                <a:solidFill>
                  <a:schemeClr val="bg2"/>
                </a:solidFill>
                <a:effectLst/>
                <a:uLnTx/>
                <a:uFillTx/>
                <a:latin typeface="Calibri"/>
                <a:cs typeface="Calibri"/>
              </a:rPr>
              <a:t> </a:t>
            </a:r>
            <a:r>
              <a:rPr kumimoji="0" lang="en-US" sz="1800" b="1" i="0" u="none" strike="noStrike" kern="1200" cap="none" spc="0" normalizeH="0" baseline="0" noProof="0">
                <a:ln>
                  <a:noFill/>
                </a:ln>
                <a:solidFill>
                  <a:schemeClr val="bg2"/>
                </a:solidFill>
                <a:effectLst/>
                <a:uLnTx/>
                <a:uFillTx/>
                <a:latin typeface="Calibri"/>
                <a:cs typeface="Calibri"/>
              </a:rPr>
              <a:t>data</a:t>
            </a:r>
            <a:r>
              <a:rPr kumimoji="0" lang="en-US" sz="1800" b="0" i="0" u="none" strike="noStrike" kern="1200" cap="none" spc="0" normalizeH="0" baseline="0" noProof="0">
                <a:ln>
                  <a:noFill/>
                </a:ln>
                <a:solidFill>
                  <a:schemeClr val="bg2"/>
                </a:solidFill>
                <a:effectLst/>
                <a:uLnTx/>
                <a:uFillTx/>
                <a:latin typeface="Calibri"/>
                <a:cs typeface="Calibri"/>
              </a:rPr>
              <a:t> </a:t>
            </a:r>
            <a:r>
              <a:rPr kumimoji="0" lang="en-US" sz="1800" b="0" i="0" u="none" strike="noStrike" kern="1200" cap="none" spc="0" normalizeH="0" baseline="0" noProof="0">
                <a:ln>
                  <a:noFill/>
                </a:ln>
                <a:solidFill>
                  <a:srgbClr val="333333"/>
                </a:solidFill>
                <a:effectLst/>
                <a:uLnTx/>
                <a:uFillTx/>
                <a:latin typeface="Calibri"/>
                <a:cs typeface="Calibri"/>
              </a:rPr>
              <a:t>as a </a:t>
            </a:r>
            <a:r>
              <a:rPr kumimoji="0" lang="en-US" sz="1800" b="1" i="0" u="none" strike="noStrike" kern="1200" cap="none" spc="0" normalizeH="0" baseline="0" noProof="0">
                <a:ln>
                  <a:noFill/>
                </a:ln>
                <a:solidFill>
                  <a:schemeClr val="bg2"/>
                </a:solidFill>
                <a:effectLst/>
                <a:uLnTx/>
                <a:uFillTx/>
                <a:latin typeface="Calibri"/>
                <a:cs typeface="Calibri"/>
              </a:rPr>
              <a:t>strategic</a:t>
            </a:r>
            <a:r>
              <a:rPr kumimoji="0" lang="en-US" sz="1800" b="0" i="0" u="none" strike="noStrike" kern="1200" cap="none" spc="0" normalizeH="0" baseline="0" noProof="0">
                <a:ln>
                  <a:noFill/>
                </a:ln>
                <a:solidFill>
                  <a:schemeClr val="bg2"/>
                </a:solidFill>
                <a:effectLst/>
                <a:uLnTx/>
                <a:uFillTx/>
                <a:latin typeface="Calibri"/>
                <a:cs typeface="Calibri"/>
              </a:rPr>
              <a:t> </a:t>
            </a:r>
            <a:r>
              <a:rPr kumimoji="0" lang="en-US" sz="1800" b="1" i="0" u="none" strike="noStrike" kern="1200" cap="none" spc="0" normalizeH="0" baseline="0" noProof="0">
                <a:ln>
                  <a:noFill/>
                </a:ln>
                <a:solidFill>
                  <a:schemeClr val="bg2"/>
                </a:solidFill>
                <a:effectLst/>
                <a:uLnTx/>
                <a:uFillTx/>
                <a:latin typeface="Calibri"/>
                <a:cs typeface="Calibri"/>
              </a:rPr>
              <a:t>asset</a:t>
            </a:r>
            <a:r>
              <a:rPr kumimoji="0" lang="en-US" sz="1800" b="0" i="0" u="none" strike="noStrike" kern="1200" cap="none" spc="0" normalizeH="0" baseline="0" noProof="0">
                <a:ln>
                  <a:noFill/>
                </a:ln>
                <a:solidFill>
                  <a:srgbClr val="333333"/>
                </a:solidFill>
                <a:effectLst/>
                <a:uLnTx/>
                <a:uFillTx/>
                <a:latin typeface="Calibri"/>
                <a:cs typeface="Calibri"/>
              </a:rPr>
              <a:t>.</a:t>
            </a:r>
            <a:endParaRPr lang="en-US" sz="1800" b="1" i="0" u="none" strike="noStrike" kern="1200" cap="none" spc="0" normalizeH="0" baseline="0" noProof="0">
              <a:ln>
                <a:noFill/>
              </a:ln>
              <a:solidFill>
                <a:schemeClr val="bg2"/>
              </a:solidFill>
              <a:effectLst/>
              <a:uLnTx/>
              <a:uFillTx/>
              <a:latin typeface="Calibri"/>
              <a:cs typeface="Calibri"/>
            </a:endParaRPr>
          </a:p>
        </p:txBody>
      </p:sp>
      <p:sp>
        <p:nvSpPr>
          <p:cNvPr id="42" name="Title 22">
            <a:extLst>
              <a:ext uri="{FF2B5EF4-FFF2-40B4-BE49-F238E27FC236}">
                <a16:creationId xmlns:a16="http://schemas.microsoft.com/office/drawing/2014/main" id="{E80C2344-EC04-561F-32DA-5E0AC61AB547}"/>
              </a:ext>
            </a:extLst>
          </p:cNvPr>
          <p:cNvSpPr txBox="1">
            <a:spLocks/>
          </p:cNvSpPr>
          <p:nvPr/>
        </p:nvSpPr>
        <p:spPr>
          <a:xfrm>
            <a:off x="7665828" y="1173585"/>
            <a:ext cx="4017818" cy="369332"/>
          </a:xfrm>
          <a:prstGeom prst="rect">
            <a:avLst/>
          </a:prstGeom>
          <a:noFill/>
        </p:spPr>
        <p:txBody>
          <a:bodyPr vert="horz" wrap="square" lIns="91440" tIns="45720" rIns="91440" bIns="45720" rtlCol="0" anchor="ctr">
            <a:spAutoFit/>
          </a:bodyPr>
          <a:lstStyle>
            <a:lvl1pPr marL="0" indent="0" algn="l" defTabSz="914400" rtl="0" eaLnBrk="1" latinLnBrk="0" hangingPunct="1">
              <a:lnSpc>
                <a:spcPct val="90000"/>
              </a:lnSpc>
              <a:spcBef>
                <a:spcPts val="1000"/>
              </a:spcBef>
              <a:buFont typeface="Arial" panose="020B0604020202020204" pitchFamily="34" charset="0"/>
              <a:buNone/>
              <a:defRPr lang="en-US" sz="2800" b="1" kern="1200" dirty="0">
                <a:solidFill>
                  <a:schemeClr val="tx1"/>
                </a:solidFill>
                <a:latin typeface="+mn-lt"/>
                <a:ea typeface="+mn-ea"/>
                <a:cs typeface="+mn-cs"/>
              </a:defRPr>
            </a:lvl1pPr>
          </a:lstStyle>
          <a:p>
            <a:r>
              <a:rPr lang="en-US" sz="2000">
                <a:solidFill>
                  <a:schemeClr val="bg2"/>
                </a:solidFill>
                <a:latin typeface="Calibri" panose="020F0502020204030204" pitchFamily="34" charset="0"/>
                <a:cs typeface="Calibri" panose="020F0502020204030204" pitchFamily="34" charset="0"/>
              </a:rPr>
              <a:t>OUR BUSINESS MODEL “FLYWHEEL”</a:t>
            </a:r>
            <a:endParaRPr lang="en-US" sz="200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547954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49061-12A9-A803-6EF3-D3D7C7BA4647}"/>
              </a:ext>
            </a:extLst>
          </p:cNvPr>
          <p:cNvSpPr>
            <a:spLocks noGrp="1"/>
          </p:cNvSpPr>
          <p:nvPr>
            <p:ph type="title"/>
          </p:nvPr>
        </p:nvSpPr>
        <p:spPr/>
        <p:txBody>
          <a:bodyPr/>
          <a:lstStyle/>
          <a:p>
            <a:r>
              <a:rPr lang="en-US"/>
              <a:t>Focused on the WHOLE </a:t>
            </a:r>
            <a:r>
              <a:rPr lang="en-US" b="0"/>
              <a:t>of Every Team Member</a:t>
            </a:r>
            <a:endParaRPr lang="en-US"/>
          </a:p>
        </p:txBody>
      </p:sp>
      <p:sp>
        <p:nvSpPr>
          <p:cNvPr id="6" name="TextBox 5">
            <a:extLst>
              <a:ext uri="{FF2B5EF4-FFF2-40B4-BE49-F238E27FC236}">
                <a16:creationId xmlns:a16="http://schemas.microsoft.com/office/drawing/2014/main" id="{8A8C93C5-E873-4059-218B-3D523326156C}"/>
              </a:ext>
            </a:extLst>
          </p:cNvPr>
          <p:cNvSpPr txBox="1"/>
          <p:nvPr/>
        </p:nvSpPr>
        <p:spPr>
          <a:xfrm>
            <a:off x="728642" y="1636681"/>
            <a:ext cx="3590780" cy="1972912"/>
          </a:xfrm>
          <a:prstGeom prst="rect">
            <a:avLst/>
          </a:prstGeom>
          <a:noFill/>
        </p:spPr>
        <p:txBody>
          <a:bodyPr wrap="square" rtlCol="0">
            <a:spAutoFit/>
          </a:bodyPr>
          <a:lstStyle/>
          <a:p>
            <a:pPr marL="173038" marR="0" lvl="0" indent="-173038" algn="l" defTabSz="914400" rtl="0" eaLnBrk="1" fontAlgn="auto" latinLnBrk="0" hangingPunct="1">
              <a:lnSpc>
                <a:spcPct val="85000"/>
              </a:lnSpc>
              <a:spcBef>
                <a:spcPts val="3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323332"/>
                </a:solidFill>
                <a:effectLst/>
                <a:uLnTx/>
                <a:uFillTx/>
                <a:latin typeface="Calibri" panose="020F0502020204030204"/>
                <a:ea typeface="+mn-ea"/>
                <a:cs typeface="+mn-cs"/>
              </a:rPr>
              <a:t>Above-market </a:t>
            </a:r>
            <a:r>
              <a:rPr kumimoji="0" lang="en-US" sz="1400" b="1" i="0" u="none" strike="noStrike" kern="1200" cap="none" spc="0" normalizeH="0" baseline="0" noProof="0">
                <a:ln>
                  <a:noFill/>
                </a:ln>
                <a:solidFill>
                  <a:srgbClr val="323332"/>
                </a:solidFill>
                <a:effectLst/>
                <a:uLnTx/>
                <a:uFillTx/>
                <a:latin typeface="Calibri" panose="020F0502020204030204"/>
                <a:ea typeface="+mn-ea"/>
                <a:cs typeface="+mn-cs"/>
              </a:rPr>
              <a:t>HSA</a:t>
            </a:r>
            <a:r>
              <a:rPr kumimoji="0" lang="en-US" sz="1400" b="0" i="0" u="none" strike="noStrike" kern="1200" cap="none" spc="0" normalizeH="0" baseline="0" noProof="0">
                <a:ln>
                  <a:noFill/>
                </a:ln>
                <a:solidFill>
                  <a:srgbClr val="323332"/>
                </a:solidFill>
                <a:effectLst/>
                <a:uLnTx/>
                <a:uFillTx/>
                <a:latin typeface="Calibri" panose="020F0502020204030204"/>
                <a:ea typeface="+mn-ea"/>
                <a:cs typeface="+mn-cs"/>
              </a:rPr>
              <a:t> company contribution</a:t>
            </a:r>
          </a:p>
          <a:p>
            <a:pPr marL="173038" marR="0" lvl="0" indent="-173038" algn="l" defTabSz="914400" rtl="0" eaLnBrk="1" fontAlgn="auto" latinLnBrk="0" hangingPunct="1">
              <a:lnSpc>
                <a:spcPct val="85000"/>
              </a:lnSpc>
              <a:spcBef>
                <a:spcPts val="3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323332"/>
                </a:solidFill>
                <a:effectLst/>
                <a:uLnTx/>
                <a:uFillTx/>
                <a:latin typeface="Calibri" panose="020F0502020204030204"/>
                <a:ea typeface="+mn-ea"/>
                <a:cs typeface="+mn-cs"/>
              </a:rPr>
              <a:t>Many brand-name </a:t>
            </a:r>
            <a:r>
              <a:rPr kumimoji="0" lang="en-US" sz="1400" b="1" i="0" u="none" strike="noStrike" kern="1200" cap="none" spc="0" normalizeH="0" baseline="0" noProof="0">
                <a:ln>
                  <a:noFill/>
                </a:ln>
                <a:solidFill>
                  <a:srgbClr val="323332"/>
                </a:solidFill>
                <a:effectLst/>
                <a:uLnTx/>
                <a:uFillTx/>
                <a:latin typeface="Calibri" panose="020F0502020204030204"/>
                <a:ea typeface="+mn-ea"/>
                <a:cs typeface="+mn-cs"/>
              </a:rPr>
              <a:t>medications</a:t>
            </a:r>
            <a:r>
              <a:rPr kumimoji="0" lang="en-US" sz="1400" b="0" i="0" u="none" strike="noStrike" kern="1200" cap="none" spc="0" normalizeH="0" baseline="0" noProof="0">
                <a:ln>
                  <a:noFill/>
                </a:ln>
                <a:solidFill>
                  <a:srgbClr val="323332"/>
                </a:solidFill>
                <a:effectLst/>
                <a:uLnTx/>
                <a:uFillTx/>
                <a:latin typeface="Calibri" panose="020F0502020204030204"/>
                <a:ea typeface="+mn-ea"/>
                <a:cs typeface="+mn-cs"/>
              </a:rPr>
              <a:t> at no cost</a:t>
            </a:r>
          </a:p>
          <a:p>
            <a:pPr marL="173038" marR="0" lvl="0" indent="-173038" algn="l" defTabSz="914400" rtl="0" eaLnBrk="1" fontAlgn="auto" latinLnBrk="0" hangingPunct="1">
              <a:lnSpc>
                <a:spcPct val="85000"/>
              </a:lnSpc>
              <a:spcBef>
                <a:spcPts val="3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323332"/>
                </a:solidFill>
                <a:effectLst/>
                <a:uLnTx/>
                <a:uFillTx/>
                <a:latin typeface="Calibri" panose="020F0502020204030204"/>
                <a:ea typeface="+mn-ea"/>
                <a:cs typeface="+mn-cs"/>
              </a:rPr>
              <a:t>85-90% of </a:t>
            </a:r>
            <a:r>
              <a:rPr kumimoji="0" lang="en-US" sz="1400" b="1" i="0" u="none" strike="noStrike" kern="1200" cap="none" spc="0" normalizeH="0" baseline="0" noProof="0">
                <a:ln>
                  <a:noFill/>
                </a:ln>
                <a:solidFill>
                  <a:srgbClr val="323332"/>
                </a:solidFill>
                <a:effectLst/>
                <a:uLnTx/>
                <a:uFillTx/>
                <a:latin typeface="Calibri" panose="020F0502020204030204"/>
                <a:ea typeface="+mn-ea"/>
                <a:cs typeface="+mn-cs"/>
              </a:rPr>
              <a:t>benefit-cost paid </a:t>
            </a:r>
            <a:r>
              <a:rPr kumimoji="0" lang="en-US" sz="1400" b="0" i="0" u="none" strike="noStrike" kern="1200" cap="none" spc="0" normalizeH="0" baseline="0" noProof="0">
                <a:ln>
                  <a:noFill/>
                </a:ln>
                <a:solidFill>
                  <a:srgbClr val="323332"/>
                </a:solidFill>
                <a:effectLst/>
                <a:uLnTx/>
                <a:uFillTx/>
                <a:latin typeface="Calibri" panose="020F0502020204030204"/>
                <a:ea typeface="+mn-ea"/>
                <a:cs typeface="+mn-cs"/>
              </a:rPr>
              <a:t>by company</a:t>
            </a:r>
          </a:p>
          <a:p>
            <a:pPr marL="173038" marR="0" lvl="0" indent="-173038" algn="l" defTabSz="914400" rtl="0" eaLnBrk="1" fontAlgn="auto" latinLnBrk="0" hangingPunct="1">
              <a:lnSpc>
                <a:spcPct val="85000"/>
              </a:lnSpc>
              <a:spcBef>
                <a:spcPts val="3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323332"/>
                </a:solidFill>
                <a:effectLst/>
                <a:uLnTx/>
                <a:uFillTx/>
                <a:latin typeface="Calibri" panose="020F0502020204030204"/>
                <a:ea typeface="+mn-ea"/>
                <a:cs typeface="+mn-cs"/>
              </a:rPr>
              <a:t>No-cost virtual </a:t>
            </a:r>
            <a:r>
              <a:rPr kumimoji="0" lang="en-US" sz="1400" b="1" i="0" u="none" strike="noStrike" kern="1200" cap="none" spc="0" normalizeH="0" baseline="0" noProof="0">
                <a:ln>
                  <a:noFill/>
                </a:ln>
                <a:solidFill>
                  <a:srgbClr val="323332"/>
                </a:solidFill>
                <a:effectLst/>
                <a:uLnTx/>
                <a:uFillTx/>
                <a:latin typeface="Calibri" panose="020F0502020204030204"/>
                <a:ea typeface="+mn-ea"/>
                <a:cs typeface="+mn-cs"/>
              </a:rPr>
              <a:t>physical therapy</a:t>
            </a:r>
          </a:p>
          <a:p>
            <a:pPr marL="173038" marR="0" lvl="0" indent="-173038" algn="l" defTabSz="914400" rtl="0" eaLnBrk="1" fontAlgn="auto" latinLnBrk="0" hangingPunct="1">
              <a:lnSpc>
                <a:spcPct val="85000"/>
              </a:lnSpc>
              <a:spcBef>
                <a:spcPts val="3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323332"/>
                </a:solidFill>
                <a:effectLst/>
                <a:uLnTx/>
                <a:uFillTx/>
                <a:latin typeface="Calibri" panose="020F0502020204030204"/>
                <a:ea typeface="+mn-ea"/>
                <a:cs typeface="+mn-cs"/>
              </a:rPr>
              <a:t>Low- or no-cost virtual </a:t>
            </a:r>
            <a:r>
              <a:rPr kumimoji="0" lang="en-US" sz="1400" b="1" i="0" u="none" strike="noStrike" kern="1200" cap="none" spc="0" normalizeH="0" baseline="0" noProof="0">
                <a:ln>
                  <a:noFill/>
                </a:ln>
                <a:solidFill>
                  <a:srgbClr val="323332"/>
                </a:solidFill>
                <a:effectLst/>
                <a:uLnTx/>
                <a:uFillTx/>
                <a:latin typeface="Calibri" panose="020F0502020204030204"/>
                <a:ea typeface="+mn-ea"/>
                <a:cs typeface="+mn-cs"/>
              </a:rPr>
              <a:t>urgent and preventive</a:t>
            </a:r>
            <a:r>
              <a:rPr kumimoji="0" lang="en-US" sz="1400" b="0" i="0" u="none" strike="noStrike" kern="1200" cap="none" spc="0" normalizeH="0" baseline="0" noProof="0">
                <a:ln>
                  <a:noFill/>
                </a:ln>
                <a:solidFill>
                  <a:srgbClr val="323332"/>
                </a:solidFill>
                <a:effectLst/>
                <a:uLnTx/>
                <a:uFillTx/>
                <a:latin typeface="Calibri" panose="020F0502020204030204"/>
                <a:ea typeface="+mn-ea"/>
                <a:cs typeface="+mn-cs"/>
              </a:rPr>
              <a:t> care</a:t>
            </a:r>
          </a:p>
          <a:p>
            <a:pPr marL="173038" marR="0" lvl="0" indent="-173038" algn="l" defTabSz="914400" rtl="0" eaLnBrk="1" fontAlgn="auto" latinLnBrk="0" hangingPunct="1">
              <a:lnSpc>
                <a:spcPct val="85000"/>
              </a:lnSpc>
              <a:spcBef>
                <a:spcPts val="300"/>
              </a:spcBef>
              <a:spcAft>
                <a:spcPts val="0"/>
              </a:spcAft>
              <a:buClrTx/>
              <a:buSzTx/>
              <a:buFont typeface="Arial" panose="020B0604020202020204" pitchFamily="34" charset="0"/>
              <a:buChar char="•"/>
              <a:tabLst/>
              <a:defRPr/>
            </a:pPr>
            <a:r>
              <a:rPr kumimoji="0" lang="en-US" sz="1400" b="1" i="0" u="none" strike="noStrike" kern="1200" cap="none" spc="0" normalizeH="0" baseline="0" noProof="0">
                <a:ln>
                  <a:noFill/>
                </a:ln>
                <a:solidFill>
                  <a:srgbClr val="323332"/>
                </a:solidFill>
                <a:effectLst/>
                <a:uLnTx/>
                <a:uFillTx/>
                <a:latin typeface="Calibri" panose="020F0502020204030204"/>
                <a:ea typeface="+mn-ea"/>
                <a:cs typeface="+mn-cs"/>
              </a:rPr>
              <a:t>Fitness</a:t>
            </a:r>
            <a:r>
              <a:rPr kumimoji="0" lang="en-US" sz="1400" b="0" i="0" u="none" strike="noStrike" kern="1200" cap="none" spc="0" normalizeH="0" baseline="0" noProof="0">
                <a:ln>
                  <a:noFill/>
                </a:ln>
                <a:solidFill>
                  <a:srgbClr val="323332"/>
                </a:solidFill>
                <a:effectLst/>
                <a:uLnTx/>
                <a:uFillTx/>
                <a:latin typeface="Calibri" panose="020F0502020204030204"/>
                <a:ea typeface="+mn-ea"/>
                <a:cs typeface="+mn-cs"/>
              </a:rPr>
              <a:t> reimbursement</a:t>
            </a:r>
          </a:p>
          <a:p>
            <a:pPr marL="173038" marR="0" lvl="0" indent="-173038" algn="l" defTabSz="914400" rtl="0" eaLnBrk="1" fontAlgn="auto" latinLnBrk="0" hangingPunct="1">
              <a:lnSpc>
                <a:spcPct val="85000"/>
              </a:lnSpc>
              <a:spcBef>
                <a:spcPts val="3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323332"/>
                </a:solidFill>
                <a:effectLst/>
                <a:uLnTx/>
                <a:uFillTx/>
                <a:latin typeface="Calibri" panose="020F0502020204030204"/>
                <a:ea typeface="+mn-ea"/>
                <a:cs typeface="+mn-cs"/>
              </a:rPr>
              <a:t>Reduction in medical premium with </a:t>
            </a:r>
            <a:r>
              <a:rPr kumimoji="0" lang="en-US" sz="1400" b="1" i="0" u="none" strike="noStrike" kern="1200" cap="none" spc="0" normalizeH="0" baseline="0" noProof="0">
                <a:ln>
                  <a:noFill/>
                </a:ln>
                <a:solidFill>
                  <a:srgbClr val="323332"/>
                </a:solidFill>
                <a:effectLst/>
                <a:uLnTx/>
                <a:uFillTx/>
                <a:latin typeface="Calibri" panose="020F0502020204030204"/>
                <a:ea typeface="+mn-ea"/>
                <a:cs typeface="+mn-cs"/>
              </a:rPr>
              <a:t>Wellness</a:t>
            </a:r>
            <a:r>
              <a:rPr kumimoji="0" lang="en-US" sz="1400" b="0" i="0" u="none" strike="noStrike" kern="1200" cap="none" spc="0" normalizeH="0" baseline="0" noProof="0">
                <a:ln>
                  <a:noFill/>
                </a:ln>
                <a:solidFill>
                  <a:srgbClr val="323332"/>
                </a:solidFill>
                <a:effectLst/>
                <a:uLnTx/>
                <a:uFillTx/>
                <a:latin typeface="Calibri" panose="020F0502020204030204"/>
                <a:ea typeface="+mn-ea"/>
                <a:cs typeface="+mn-cs"/>
              </a:rPr>
              <a:t> Participation</a:t>
            </a:r>
          </a:p>
        </p:txBody>
      </p:sp>
      <p:sp>
        <p:nvSpPr>
          <p:cNvPr id="7" name="TextBox 6">
            <a:extLst>
              <a:ext uri="{FF2B5EF4-FFF2-40B4-BE49-F238E27FC236}">
                <a16:creationId xmlns:a16="http://schemas.microsoft.com/office/drawing/2014/main" id="{34BF10F4-B35D-9F4B-6D35-647AC3E7065D}"/>
              </a:ext>
            </a:extLst>
          </p:cNvPr>
          <p:cNvSpPr txBox="1"/>
          <p:nvPr/>
        </p:nvSpPr>
        <p:spPr>
          <a:xfrm>
            <a:off x="8430088" y="1636681"/>
            <a:ext cx="3447392" cy="1934440"/>
          </a:xfrm>
          <a:prstGeom prst="rect">
            <a:avLst/>
          </a:prstGeom>
          <a:noFill/>
        </p:spPr>
        <p:txBody>
          <a:bodyPr wrap="square" rtlCol="0">
            <a:spAutoFit/>
          </a:bodyPr>
          <a:lstStyle/>
          <a:p>
            <a:pPr marL="173038" marR="0" lvl="0" indent="-173038" algn="l" defTabSz="914400" rtl="0" eaLnBrk="1" fontAlgn="auto" latinLnBrk="0" hangingPunct="1">
              <a:lnSpc>
                <a:spcPct val="85000"/>
              </a:lnSpc>
              <a:spcBef>
                <a:spcPts val="3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323332"/>
                </a:solidFill>
                <a:effectLst/>
                <a:uLnTx/>
                <a:uFillTx/>
                <a:latin typeface="Calibri" panose="020F0502020204030204"/>
                <a:ea typeface="+mn-ea"/>
                <a:cs typeface="+mn-cs"/>
              </a:rPr>
              <a:t>Flexible </a:t>
            </a:r>
            <a:r>
              <a:rPr kumimoji="0" lang="en-US" sz="1400" b="1" i="0" u="none" strike="noStrike" kern="1200" cap="none" spc="0" normalizeH="0" baseline="0" noProof="0">
                <a:ln>
                  <a:noFill/>
                </a:ln>
                <a:solidFill>
                  <a:srgbClr val="323332"/>
                </a:solidFill>
                <a:effectLst/>
                <a:uLnTx/>
                <a:uFillTx/>
                <a:latin typeface="Calibri" panose="020F0502020204030204"/>
                <a:ea typeface="+mn-ea"/>
                <a:cs typeface="+mn-cs"/>
              </a:rPr>
              <a:t>paid time off</a:t>
            </a:r>
          </a:p>
          <a:p>
            <a:pPr marL="173038" marR="0" lvl="0" indent="-173038" algn="l" defTabSz="914400" rtl="0" eaLnBrk="1" fontAlgn="auto" latinLnBrk="0" hangingPunct="1">
              <a:lnSpc>
                <a:spcPct val="85000"/>
              </a:lnSpc>
              <a:spcBef>
                <a:spcPts val="3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323332"/>
                </a:solidFill>
                <a:effectLst/>
                <a:uLnTx/>
                <a:uFillTx/>
                <a:latin typeface="Calibri" panose="020F0502020204030204"/>
                <a:ea typeface="+mn-ea"/>
                <a:cs typeface="+mn-cs"/>
              </a:rPr>
              <a:t>Flexible work </a:t>
            </a:r>
            <a:r>
              <a:rPr kumimoji="0" lang="en-US" sz="1400" b="1" i="0" u="none" strike="noStrike" kern="1200" cap="none" spc="0" normalizeH="0" baseline="0" noProof="0">
                <a:ln>
                  <a:noFill/>
                </a:ln>
                <a:solidFill>
                  <a:srgbClr val="323332"/>
                </a:solidFill>
                <a:effectLst/>
                <a:uLnTx/>
                <a:uFillTx/>
                <a:latin typeface="Calibri" panose="020F0502020204030204"/>
                <a:ea typeface="+mn-ea"/>
                <a:cs typeface="+mn-cs"/>
              </a:rPr>
              <a:t>schedules</a:t>
            </a:r>
          </a:p>
          <a:p>
            <a:pPr marL="173038" marR="0" lvl="0" indent="-173038" algn="l" defTabSz="914400" rtl="0" eaLnBrk="1" fontAlgn="auto" latinLnBrk="0" hangingPunct="1">
              <a:lnSpc>
                <a:spcPct val="85000"/>
              </a:lnSpc>
              <a:spcBef>
                <a:spcPts val="3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323332"/>
                </a:solidFill>
                <a:effectLst/>
                <a:uLnTx/>
                <a:uFillTx/>
                <a:latin typeface="Calibri" panose="020F0502020204030204"/>
                <a:ea typeface="+mn-ea"/>
                <a:cs typeface="+mn-cs"/>
              </a:rPr>
              <a:t>12-week paid </a:t>
            </a:r>
            <a:r>
              <a:rPr kumimoji="0" lang="en-US" sz="1400" b="1" i="0" u="none" strike="noStrike" kern="1200" cap="none" spc="0" normalizeH="0" baseline="0" noProof="0">
                <a:ln>
                  <a:noFill/>
                </a:ln>
                <a:solidFill>
                  <a:srgbClr val="323332"/>
                </a:solidFill>
                <a:effectLst/>
                <a:uLnTx/>
                <a:uFillTx/>
                <a:latin typeface="Calibri" panose="020F0502020204030204"/>
                <a:ea typeface="+mn-ea"/>
                <a:cs typeface="+mn-cs"/>
              </a:rPr>
              <a:t>parental leave</a:t>
            </a:r>
          </a:p>
          <a:p>
            <a:pPr marL="173038" marR="0" lvl="0" indent="-173038" algn="l" defTabSz="914400" rtl="0" eaLnBrk="1" fontAlgn="auto" latinLnBrk="0" hangingPunct="1">
              <a:lnSpc>
                <a:spcPct val="85000"/>
              </a:lnSpc>
              <a:spcBef>
                <a:spcPts val="3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323332"/>
                </a:solidFill>
                <a:effectLst/>
                <a:uLnTx/>
                <a:uFillTx/>
                <a:latin typeface="Calibri" panose="020F0502020204030204"/>
                <a:ea typeface="+mn-ea"/>
                <a:cs typeface="+mn-cs"/>
              </a:rPr>
              <a:t>No-cost access to TAVA Health (virtual </a:t>
            </a:r>
            <a:r>
              <a:rPr kumimoji="0" lang="en-US" sz="1400" b="1" i="0" u="none" strike="noStrike" kern="1200" cap="none" spc="0" normalizeH="0" baseline="0" noProof="0">
                <a:ln>
                  <a:noFill/>
                </a:ln>
                <a:solidFill>
                  <a:srgbClr val="323332"/>
                </a:solidFill>
                <a:effectLst/>
                <a:uLnTx/>
                <a:uFillTx/>
                <a:latin typeface="Calibri" panose="020F0502020204030204"/>
                <a:ea typeface="+mn-ea"/>
                <a:cs typeface="+mn-cs"/>
              </a:rPr>
              <a:t>behavioral health </a:t>
            </a:r>
            <a:r>
              <a:rPr kumimoji="0" lang="en-US" sz="1400" b="0" i="0" u="none" strike="noStrike" kern="1200" cap="none" spc="0" normalizeH="0" baseline="0" noProof="0">
                <a:ln>
                  <a:noFill/>
                </a:ln>
                <a:solidFill>
                  <a:srgbClr val="323332"/>
                </a:solidFill>
                <a:effectLst/>
                <a:uLnTx/>
                <a:uFillTx/>
                <a:latin typeface="Calibri" panose="020F0502020204030204"/>
                <a:ea typeface="+mn-ea"/>
                <a:cs typeface="+mn-cs"/>
              </a:rPr>
              <a:t>visits)</a:t>
            </a:r>
          </a:p>
          <a:p>
            <a:pPr marL="173038" marR="0" lvl="0" indent="-173038" algn="l" defTabSz="914400" rtl="0" eaLnBrk="1" fontAlgn="auto" latinLnBrk="0" hangingPunct="1">
              <a:lnSpc>
                <a:spcPct val="85000"/>
              </a:lnSpc>
              <a:spcBef>
                <a:spcPts val="3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323332"/>
                </a:solidFill>
                <a:effectLst/>
                <a:uLnTx/>
                <a:uFillTx/>
                <a:latin typeface="Calibri" panose="020F0502020204030204"/>
                <a:ea typeface="+mn-ea"/>
                <a:cs typeface="+mn-cs"/>
              </a:rPr>
              <a:t>Free Headspace account (</a:t>
            </a:r>
            <a:r>
              <a:rPr kumimoji="0" lang="en-US" sz="1400" b="1" i="0" u="none" strike="noStrike" kern="1200" cap="none" spc="0" normalizeH="0" baseline="0" noProof="0">
                <a:ln>
                  <a:noFill/>
                </a:ln>
                <a:solidFill>
                  <a:srgbClr val="323332"/>
                </a:solidFill>
                <a:effectLst/>
                <a:uLnTx/>
                <a:uFillTx/>
                <a:latin typeface="Calibri" panose="020F0502020204030204"/>
                <a:ea typeface="+mn-ea"/>
                <a:cs typeface="+mn-cs"/>
              </a:rPr>
              <a:t>mindfulness</a:t>
            </a:r>
            <a:r>
              <a:rPr kumimoji="0" lang="en-US" sz="1400" b="0" i="0" u="none" strike="noStrike" kern="1200" cap="none" spc="0" normalizeH="0" baseline="0" noProof="0">
                <a:ln>
                  <a:noFill/>
                </a:ln>
                <a:solidFill>
                  <a:srgbClr val="323332"/>
                </a:solidFill>
                <a:effectLst/>
                <a:uLnTx/>
                <a:uFillTx/>
                <a:latin typeface="Calibri" panose="020F0502020204030204"/>
                <a:ea typeface="+mn-ea"/>
                <a:cs typeface="+mn-cs"/>
              </a:rPr>
              <a:t>)</a:t>
            </a:r>
          </a:p>
          <a:p>
            <a:pPr marL="173038" marR="0" lvl="0" indent="-173038" algn="l" defTabSz="914400" rtl="0" eaLnBrk="1" fontAlgn="auto" latinLnBrk="0" hangingPunct="1">
              <a:lnSpc>
                <a:spcPct val="85000"/>
              </a:lnSpc>
              <a:spcBef>
                <a:spcPts val="300"/>
              </a:spcBef>
              <a:spcAft>
                <a:spcPts val="0"/>
              </a:spcAft>
              <a:buClrTx/>
              <a:buSzTx/>
              <a:buFont typeface="Arial" panose="020B0604020202020204" pitchFamily="34" charset="0"/>
              <a:buChar char="•"/>
              <a:tabLst/>
              <a:defRPr/>
            </a:pPr>
            <a:r>
              <a:rPr kumimoji="0" lang="en-US" sz="1400" b="1" i="0" u="none" strike="noStrike" kern="1200" cap="none" spc="0" normalizeH="0" baseline="0" noProof="0">
                <a:ln>
                  <a:noFill/>
                </a:ln>
                <a:solidFill>
                  <a:srgbClr val="323332"/>
                </a:solidFill>
                <a:effectLst/>
                <a:uLnTx/>
                <a:uFillTx/>
                <a:latin typeface="Calibri" panose="020F0502020204030204"/>
                <a:ea typeface="+mn-ea"/>
                <a:cs typeface="+mn-cs"/>
              </a:rPr>
              <a:t>Affinity groups </a:t>
            </a:r>
            <a:r>
              <a:rPr kumimoji="0" lang="en-US" sz="1400" b="0" i="0" u="none" strike="noStrike" kern="1200" cap="none" spc="0" normalizeH="0" baseline="0" noProof="0">
                <a:ln>
                  <a:noFill/>
                </a:ln>
                <a:solidFill>
                  <a:srgbClr val="323332"/>
                </a:solidFill>
                <a:effectLst/>
                <a:uLnTx/>
                <a:uFillTx/>
                <a:latin typeface="Calibri" panose="020F0502020204030204"/>
                <a:ea typeface="+mn-ea"/>
                <a:cs typeface="+mn-cs"/>
              </a:rPr>
              <a:t>and leadership listening sessions for members and allies of underrepresented groups</a:t>
            </a:r>
          </a:p>
        </p:txBody>
      </p:sp>
      <p:sp>
        <p:nvSpPr>
          <p:cNvPr id="8" name="TextBox 7">
            <a:extLst>
              <a:ext uri="{FF2B5EF4-FFF2-40B4-BE49-F238E27FC236}">
                <a16:creationId xmlns:a16="http://schemas.microsoft.com/office/drawing/2014/main" id="{13404B66-2A8E-927E-2C12-BFC5A94535AD}"/>
              </a:ext>
            </a:extLst>
          </p:cNvPr>
          <p:cNvSpPr txBox="1"/>
          <p:nvPr/>
        </p:nvSpPr>
        <p:spPr>
          <a:xfrm>
            <a:off x="703578" y="4110229"/>
            <a:ext cx="3465998" cy="1972912"/>
          </a:xfrm>
          <a:prstGeom prst="rect">
            <a:avLst/>
          </a:prstGeom>
          <a:noFill/>
        </p:spPr>
        <p:txBody>
          <a:bodyPr wrap="square" rtlCol="0">
            <a:spAutoFit/>
          </a:bodyPr>
          <a:lstStyle/>
          <a:p>
            <a:pPr marL="173038" marR="0" lvl="0" indent="-173038" algn="l" defTabSz="914400" rtl="0" eaLnBrk="1" fontAlgn="auto" latinLnBrk="0" hangingPunct="1">
              <a:lnSpc>
                <a:spcPct val="85000"/>
              </a:lnSpc>
              <a:spcBef>
                <a:spcPts val="3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323332"/>
                </a:solidFill>
                <a:effectLst/>
                <a:uLnTx/>
                <a:uFillTx/>
                <a:latin typeface="Calibri" panose="020F0502020204030204"/>
                <a:ea typeface="+mn-ea"/>
                <a:cs typeface="+mn-cs"/>
              </a:rPr>
              <a:t>Target </a:t>
            </a:r>
            <a:r>
              <a:rPr kumimoji="0" lang="en-US" sz="1400" b="1" i="0" u="none" strike="noStrike" kern="1200" cap="none" spc="0" normalizeH="0" baseline="0" noProof="0">
                <a:ln>
                  <a:noFill/>
                </a:ln>
                <a:solidFill>
                  <a:srgbClr val="323332"/>
                </a:solidFill>
                <a:effectLst/>
                <a:uLnTx/>
                <a:uFillTx/>
                <a:latin typeface="Calibri" panose="020F0502020204030204"/>
                <a:ea typeface="+mn-ea"/>
                <a:cs typeface="+mn-cs"/>
              </a:rPr>
              <a:t>above-market-base salary </a:t>
            </a:r>
            <a:br>
              <a:rPr kumimoji="0" lang="en-US" sz="1400" b="1" i="0" u="none" strike="noStrike" kern="1200" cap="none" spc="0" normalizeH="0" baseline="0" noProof="0">
                <a:ln>
                  <a:noFill/>
                </a:ln>
                <a:solidFill>
                  <a:srgbClr val="323332"/>
                </a:solidFill>
                <a:effectLst/>
                <a:uLnTx/>
                <a:uFillTx/>
                <a:latin typeface="Calibri" panose="020F0502020204030204"/>
                <a:ea typeface="+mn-ea"/>
                <a:cs typeface="+mn-cs"/>
              </a:rPr>
            </a:br>
            <a:r>
              <a:rPr kumimoji="0" lang="en-US" sz="1400" b="0" i="0" u="none" strike="noStrike" kern="1200" cap="none" spc="0" normalizeH="0" baseline="0" noProof="0">
                <a:ln>
                  <a:noFill/>
                </a:ln>
                <a:solidFill>
                  <a:srgbClr val="323332"/>
                </a:solidFill>
                <a:effectLst/>
                <a:uLnTx/>
                <a:uFillTx/>
                <a:latin typeface="Calibri" panose="020F0502020204030204"/>
                <a:ea typeface="+mn-ea"/>
                <a:cs typeface="+mn-cs"/>
              </a:rPr>
              <a:t>with </a:t>
            </a:r>
            <a:r>
              <a:rPr kumimoji="0" lang="en-US" sz="1400" b="1" i="0" u="none" strike="noStrike" kern="1200" cap="none" spc="0" normalizeH="0" baseline="0" noProof="0">
                <a:ln>
                  <a:noFill/>
                </a:ln>
                <a:solidFill>
                  <a:srgbClr val="323332"/>
                </a:solidFill>
                <a:effectLst/>
                <a:uLnTx/>
                <a:uFillTx/>
                <a:latin typeface="Calibri" panose="020F0502020204030204"/>
                <a:ea typeface="+mn-ea"/>
                <a:cs typeface="+mn-cs"/>
              </a:rPr>
              <a:t>12 growth levels </a:t>
            </a:r>
            <a:r>
              <a:rPr kumimoji="0" lang="en-US" sz="1400" b="0" i="0" u="none" strike="noStrike" kern="1200" cap="none" spc="0" normalizeH="0" baseline="0" noProof="0">
                <a:ln>
                  <a:noFill/>
                </a:ln>
                <a:solidFill>
                  <a:srgbClr val="323332"/>
                </a:solidFill>
                <a:effectLst/>
                <a:uLnTx/>
                <a:uFillTx/>
                <a:latin typeface="Calibri" panose="020F0502020204030204"/>
                <a:ea typeface="+mn-ea"/>
                <a:cs typeface="+mn-cs"/>
              </a:rPr>
              <a:t>in each role</a:t>
            </a:r>
          </a:p>
          <a:p>
            <a:pPr marL="173038" marR="0" lvl="0" indent="-173038" algn="l" defTabSz="914400" rtl="0" eaLnBrk="1" fontAlgn="auto" latinLnBrk="0" hangingPunct="1">
              <a:lnSpc>
                <a:spcPct val="85000"/>
              </a:lnSpc>
              <a:spcBef>
                <a:spcPts val="3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323332"/>
                </a:solidFill>
                <a:effectLst/>
                <a:uLnTx/>
                <a:uFillTx/>
                <a:latin typeface="Calibri" panose="020F0502020204030204"/>
                <a:ea typeface="+mn-ea"/>
                <a:cs typeface="+mn-cs"/>
              </a:rPr>
              <a:t>Restricted stock units (</a:t>
            </a:r>
            <a:r>
              <a:rPr kumimoji="0" lang="en-US" sz="1400" b="1" i="0" u="none" strike="noStrike" kern="1200" cap="none" spc="0" normalizeH="0" baseline="0" noProof="0">
                <a:ln>
                  <a:noFill/>
                </a:ln>
                <a:solidFill>
                  <a:srgbClr val="323332"/>
                </a:solidFill>
                <a:effectLst/>
                <a:uLnTx/>
                <a:uFillTx/>
                <a:latin typeface="Calibri" panose="020F0502020204030204"/>
                <a:ea typeface="+mn-ea"/>
                <a:cs typeface="+mn-cs"/>
              </a:rPr>
              <a:t>RSUs</a:t>
            </a:r>
            <a:r>
              <a:rPr kumimoji="0" lang="en-US" sz="1400" b="0" i="0" u="none" strike="noStrike" kern="1200" cap="none" spc="0" normalizeH="0" baseline="0" noProof="0">
                <a:ln>
                  <a:noFill/>
                </a:ln>
                <a:solidFill>
                  <a:srgbClr val="323332"/>
                </a:solidFill>
                <a:effectLst/>
                <a:uLnTx/>
                <a:uFillTx/>
                <a:latin typeface="Calibri" panose="020F0502020204030204"/>
                <a:ea typeface="+mn-ea"/>
                <a:cs typeface="+mn-cs"/>
              </a:rPr>
              <a:t>)</a:t>
            </a:r>
          </a:p>
          <a:p>
            <a:pPr marL="173038" marR="0" lvl="0" indent="-173038" algn="l" defTabSz="914400" rtl="0" eaLnBrk="1" fontAlgn="auto" latinLnBrk="0" hangingPunct="1">
              <a:lnSpc>
                <a:spcPct val="85000"/>
              </a:lnSpc>
              <a:spcBef>
                <a:spcPts val="3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323332"/>
                </a:solidFill>
                <a:effectLst/>
                <a:uLnTx/>
                <a:uFillTx/>
                <a:latin typeface="Calibri" panose="020F0502020204030204"/>
                <a:ea typeface="+mn-ea"/>
                <a:cs typeface="+mn-cs"/>
              </a:rPr>
              <a:t>4% </a:t>
            </a:r>
            <a:r>
              <a:rPr kumimoji="0" lang="en-US" sz="1400" b="1" i="0" u="none" strike="noStrike" kern="1200" cap="none" spc="0" normalizeH="0" baseline="0" noProof="0">
                <a:ln>
                  <a:noFill/>
                </a:ln>
                <a:solidFill>
                  <a:srgbClr val="323332"/>
                </a:solidFill>
                <a:effectLst/>
                <a:uLnTx/>
                <a:uFillTx/>
                <a:latin typeface="Calibri" panose="020F0502020204030204"/>
                <a:ea typeface="+mn-ea"/>
                <a:cs typeface="+mn-cs"/>
              </a:rPr>
              <a:t>401k</a:t>
            </a:r>
            <a:r>
              <a:rPr kumimoji="0" lang="en-US" sz="1400" b="0" i="0" u="none" strike="noStrike" kern="1200" cap="none" spc="0" normalizeH="0" baseline="0" noProof="0">
                <a:ln>
                  <a:noFill/>
                </a:ln>
                <a:solidFill>
                  <a:srgbClr val="323332"/>
                </a:solidFill>
                <a:effectLst/>
                <a:uLnTx/>
                <a:uFillTx/>
                <a:latin typeface="Calibri" panose="020F0502020204030204"/>
                <a:ea typeface="+mn-ea"/>
                <a:cs typeface="+mn-cs"/>
              </a:rPr>
              <a:t> match</a:t>
            </a:r>
          </a:p>
          <a:p>
            <a:pPr marL="173038" marR="0" lvl="0" indent="-173038" algn="l" defTabSz="914400" rtl="0" eaLnBrk="1" fontAlgn="auto" latinLnBrk="0" hangingPunct="1">
              <a:lnSpc>
                <a:spcPct val="85000"/>
              </a:lnSpc>
              <a:spcBef>
                <a:spcPts val="3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323332"/>
                </a:solidFill>
                <a:effectLst/>
                <a:uLnTx/>
                <a:uFillTx/>
                <a:latin typeface="Calibri" panose="020F0502020204030204"/>
                <a:ea typeface="+mn-ea"/>
                <a:cs typeface="+mn-cs"/>
              </a:rPr>
              <a:t>Reimbursements for cellphone, Internet, and other </a:t>
            </a:r>
            <a:r>
              <a:rPr kumimoji="0" lang="en-US" sz="1400" b="1" i="0" u="none" strike="noStrike" kern="1200" cap="none" spc="0" normalizeH="0" baseline="0" noProof="0">
                <a:ln>
                  <a:noFill/>
                </a:ln>
                <a:solidFill>
                  <a:srgbClr val="323332"/>
                </a:solidFill>
                <a:effectLst/>
                <a:uLnTx/>
                <a:uFillTx/>
                <a:latin typeface="Calibri" panose="020F0502020204030204"/>
                <a:ea typeface="+mn-ea"/>
                <a:cs typeface="+mn-cs"/>
              </a:rPr>
              <a:t>home office </a:t>
            </a:r>
            <a:r>
              <a:rPr kumimoji="0" lang="en-US" sz="1400" b="0" i="0" u="none" strike="noStrike" kern="1200" cap="none" spc="0" normalizeH="0" baseline="0" noProof="0">
                <a:ln>
                  <a:noFill/>
                </a:ln>
                <a:solidFill>
                  <a:srgbClr val="323332"/>
                </a:solidFill>
                <a:effectLst/>
                <a:uLnTx/>
                <a:uFillTx/>
                <a:latin typeface="Calibri" panose="020F0502020204030204"/>
                <a:ea typeface="+mn-ea"/>
                <a:cs typeface="+mn-cs"/>
              </a:rPr>
              <a:t>equipment</a:t>
            </a:r>
          </a:p>
          <a:p>
            <a:pPr marL="173038" marR="0" lvl="0" indent="-173038" algn="l" defTabSz="914400" rtl="0" eaLnBrk="1" fontAlgn="auto" latinLnBrk="0" hangingPunct="1">
              <a:lnSpc>
                <a:spcPct val="85000"/>
              </a:lnSpc>
              <a:spcBef>
                <a:spcPts val="300"/>
              </a:spcBef>
              <a:spcAft>
                <a:spcPts val="0"/>
              </a:spcAft>
              <a:buClrTx/>
              <a:buSzTx/>
              <a:buFont typeface="Arial" panose="020B0604020202020204" pitchFamily="34" charset="0"/>
              <a:buChar char="•"/>
              <a:tabLst/>
              <a:defRPr/>
            </a:pPr>
            <a:r>
              <a:rPr kumimoji="0" lang="en-US" sz="1400" b="1" i="0" u="none" strike="noStrike" kern="1200" cap="none" spc="0" normalizeH="0" baseline="0" noProof="0">
                <a:ln>
                  <a:noFill/>
                </a:ln>
                <a:solidFill>
                  <a:srgbClr val="323332"/>
                </a:solidFill>
                <a:effectLst/>
                <a:uLnTx/>
                <a:uFillTx/>
                <a:latin typeface="Calibri" panose="020F0502020204030204"/>
                <a:ea typeface="+mn-ea"/>
                <a:cs typeface="+mn-cs"/>
              </a:rPr>
              <a:t>Company bonus </a:t>
            </a:r>
            <a:r>
              <a:rPr kumimoji="0" lang="en-US" sz="1400" b="0" i="0" u="none" strike="noStrike" kern="1200" cap="none" spc="0" normalizeH="0" baseline="0" noProof="0">
                <a:ln>
                  <a:noFill/>
                </a:ln>
                <a:solidFill>
                  <a:srgbClr val="323332"/>
                </a:solidFill>
                <a:effectLst/>
                <a:uLnTx/>
                <a:uFillTx/>
                <a:latin typeface="Calibri" panose="020F0502020204030204"/>
                <a:ea typeface="+mn-ea"/>
                <a:cs typeface="+mn-cs"/>
              </a:rPr>
              <a:t>eligibility</a:t>
            </a:r>
          </a:p>
          <a:p>
            <a:pPr marL="173038" marR="0" lvl="0" indent="-173038" algn="l" defTabSz="914400" rtl="0" eaLnBrk="1" fontAlgn="auto" latinLnBrk="0" hangingPunct="1">
              <a:lnSpc>
                <a:spcPct val="85000"/>
              </a:lnSpc>
              <a:spcBef>
                <a:spcPts val="300"/>
              </a:spcBef>
              <a:spcAft>
                <a:spcPts val="0"/>
              </a:spcAft>
              <a:buClrTx/>
              <a:buSzTx/>
              <a:buFont typeface="Arial" panose="020B0604020202020204" pitchFamily="34" charset="0"/>
              <a:buChar char="•"/>
              <a:tabLst/>
              <a:defRPr/>
            </a:pPr>
            <a:r>
              <a:rPr kumimoji="0" lang="en-US" sz="1400" b="1" i="0" u="none" strike="noStrike" kern="1200" cap="none" spc="0" normalizeH="0" baseline="0" noProof="0">
                <a:ln>
                  <a:noFill/>
                </a:ln>
                <a:solidFill>
                  <a:srgbClr val="323332"/>
                </a:solidFill>
                <a:effectLst/>
                <a:uLnTx/>
                <a:uFillTx/>
                <a:latin typeface="Calibri" panose="020F0502020204030204"/>
                <a:ea typeface="+mn-ea"/>
                <a:cs typeface="+mn-cs"/>
              </a:rPr>
              <a:t>Spot bonuses</a:t>
            </a:r>
          </a:p>
          <a:p>
            <a:pPr marL="173038" marR="0" lvl="0" indent="-173038" algn="l" defTabSz="914400" rtl="0" eaLnBrk="1" fontAlgn="auto" latinLnBrk="0" hangingPunct="1">
              <a:lnSpc>
                <a:spcPct val="85000"/>
              </a:lnSpc>
              <a:spcBef>
                <a:spcPts val="3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323332"/>
                </a:solidFill>
                <a:effectLst/>
                <a:uLnTx/>
                <a:uFillTx/>
                <a:latin typeface="Calibri" panose="020F0502020204030204"/>
                <a:ea typeface="+mn-ea"/>
                <a:cs typeface="+mn-cs"/>
              </a:rPr>
              <a:t>Motivosity: </a:t>
            </a:r>
            <a:r>
              <a:rPr kumimoji="0" lang="en-US" sz="1400" b="1" i="0" u="none" strike="noStrike" kern="1200" cap="none" spc="0" normalizeH="0" baseline="0" noProof="0">
                <a:ln>
                  <a:noFill/>
                </a:ln>
                <a:solidFill>
                  <a:srgbClr val="323332"/>
                </a:solidFill>
                <a:effectLst/>
                <a:uLnTx/>
                <a:uFillTx/>
                <a:latin typeface="Calibri" panose="020F0502020204030204"/>
                <a:ea typeface="+mn-ea"/>
                <a:cs typeface="+mn-cs"/>
              </a:rPr>
              <a:t>peer-to-peer gifting</a:t>
            </a:r>
            <a:endParaRPr kumimoji="0" lang="en-US" sz="1400" b="0" i="0" u="none" strike="noStrike" kern="1200" cap="none" spc="0" normalizeH="0" baseline="0" noProof="0">
              <a:ln>
                <a:noFill/>
              </a:ln>
              <a:solidFill>
                <a:srgbClr val="323332"/>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71CC7104-90B7-402B-B78B-3889DA054268}"/>
              </a:ext>
            </a:extLst>
          </p:cNvPr>
          <p:cNvSpPr txBox="1"/>
          <p:nvPr/>
        </p:nvSpPr>
        <p:spPr>
          <a:xfrm>
            <a:off x="8430088" y="4110229"/>
            <a:ext cx="3465998" cy="2079095"/>
          </a:xfrm>
          <a:prstGeom prst="rect">
            <a:avLst/>
          </a:prstGeom>
          <a:noFill/>
        </p:spPr>
        <p:txBody>
          <a:bodyPr wrap="square" rtlCol="0">
            <a:spAutoFit/>
          </a:bodyPr>
          <a:lstStyle/>
          <a:p>
            <a:pPr marL="173038" marR="0" lvl="0" indent="-173038" algn="l" defTabSz="914400" rtl="0" eaLnBrk="1" fontAlgn="auto" latinLnBrk="0" hangingPunct="1">
              <a:lnSpc>
                <a:spcPct val="85000"/>
              </a:lnSpc>
              <a:spcBef>
                <a:spcPts val="3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323332"/>
                </a:solidFill>
                <a:effectLst/>
                <a:uLnTx/>
                <a:uFillTx/>
                <a:latin typeface="Calibri" panose="020F0502020204030204"/>
                <a:ea typeface="+mn-ea"/>
                <a:cs typeface="+mn-cs"/>
              </a:rPr>
              <a:t>Paid ongoing </a:t>
            </a:r>
            <a:r>
              <a:rPr kumimoji="0" lang="en-US" sz="1400" b="1" i="0" u="none" strike="noStrike" kern="1200" cap="none" spc="0" normalizeH="0" baseline="0" noProof="0">
                <a:ln>
                  <a:noFill/>
                </a:ln>
                <a:solidFill>
                  <a:srgbClr val="323332"/>
                </a:solidFill>
                <a:effectLst/>
                <a:uLnTx/>
                <a:uFillTx/>
                <a:latin typeface="Calibri" panose="020F0502020204030204"/>
                <a:ea typeface="+mn-ea"/>
                <a:cs typeface="+mn-cs"/>
              </a:rPr>
              <a:t>education </a:t>
            </a:r>
            <a:br>
              <a:rPr kumimoji="0" lang="en-US" sz="1400" b="1" i="0" u="none" strike="noStrike" kern="1200" cap="none" spc="0" normalizeH="0" baseline="0" noProof="0">
                <a:ln>
                  <a:noFill/>
                </a:ln>
                <a:solidFill>
                  <a:srgbClr val="323332"/>
                </a:solidFill>
                <a:effectLst/>
                <a:uLnTx/>
                <a:uFillTx/>
                <a:latin typeface="Calibri" panose="020F0502020204030204"/>
                <a:ea typeface="+mn-ea"/>
                <a:cs typeface="+mn-cs"/>
              </a:rPr>
            </a:br>
            <a:r>
              <a:rPr kumimoji="0" lang="en-US" sz="1400" b="1" i="0" u="none" strike="noStrike" kern="1200" cap="none" spc="0" normalizeH="0" baseline="0" noProof="0">
                <a:ln>
                  <a:noFill/>
                </a:ln>
                <a:solidFill>
                  <a:srgbClr val="323332"/>
                </a:solidFill>
                <a:effectLst/>
                <a:uLnTx/>
                <a:uFillTx/>
                <a:latin typeface="Calibri" panose="020F0502020204030204"/>
                <a:ea typeface="+mn-ea"/>
                <a:cs typeface="+mn-cs"/>
              </a:rPr>
              <a:t>and development</a:t>
            </a:r>
          </a:p>
          <a:p>
            <a:pPr marL="173038" marR="0" lvl="0" indent="-173038" algn="l" defTabSz="914400" rtl="0" eaLnBrk="1" fontAlgn="auto" latinLnBrk="0" hangingPunct="1">
              <a:lnSpc>
                <a:spcPct val="85000"/>
              </a:lnSpc>
              <a:spcBef>
                <a:spcPts val="3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323332"/>
                </a:solidFill>
                <a:effectLst/>
                <a:uLnTx/>
                <a:uFillTx/>
                <a:latin typeface="Calibri" panose="020F0502020204030204"/>
                <a:ea typeface="+mn-ea"/>
                <a:cs typeface="+mn-cs"/>
              </a:rPr>
              <a:t>Health Catalyst University </a:t>
            </a:r>
            <a:br>
              <a:rPr kumimoji="0" lang="en-US" sz="1400" b="0" i="0" u="none" strike="noStrike" kern="1200" cap="none" spc="0" normalizeH="0" baseline="0" noProof="0">
                <a:ln>
                  <a:noFill/>
                </a:ln>
                <a:solidFill>
                  <a:srgbClr val="323332"/>
                </a:solidFill>
                <a:effectLst/>
                <a:uLnTx/>
                <a:uFillTx/>
                <a:latin typeface="Calibri" panose="020F0502020204030204"/>
                <a:ea typeface="+mn-ea"/>
                <a:cs typeface="+mn-cs"/>
              </a:rPr>
            </a:br>
            <a:r>
              <a:rPr kumimoji="0" lang="en-US" sz="1400" b="1" i="0" u="none" strike="noStrike" kern="1200" cap="none" spc="0" normalizeH="0" baseline="0" noProof="0">
                <a:ln>
                  <a:noFill/>
                </a:ln>
                <a:solidFill>
                  <a:srgbClr val="323332"/>
                </a:solidFill>
                <a:effectLst/>
                <a:uLnTx/>
                <a:uFillTx/>
                <a:latin typeface="Calibri" panose="020F0502020204030204"/>
                <a:ea typeface="+mn-ea"/>
                <a:cs typeface="+mn-cs"/>
              </a:rPr>
              <a:t>certification programs</a:t>
            </a:r>
          </a:p>
          <a:p>
            <a:pPr marL="173038" marR="0" lvl="0" indent="-173038" algn="l" defTabSz="914400" rtl="0" eaLnBrk="1" fontAlgn="auto" latinLnBrk="0" hangingPunct="1">
              <a:lnSpc>
                <a:spcPct val="85000"/>
              </a:lnSpc>
              <a:spcBef>
                <a:spcPts val="3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323332"/>
                </a:solidFill>
                <a:effectLst/>
                <a:uLnTx/>
                <a:uFillTx/>
                <a:latin typeface="Calibri" panose="020F0502020204030204"/>
                <a:ea typeface="+mn-ea"/>
                <a:cs typeface="+mn-cs"/>
              </a:rPr>
              <a:t>New career </a:t>
            </a:r>
            <a:r>
              <a:rPr kumimoji="0" lang="en-US" sz="1400" b="1" i="0" u="none" strike="noStrike" kern="1200" cap="none" spc="0" normalizeH="0" baseline="0" noProof="0">
                <a:ln>
                  <a:noFill/>
                </a:ln>
                <a:solidFill>
                  <a:srgbClr val="323332"/>
                </a:solidFill>
                <a:effectLst/>
                <a:uLnTx/>
                <a:uFillTx/>
                <a:latin typeface="Calibri" panose="020F0502020204030204"/>
                <a:ea typeface="+mn-ea"/>
                <a:cs typeface="+mn-cs"/>
              </a:rPr>
              <a:t>opportunities, promotions</a:t>
            </a:r>
          </a:p>
          <a:p>
            <a:pPr marL="173038" marR="0" lvl="0" indent="-173038" algn="l" defTabSz="914400" rtl="0" eaLnBrk="1" fontAlgn="auto" latinLnBrk="0" hangingPunct="1">
              <a:lnSpc>
                <a:spcPct val="85000"/>
              </a:lnSpc>
              <a:spcBef>
                <a:spcPts val="3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323332"/>
                </a:solidFill>
                <a:effectLst/>
                <a:uLnTx/>
                <a:uFillTx/>
                <a:latin typeface="Calibri" panose="020F0502020204030204"/>
                <a:ea typeface="+mn-ea"/>
                <a:cs typeface="+mn-cs"/>
              </a:rPr>
              <a:t>Internal </a:t>
            </a:r>
            <a:r>
              <a:rPr kumimoji="0" lang="en-US" sz="1400" b="1" i="0" u="none" strike="noStrike" kern="1200" cap="none" spc="0" normalizeH="0" baseline="0" noProof="0">
                <a:ln>
                  <a:noFill/>
                </a:ln>
                <a:solidFill>
                  <a:srgbClr val="323332"/>
                </a:solidFill>
                <a:effectLst/>
                <a:uLnTx/>
                <a:uFillTx/>
                <a:latin typeface="Calibri" panose="020F0502020204030204"/>
                <a:ea typeface="+mn-ea"/>
                <a:cs typeface="+mn-cs"/>
              </a:rPr>
              <a:t>leadership and </a:t>
            </a:r>
            <a:br>
              <a:rPr kumimoji="0" lang="en-US" sz="1400" b="1" i="0" u="none" strike="noStrike" kern="1200" cap="none" spc="0" normalizeH="0" baseline="0" noProof="0">
                <a:ln>
                  <a:noFill/>
                </a:ln>
                <a:solidFill>
                  <a:srgbClr val="323332"/>
                </a:solidFill>
                <a:effectLst/>
                <a:uLnTx/>
                <a:uFillTx/>
                <a:latin typeface="Calibri" panose="020F0502020204030204"/>
                <a:ea typeface="+mn-ea"/>
                <a:cs typeface="+mn-cs"/>
              </a:rPr>
            </a:br>
            <a:r>
              <a:rPr kumimoji="0" lang="en-US" sz="1400" b="1" i="0" u="none" strike="noStrike" kern="1200" cap="none" spc="0" normalizeH="0" baseline="0" noProof="0">
                <a:ln>
                  <a:noFill/>
                </a:ln>
                <a:solidFill>
                  <a:srgbClr val="323332"/>
                </a:solidFill>
                <a:effectLst/>
                <a:uLnTx/>
                <a:uFillTx/>
                <a:latin typeface="Calibri" panose="020F0502020204030204"/>
                <a:ea typeface="+mn-ea"/>
                <a:cs typeface="+mn-cs"/>
              </a:rPr>
              <a:t>development </a:t>
            </a:r>
            <a:r>
              <a:rPr kumimoji="0" lang="en-US" sz="1400" b="0" i="0" u="none" strike="noStrike" kern="1200" cap="none" spc="0" normalizeH="0" baseline="0" noProof="0">
                <a:ln>
                  <a:noFill/>
                </a:ln>
                <a:solidFill>
                  <a:srgbClr val="323332"/>
                </a:solidFill>
                <a:effectLst/>
                <a:uLnTx/>
                <a:uFillTx/>
                <a:latin typeface="Calibri" panose="020F0502020204030204"/>
                <a:ea typeface="+mn-ea"/>
                <a:cs typeface="+mn-cs"/>
              </a:rPr>
              <a:t>training</a:t>
            </a:r>
          </a:p>
          <a:p>
            <a:pPr marL="173038" marR="0" lvl="0" indent="-173038" algn="l" defTabSz="914400" rtl="0" eaLnBrk="1" fontAlgn="auto" latinLnBrk="0" hangingPunct="1">
              <a:lnSpc>
                <a:spcPct val="85000"/>
              </a:lnSpc>
              <a:spcBef>
                <a:spcPts val="3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323332"/>
                </a:solidFill>
                <a:effectLst/>
                <a:uLnTx/>
                <a:uFillTx/>
                <a:latin typeface="Calibri" panose="020F0502020204030204"/>
                <a:ea typeface="+mn-ea"/>
                <a:cs typeface="+mn-cs"/>
              </a:rPr>
              <a:t>Exposure to—and experience with—</a:t>
            </a:r>
            <a:r>
              <a:rPr kumimoji="0" lang="en-US" sz="1400" b="1" i="0" u="none" strike="noStrike" kern="1200" cap="none" spc="0" normalizeH="0" baseline="0" noProof="0">
                <a:ln>
                  <a:noFill/>
                </a:ln>
                <a:solidFill>
                  <a:srgbClr val="323332"/>
                </a:solidFill>
                <a:effectLst/>
                <a:uLnTx/>
                <a:uFillTx/>
                <a:latin typeface="Calibri" panose="020F0502020204030204"/>
                <a:ea typeface="+mn-ea"/>
                <a:cs typeface="+mn-cs"/>
              </a:rPr>
              <a:t>best practices and industry trends</a:t>
            </a:r>
            <a:r>
              <a:rPr kumimoji="0" lang="en-US" sz="1400" b="0" i="0" u="none" strike="noStrike" kern="1200" cap="none" spc="0" normalizeH="0" baseline="0" noProof="0">
                <a:ln>
                  <a:noFill/>
                </a:ln>
                <a:solidFill>
                  <a:srgbClr val="323332"/>
                </a:solidFill>
                <a:effectLst/>
                <a:uLnTx/>
                <a:uFillTx/>
                <a:latin typeface="Calibri" panose="020F0502020204030204"/>
                <a:ea typeface="+mn-ea"/>
                <a:cs typeface="+mn-cs"/>
              </a:rPr>
              <a:t> across a broad client base</a:t>
            </a:r>
          </a:p>
        </p:txBody>
      </p:sp>
      <p:graphicFrame>
        <p:nvGraphicFramePr>
          <p:cNvPr id="11" name="Diagram 10">
            <a:extLst>
              <a:ext uri="{FF2B5EF4-FFF2-40B4-BE49-F238E27FC236}">
                <a16:creationId xmlns:a16="http://schemas.microsoft.com/office/drawing/2014/main" id="{38D6036A-7CAB-043D-75BD-069CD61CB138}"/>
              </a:ext>
            </a:extLst>
          </p:cNvPr>
          <p:cNvGraphicFramePr/>
          <p:nvPr/>
        </p:nvGraphicFramePr>
        <p:xfrm>
          <a:off x="2412912" y="1154201"/>
          <a:ext cx="7366176" cy="49107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TextBox 11">
            <a:extLst>
              <a:ext uri="{FF2B5EF4-FFF2-40B4-BE49-F238E27FC236}">
                <a16:creationId xmlns:a16="http://schemas.microsoft.com/office/drawing/2014/main" id="{AD5DB941-CA73-7762-393E-6E7AFA87FFDD}"/>
              </a:ext>
            </a:extLst>
          </p:cNvPr>
          <p:cNvSpPr txBox="1"/>
          <p:nvPr/>
        </p:nvSpPr>
        <p:spPr>
          <a:xfrm>
            <a:off x="6418683" y="4282776"/>
            <a:ext cx="1508760" cy="603307"/>
          </a:xfrm>
          <a:prstGeom prst="rect">
            <a:avLst/>
          </a:prstGeom>
          <a:noFill/>
        </p:spPr>
        <p:txBody>
          <a:bodyPr wrap="square" lIns="0" tIns="0" rIns="0" bIns="0">
            <a:spAutoFit/>
          </a:bodyPr>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Calibri" panose="020F0502020204030204"/>
                <a:ea typeface="+mn-ea"/>
                <a:cs typeface="+mn-cs"/>
              </a:rPr>
              <a:t>GROWTH</a:t>
            </a:r>
            <a:br>
              <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rPr>
            </a:br>
            <a:r>
              <a:rPr kumimoji="0" lang="en-US" sz="1400" b="0" i="0" u="none" strike="noStrike" kern="1200" cap="none" spc="0" normalizeH="0" baseline="0" noProof="0">
                <a:ln>
                  <a:noFill/>
                </a:ln>
                <a:solidFill>
                  <a:srgbClr val="FFFFFF"/>
                </a:solidFill>
                <a:effectLst/>
                <a:uLnTx/>
                <a:uFillTx/>
                <a:latin typeface="Calibri" panose="020F0502020204030204"/>
                <a:ea typeface="+mn-ea"/>
                <a:cs typeface="+mn-cs"/>
              </a:rPr>
              <a:t>Education and opportunities</a:t>
            </a:r>
          </a:p>
        </p:txBody>
      </p:sp>
      <p:sp>
        <p:nvSpPr>
          <p:cNvPr id="13" name="TextBox 12">
            <a:extLst>
              <a:ext uri="{FF2B5EF4-FFF2-40B4-BE49-F238E27FC236}">
                <a16:creationId xmlns:a16="http://schemas.microsoft.com/office/drawing/2014/main" id="{A4E6498C-2122-8F79-6345-74603968E302}"/>
              </a:ext>
            </a:extLst>
          </p:cNvPr>
          <p:cNvSpPr txBox="1"/>
          <p:nvPr/>
        </p:nvSpPr>
        <p:spPr>
          <a:xfrm>
            <a:off x="6349668" y="2370292"/>
            <a:ext cx="1508760" cy="1022331"/>
          </a:xfrm>
          <a:prstGeom prst="rect">
            <a:avLst/>
          </a:prstGeom>
          <a:noFill/>
        </p:spPr>
        <p:txBody>
          <a:bodyPr wrap="square" lIns="0" tIns="0" rIns="0" bIns="0">
            <a:spAutoFit/>
          </a:bodyPr>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Calibri" panose="020F0502020204030204"/>
                <a:ea typeface="+mn-ea"/>
                <a:cs typeface="+mn-cs"/>
              </a:rPr>
              <a:t>WELLBEING</a:t>
            </a:r>
            <a:br>
              <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rPr>
            </a:br>
            <a:r>
              <a:rPr kumimoji="0" lang="en-US" sz="1400" b="0" i="0" u="none" strike="noStrike" kern="1200" cap="none" spc="0" normalizeH="0" baseline="0" noProof="0">
                <a:ln>
                  <a:noFill/>
                </a:ln>
                <a:solidFill>
                  <a:srgbClr val="FFFFFF"/>
                </a:solidFill>
                <a:effectLst/>
                <a:uLnTx/>
                <a:uFillTx/>
                <a:latin typeface="Calibri" panose="020F0502020204030204"/>
                <a:ea typeface="+mn-ea"/>
                <a:cs typeface="+mn-cs"/>
              </a:rPr>
              <a:t>Support for mental health and a sustainable life</a:t>
            </a:r>
          </a:p>
          <a:p>
            <a:pPr marL="0" marR="0" lvl="0" indent="0" algn="ctr" defTabSz="914400" rtl="0" eaLnBrk="1" fontAlgn="auto" latinLnBrk="0" hangingPunct="1">
              <a:lnSpc>
                <a:spcPct val="85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7832261B-138D-9976-C411-EADCB493A75F}"/>
              </a:ext>
            </a:extLst>
          </p:cNvPr>
          <p:cNvSpPr txBox="1"/>
          <p:nvPr/>
        </p:nvSpPr>
        <p:spPr>
          <a:xfrm>
            <a:off x="4291990" y="4282776"/>
            <a:ext cx="1508760" cy="603307"/>
          </a:xfrm>
          <a:prstGeom prst="rect">
            <a:avLst/>
          </a:prstGeom>
          <a:noFill/>
        </p:spPr>
        <p:txBody>
          <a:bodyPr wrap="square" lIns="0" tIns="0" rIns="0" bIns="0">
            <a:spAutoFit/>
          </a:bodyPr>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0" lang="en-US" sz="1800" b="1" i="0" u="none" strike="noStrike" kern="1200" cap="none" spc="-50" normalizeH="0" baseline="0" noProof="0">
                <a:ln>
                  <a:noFill/>
                </a:ln>
                <a:solidFill>
                  <a:srgbClr val="FFFFFF"/>
                </a:solidFill>
                <a:effectLst/>
                <a:uLnTx/>
                <a:uFillTx/>
                <a:latin typeface="Calibri" panose="020F0502020204030204"/>
                <a:ea typeface="+mn-ea"/>
                <a:cs typeface="+mn-cs"/>
              </a:rPr>
              <a:t>COMPENSATION</a:t>
            </a:r>
            <a:br>
              <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rPr>
            </a:br>
            <a:r>
              <a:rPr kumimoji="0" lang="en-US" sz="1400" b="0" i="0" u="none" strike="noStrike" kern="1200" cap="none" spc="0" normalizeH="0" baseline="0" noProof="0">
                <a:ln>
                  <a:noFill/>
                </a:ln>
                <a:solidFill>
                  <a:srgbClr val="FFFFFF"/>
                </a:solidFill>
                <a:effectLst/>
                <a:uLnTx/>
                <a:uFillTx/>
                <a:latin typeface="Calibri" panose="020F0502020204030204"/>
                <a:ea typeface="+mn-ea"/>
                <a:cs typeface="+mn-cs"/>
              </a:rPr>
              <a:t>Above-market total compensation</a:t>
            </a:r>
          </a:p>
        </p:txBody>
      </p:sp>
      <p:sp>
        <p:nvSpPr>
          <p:cNvPr id="15" name="TextBox 14">
            <a:extLst>
              <a:ext uri="{FF2B5EF4-FFF2-40B4-BE49-F238E27FC236}">
                <a16:creationId xmlns:a16="http://schemas.microsoft.com/office/drawing/2014/main" id="{0BBCFAE9-CB87-94FA-1D77-3D5AD2793B1E}"/>
              </a:ext>
            </a:extLst>
          </p:cNvPr>
          <p:cNvSpPr txBox="1"/>
          <p:nvPr/>
        </p:nvSpPr>
        <p:spPr>
          <a:xfrm>
            <a:off x="4239493" y="2370292"/>
            <a:ext cx="1508760" cy="786434"/>
          </a:xfrm>
          <a:prstGeom prst="rect">
            <a:avLst/>
          </a:prstGeom>
          <a:noFill/>
        </p:spPr>
        <p:txBody>
          <a:bodyPr wrap="square" lIns="0" tIns="0" rIns="0" bIns="0">
            <a:spAutoFit/>
          </a:bodyPr>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Calibri" panose="020F0502020204030204"/>
                <a:ea typeface="+mn-ea"/>
                <a:cs typeface="+mn-cs"/>
              </a:rPr>
              <a:t>HEALTH</a:t>
            </a:r>
            <a:br>
              <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rPr>
            </a:br>
            <a:r>
              <a:rPr kumimoji="0" lang="en-US" sz="1400" b="0" i="0" u="none" strike="noStrike" kern="1200" cap="none" spc="0" normalizeH="0" baseline="0" noProof="0">
                <a:ln>
                  <a:noFill/>
                </a:ln>
                <a:solidFill>
                  <a:srgbClr val="FFFFFF"/>
                </a:solidFill>
                <a:effectLst/>
                <a:uLnTx/>
                <a:uFillTx/>
                <a:latin typeface="Calibri" panose="020F0502020204030204"/>
                <a:ea typeface="+mn-ea"/>
                <a:cs typeface="+mn-cs"/>
              </a:rPr>
              <a:t>More than just medical, dental, </a:t>
            </a:r>
            <a:br>
              <a:rPr kumimoji="0" lang="en-US" sz="1400" b="0" i="0" u="none" strike="noStrike" kern="1200" cap="none" spc="0" normalizeH="0" baseline="0" noProof="0">
                <a:ln>
                  <a:noFill/>
                </a:ln>
                <a:solidFill>
                  <a:srgbClr val="FFFFFF"/>
                </a:solidFill>
                <a:effectLst/>
                <a:uLnTx/>
                <a:uFillTx/>
                <a:latin typeface="Calibri" panose="020F0502020204030204"/>
                <a:ea typeface="+mn-ea"/>
                <a:cs typeface="+mn-cs"/>
              </a:rPr>
            </a:br>
            <a:r>
              <a:rPr kumimoji="0" lang="en-US" sz="1400" b="0" i="0" u="none" strike="noStrike" kern="1200" cap="none" spc="0" normalizeH="0" baseline="0" noProof="0">
                <a:ln>
                  <a:noFill/>
                </a:ln>
                <a:solidFill>
                  <a:srgbClr val="FFFFFF"/>
                </a:solidFill>
                <a:effectLst/>
                <a:uLnTx/>
                <a:uFillTx/>
                <a:latin typeface="Calibri" panose="020F0502020204030204"/>
                <a:ea typeface="+mn-ea"/>
                <a:cs typeface="+mn-cs"/>
              </a:rPr>
              <a:t>and vision</a:t>
            </a: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98792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1AE5C-CF9E-4804-67F8-EDAAB7000B97}"/>
              </a:ext>
            </a:extLst>
          </p:cNvPr>
          <p:cNvSpPr>
            <a:spLocks noGrp="1"/>
          </p:cNvSpPr>
          <p:nvPr>
            <p:ph type="title"/>
          </p:nvPr>
        </p:nvSpPr>
        <p:spPr>
          <a:xfrm>
            <a:off x="846138" y="513934"/>
            <a:ext cx="10561320" cy="438912"/>
          </a:xfrm>
        </p:spPr>
        <p:txBody>
          <a:bodyPr/>
          <a:lstStyle/>
          <a:p>
            <a:r>
              <a:rPr lang="en-US"/>
              <a:t>Repeatedly Recognized </a:t>
            </a:r>
            <a:r>
              <a:rPr lang="en-US" b="0"/>
              <a:t>as a “Best Place to Work” </a:t>
            </a:r>
            <a:endParaRPr lang="en-US"/>
          </a:p>
        </p:txBody>
      </p:sp>
      <p:pic>
        <p:nvPicPr>
          <p:cNvPr id="5" name="Picture 4">
            <a:extLst>
              <a:ext uri="{FF2B5EF4-FFF2-40B4-BE49-F238E27FC236}">
                <a16:creationId xmlns:a16="http://schemas.microsoft.com/office/drawing/2014/main" id="{33146A96-E2E9-CF0C-6F90-45C4BA0C42CD}"/>
              </a:ext>
            </a:extLst>
          </p:cNvPr>
          <p:cNvPicPr preferRelativeResize="0">
            <a:picLocks noChangeAspect="1"/>
          </p:cNvPicPr>
          <p:nvPr/>
        </p:nvPicPr>
        <p:blipFill>
          <a:blip r:embed="rId3"/>
          <a:stretch>
            <a:fillRect/>
          </a:stretch>
        </p:blipFill>
        <p:spPr>
          <a:xfrm>
            <a:off x="862538" y="1426043"/>
            <a:ext cx="1579235" cy="944108"/>
          </a:xfrm>
          <a:prstGeom prst="rect">
            <a:avLst/>
          </a:prstGeom>
        </p:spPr>
      </p:pic>
      <p:pic>
        <p:nvPicPr>
          <p:cNvPr id="6" name="Picture 5">
            <a:extLst>
              <a:ext uri="{FF2B5EF4-FFF2-40B4-BE49-F238E27FC236}">
                <a16:creationId xmlns:a16="http://schemas.microsoft.com/office/drawing/2014/main" id="{FCAAD7C3-61CD-26DC-CC0E-54088BEB526C}"/>
              </a:ext>
            </a:extLst>
          </p:cNvPr>
          <p:cNvPicPr preferRelativeResize="0">
            <a:picLocks noChangeAspect="1"/>
          </p:cNvPicPr>
          <p:nvPr/>
        </p:nvPicPr>
        <p:blipFill>
          <a:blip r:embed="rId4"/>
          <a:stretch>
            <a:fillRect/>
          </a:stretch>
        </p:blipFill>
        <p:spPr>
          <a:xfrm>
            <a:off x="837985" y="2581703"/>
            <a:ext cx="1572366" cy="968138"/>
          </a:xfrm>
          <a:prstGeom prst="rect">
            <a:avLst/>
          </a:prstGeom>
        </p:spPr>
      </p:pic>
      <p:pic>
        <p:nvPicPr>
          <p:cNvPr id="7" name="Picture 6">
            <a:extLst>
              <a:ext uri="{FF2B5EF4-FFF2-40B4-BE49-F238E27FC236}">
                <a16:creationId xmlns:a16="http://schemas.microsoft.com/office/drawing/2014/main" id="{BB9D1DFB-8BFB-68FA-1602-D07E4387DABE}"/>
              </a:ext>
            </a:extLst>
          </p:cNvPr>
          <p:cNvPicPr preferRelativeResize="0">
            <a:picLocks noChangeAspect="1"/>
          </p:cNvPicPr>
          <p:nvPr/>
        </p:nvPicPr>
        <p:blipFill>
          <a:blip r:embed="rId5"/>
          <a:stretch>
            <a:fillRect/>
          </a:stretch>
        </p:blipFill>
        <p:spPr>
          <a:xfrm>
            <a:off x="2781758" y="1501557"/>
            <a:ext cx="1572367" cy="825398"/>
          </a:xfrm>
          <a:prstGeom prst="rect">
            <a:avLst/>
          </a:prstGeom>
        </p:spPr>
      </p:pic>
      <p:pic>
        <p:nvPicPr>
          <p:cNvPr id="8" name="Picture 7">
            <a:extLst>
              <a:ext uri="{FF2B5EF4-FFF2-40B4-BE49-F238E27FC236}">
                <a16:creationId xmlns:a16="http://schemas.microsoft.com/office/drawing/2014/main" id="{AD18CF9E-4475-52DC-4EA6-9CE1DDB9770D}"/>
              </a:ext>
            </a:extLst>
          </p:cNvPr>
          <p:cNvPicPr preferRelativeResize="0">
            <a:picLocks noChangeAspect="1"/>
          </p:cNvPicPr>
          <p:nvPr/>
        </p:nvPicPr>
        <p:blipFill>
          <a:blip r:embed="rId6"/>
          <a:stretch>
            <a:fillRect/>
          </a:stretch>
        </p:blipFill>
        <p:spPr>
          <a:xfrm>
            <a:off x="3065258" y="2444038"/>
            <a:ext cx="853808" cy="1417083"/>
          </a:xfrm>
          <a:prstGeom prst="rect">
            <a:avLst/>
          </a:prstGeom>
        </p:spPr>
      </p:pic>
      <p:pic>
        <p:nvPicPr>
          <p:cNvPr id="9" name="Picture 8">
            <a:extLst>
              <a:ext uri="{FF2B5EF4-FFF2-40B4-BE49-F238E27FC236}">
                <a16:creationId xmlns:a16="http://schemas.microsoft.com/office/drawing/2014/main" id="{B0DAD85B-414D-FF99-E863-7D25CB6706A1}"/>
              </a:ext>
            </a:extLst>
          </p:cNvPr>
          <p:cNvPicPr preferRelativeResize="0">
            <a:picLocks noChangeAspect="1"/>
          </p:cNvPicPr>
          <p:nvPr/>
        </p:nvPicPr>
        <p:blipFill>
          <a:blip r:embed="rId7"/>
          <a:stretch>
            <a:fillRect/>
          </a:stretch>
        </p:blipFill>
        <p:spPr>
          <a:xfrm>
            <a:off x="821380" y="3597450"/>
            <a:ext cx="1511559" cy="685346"/>
          </a:xfrm>
          <a:prstGeom prst="rect">
            <a:avLst/>
          </a:prstGeom>
        </p:spPr>
      </p:pic>
      <p:pic>
        <p:nvPicPr>
          <p:cNvPr id="10" name="Picture 9">
            <a:extLst>
              <a:ext uri="{FF2B5EF4-FFF2-40B4-BE49-F238E27FC236}">
                <a16:creationId xmlns:a16="http://schemas.microsoft.com/office/drawing/2014/main" id="{D80E829E-14C4-DEFB-CC3C-617E98D8C849}"/>
              </a:ext>
            </a:extLst>
          </p:cNvPr>
          <p:cNvPicPr preferRelativeResize="0">
            <a:picLocks noChangeAspect="1"/>
          </p:cNvPicPr>
          <p:nvPr/>
        </p:nvPicPr>
        <p:blipFill>
          <a:blip r:embed="rId8"/>
          <a:stretch>
            <a:fillRect/>
          </a:stretch>
        </p:blipFill>
        <p:spPr>
          <a:xfrm>
            <a:off x="808053" y="5358629"/>
            <a:ext cx="1316651" cy="568513"/>
          </a:xfrm>
          <a:prstGeom prst="rect">
            <a:avLst/>
          </a:prstGeom>
        </p:spPr>
      </p:pic>
      <p:pic>
        <p:nvPicPr>
          <p:cNvPr id="11" name="Picture 10">
            <a:extLst>
              <a:ext uri="{FF2B5EF4-FFF2-40B4-BE49-F238E27FC236}">
                <a16:creationId xmlns:a16="http://schemas.microsoft.com/office/drawing/2014/main" id="{F28D7AFA-68FA-C1B1-E5F5-E964164408B1}"/>
              </a:ext>
            </a:extLst>
          </p:cNvPr>
          <p:cNvPicPr preferRelativeResize="0">
            <a:picLocks noChangeAspect="1"/>
          </p:cNvPicPr>
          <p:nvPr/>
        </p:nvPicPr>
        <p:blipFill rotWithShape="1">
          <a:blip r:embed="rId9"/>
          <a:srcRect l="15615" t="23959" r="14181"/>
          <a:stretch/>
        </p:blipFill>
        <p:spPr>
          <a:xfrm>
            <a:off x="2793437" y="3963906"/>
            <a:ext cx="1253518" cy="825400"/>
          </a:xfrm>
          <a:prstGeom prst="rect">
            <a:avLst/>
          </a:prstGeom>
        </p:spPr>
      </p:pic>
      <p:pic>
        <p:nvPicPr>
          <p:cNvPr id="12" name="Picture 11">
            <a:extLst>
              <a:ext uri="{FF2B5EF4-FFF2-40B4-BE49-F238E27FC236}">
                <a16:creationId xmlns:a16="http://schemas.microsoft.com/office/drawing/2014/main" id="{D2416488-B3C7-8C52-73DA-4E8CAE622137}"/>
              </a:ext>
            </a:extLst>
          </p:cNvPr>
          <p:cNvPicPr preferRelativeResize="0">
            <a:picLocks noChangeAspect="1"/>
          </p:cNvPicPr>
          <p:nvPr/>
        </p:nvPicPr>
        <p:blipFill>
          <a:blip r:embed="rId10"/>
          <a:stretch>
            <a:fillRect/>
          </a:stretch>
        </p:blipFill>
        <p:spPr>
          <a:xfrm>
            <a:off x="808055" y="4335848"/>
            <a:ext cx="1447769" cy="872418"/>
          </a:xfrm>
          <a:prstGeom prst="rect">
            <a:avLst/>
          </a:prstGeom>
        </p:spPr>
      </p:pic>
      <p:pic>
        <p:nvPicPr>
          <p:cNvPr id="13" name="Picture 6" descr="Trintech Named One of the Nation&amp;#39;s Best and Brightest Companies to Work For®  in 2021 | Trintech">
            <a:extLst>
              <a:ext uri="{FF2B5EF4-FFF2-40B4-BE49-F238E27FC236}">
                <a16:creationId xmlns:a16="http://schemas.microsoft.com/office/drawing/2014/main" id="{1D7DF88B-BB77-ED26-4EFC-8D165D941475}"/>
              </a:ext>
            </a:extLst>
          </p:cNvPr>
          <p:cNvPicPr preferRelativeResize="0">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61283" y="4792222"/>
            <a:ext cx="1061758" cy="108547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947F8976-F9BB-8638-7877-453B77B9878C}"/>
              </a:ext>
            </a:extLst>
          </p:cNvPr>
          <p:cNvSpPr txBox="1"/>
          <p:nvPr/>
        </p:nvSpPr>
        <p:spPr>
          <a:xfrm>
            <a:off x="10649091" y="2827719"/>
            <a:ext cx="1299308"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50" b="1">
                <a:solidFill>
                  <a:schemeClr val="accent3"/>
                </a:solidFill>
                <a:cs typeface="Calibri"/>
              </a:rPr>
              <a:t>HC engagement score is in the 97th percentile of Gallup's database of participant engagement. TEMS engagement is higher still. </a:t>
            </a:r>
            <a:endParaRPr lang="en-US">
              <a:solidFill>
                <a:schemeClr val="accent3"/>
              </a:solidFill>
              <a:cs typeface="Calibri" panose="020F0502020204030204"/>
            </a:endParaRPr>
          </a:p>
        </p:txBody>
      </p:sp>
      <p:sp>
        <p:nvSpPr>
          <p:cNvPr id="24" name="Left Brace 23">
            <a:extLst>
              <a:ext uri="{FF2B5EF4-FFF2-40B4-BE49-F238E27FC236}">
                <a16:creationId xmlns:a16="http://schemas.microsoft.com/office/drawing/2014/main" id="{C5890582-AE19-6561-E99D-26903A50C304}"/>
              </a:ext>
            </a:extLst>
          </p:cNvPr>
          <p:cNvSpPr/>
          <p:nvPr/>
        </p:nvSpPr>
        <p:spPr>
          <a:xfrm>
            <a:off x="10336476" y="2778873"/>
            <a:ext cx="312614" cy="1396999"/>
          </a:xfrm>
          <a:prstGeom prst="leftBrace">
            <a:avLst/>
          </a:prstGeom>
          <a:ln w="28575">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a:p>
        </p:txBody>
      </p:sp>
      <p:pic>
        <p:nvPicPr>
          <p:cNvPr id="26" name="Picture 2" descr="Text, logo&#10;&#10;Description automatically generated">
            <a:extLst>
              <a:ext uri="{FF2B5EF4-FFF2-40B4-BE49-F238E27FC236}">
                <a16:creationId xmlns:a16="http://schemas.microsoft.com/office/drawing/2014/main" id="{6C1AF4A3-792B-B4A8-3969-8482A718777A}"/>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t="19162" b="31134"/>
          <a:stretch/>
        </p:blipFill>
        <p:spPr bwMode="auto">
          <a:xfrm>
            <a:off x="4917230" y="3027984"/>
            <a:ext cx="1212897" cy="332802"/>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Glassdoor Logo, history, meaning, symbol, PNG">
            <a:extLst>
              <a:ext uri="{FF2B5EF4-FFF2-40B4-BE49-F238E27FC236}">
                <a16:creationId xmlns:a16="http://schemas.microsoft.com/office/drawing/2014/main" id="{D863E8BD-634B-7038-FC26-D52181386FAF}"/>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t="13344" b="14783"/>
          <a:stretch/>
        </p:blipFill>
        <p:spPr bwMode="auto">
          <a:xfrm>
            <a:off x="4871968" y="1230983"/>
            <a:ext cx="1303657" cy="54739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A picture containing logo&#10;&#10;Description automatically generated">
            <a:extLst>
              <a:ext uri="{FF2B5EF4-FFF2-40B4-BE49-F238E27FC236}">
                <a16:creationId xmlns:a16="http://schemas.microsoft.com/office/drawing/2014/main" id="{8C7F3C9B-E2C9-D29A-2CA5-0D48F558E087}"/>
              </a:ext>
            </a:extLst>
          </p:cNvPr>
          <p:cNvPicPr>
            <a:picLocks noChangeAspect="1" noChangeArrowheads="1"/>
          </p:cNvPicPr>
          <p:nvPr/>
        </p:nvPicPr>
        <p:blipFill rotWithShape="1">
          <a:blip r:embed="rId14"/>
          <a:srcRect t="22176" b="22176"/>
          <a:stretch/>
        </p:blipFill>
        <p:spPr bwMode="auto">
          <a:xfrm>
            <a:off x="4794327" y="4625724"/>
            <a:ext cx="1311219" cy="36967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5" descr="Timeline&#10;&#10;Description automatically generated">
            <a:extLst>
              <a:ext uri="{FF2B5EF4-FFF2-40B4-BE49-F238E27FC236}">
                <a16:creationId xmlns:a16="http://schemas.microsoft.com/office/drawing/2014/main" id="{92835348-DFA9-B413-8BC0-4EE64900681B}"/>
              </a:ext>
            </a:extLst>
          </p:cNvPr>
          <p:cNvPicPr>
            <a:picLocks noChangeAspect="1"/>
          </p:cNvPicPr>
          <p:nvPr/>
        </p:nvPicPr>
        <p:blipFill>
          <a:blip r:embed="rId15"/>
          <a:stretch>
            <a:fillRect/>
          </a:stretch>
        </p:blipFill>
        <p:spPr>
          <a:xfrm>
            <a:off x="5449529" y="1227111"/>
            <a:ext cx="5299587" cy="5079745"/>
          </a:xfrm>
          <a:prstGeom prst="rect">
            <a:avLst/>
          </a:prstGeom>
        </p:spPr>
      </p:pic>
    </p:spTree>
    <p:extLst>
      <p:ext uri="{BB962C8B-B14F-4D97-AF65-F5344CB8AC3E}">
        <p14:creationId xmlns:p14="http://schemas.microsoft.com/office/powerpoint/2010/main" val="2302691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peech Bubble: Rectangle 2">
            <a:extLst>
              <a:ext uri="{FF2B5EF4-FFF2-40B4-BE49-F238E27FC236}">
                <a16:creationId xmlns:a16="http://schemas.microsoft.com/office/drawing/2014/main" id="{5776ADE3-8BBA-C81B-7152-E0A40A19CE7E}"/>
              </a:ext>
            </a:extLst>
          </p:cNvPr>
          <p:cNvSpPr/>
          <p:nvPr/>
        </p:nvSpPr>
        <p:spPr>
          <a:xfrm>
            <a:off x="7071374" y="3979133"/>
            <a:ext cx="3850711" cy="1847025"/>
          </a:xfrm>
          <a:prstGeom prst="wedgeRectCallout">
            <a:avLst/>
          </a:prstGeom>
          <a:solidFill>
            <a:schemeClr val="bg1"/>
          </a:solidFill>
          <a:ln>
            <a:noFill/>
          </a:ln>
          <a:effectLst>
            <a:glow rad="63500">
              <a:schemeClr val="accent6">
                <a:lumMod val="75000"/>
                <a:lumOff val="2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365760" rIns="2743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131314">
                    <a:lumMod val="75000"/>
                    <a:lumOff val="25000"/>
                  </a:srgbClr>
                </a:solidFill>
                <a:effectLst/>
                <a:uLnTx/>
                <a:uFillTx/>
                <a:latin typeface="Calibri" panose="020F0502020204030204" pitchFamily="34" charset="0"/>
                <a:ea typeface="+mn-ea"/>
                <a:cs typeface="Calibri" panose="020F0502020204030204" pitchFamily="34" charset="0"/>
              </a:rPr>
              <a:t>“This is the best company I have ever worked for.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131314">
                    <a:lumMod val="75000"/>
                    <a:lumOff val="25000"/>
                  </a:srgbClr>
                </a:solidFill>
                <a:effectLst/>
                <a:uLnTx/>
                <a:uFillTx/>
                <a:latin typeface="Calibri" panose="020F0502020204030204" pitchFamily="34" charset="0"/>
                <a:ea typeface="+mn-ea"/>
                <a:cs typeface="Calibri" panose="020F0502020204030204" pitchFamily="34" charset="0"/>
              </a:rPr>
              <a:t>Caring. Compensation. Encouragement to grow.”</a:t>
            </a:r>
          </a:p>
        </p:txBody>
      </p:sp>
      <p:sp>
        <p:nvSpPr>
          <p:cNvPr id="4" name="Content Placeholder 2">
            <a:extLst>
              <a:ext uri="{FF2B5EF4-FFF2-40B4-BE49-F238E27FC236}">
                <a16:creationId xmlns:a16="http://schemas.microsoft.com/office/drawing/2014/main" id="{37E33D05-80DF-E1AB-9A42-6DA880E06976}"/>
              </a:ext>
            </a:extLst>
          </p:cNvPr>
          <p:cNvSpPr txBox="1">
            <a:spLocks/>
          </p:cNvSpPr>
          <p:nvPr/>
        </p:nvSpPr>
        <p:spPr>
          <a:xfrm>
            <a:off x="922950" y="2267681"/>
            <a:ext cx="10226458" cy="1825752"/>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2200" kern="1200">
                <a:solidFill>
                  <a:schemeClr val="tx1"/>
                </a:solidFill>
                <a:latin typeface="+mn-lt"/>
                <a:ea typeface="+mn-ea"/>
                <a:cs typeface="+mn-cs"/>
              </a:defRPr>
            </a:lvl1pPr>
            <a:lvl2pPr marL="457200" indent="-228600" algn="l" defTabSz="914400" rtl="0" eaLnBrk="1" latinLnBrk="0" hangingPunct="1">
              <a:lnSpc>
                <a:spcPct val="90000"/>
              </a:lnSpc>
              <a:spcBef>
                <a:spcPts val="800"/>
              </a:spcBef>
              <a:buFont typeface="Arial" panose="020B0604020202020204" pitchFamily="34"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800"/>
              </a:spcBef>
              <a:buFont typeface="Calibri" panose="020F050202020403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4400" b="1" i="0" u="none" strike="noStrike" kern="1200" cap="none" spc="0" normalizeH="0" baseline="0" noProof="0">
                <a:ln>
                  <a:noFill/>
                </a:ln>
                <a:solidFill>
                  <a:srgbClr val="006D9A"/>
                </a:solidFill>
                <a:effectLst/>
                <a:uLnTx/>
                <a:uFillTx/>
                <a:latin typeface="Calibri" panose="020F0502020204030204" pitchFamily="34" charset="0"/>
                <a:ea typeface="+mn-ea"/>
                <a:cs typeface="Calibri" panose="020F0502020204030204" pitchFamily="34" charset="0"/>
              </a:rPr>
              <a:t>The only outsourcing decision that increases employee engagement</a:t>
            </a:r>
          </a:p>
        </p:txBody>
      </p:sp>
      <p:sp>
        <p:nvSpPr>
          <p:cNvPr id="2" name="Graphic 4" descr="Heart with solid fill">
            <a:extLst>
              <a:ext uri="{FF2B5EF4-FFF2-40B4-BE49-F238E27FC236}">
                <a16:creationId xmlns:a16="http://schemas.microsoft.com/office/drawing/2014/main" id="{7C964D1E-F5FA-21F4-806B-ABCF6C844548}"/>
              </a:ext>
            </a:extLst>
          </p:cNvPr>
          <p:cNvSpPr/>
          <p:nvPr/>
        </p:nvSpPr>
        <p:spPr>
          <a:xfrm>
            <a:off x="5376679" y="1607328"/>
            <a:ext cx="974995" cy="923809"/>
          </a:xfrm>
          <a:custGeom>
            <a:avLst/>
            <a:gdLst>
              <a:gd name="connsiteX0" fmla="*/ 487498 w 974995"/>
              <a:gd name="connsiteY0" fmla="*/ 192563 h 923809"/>
              <a:gd name="connsiteX1" fmla="*/ 0 w 974995"/>
              <a:gd name="connsiteY1" fmla="*/ 249916 h 923809"/>
              <a:gd name="connsiteX2" fmla="*/ 487498 w 974995"/>
              <a:gd name="connsiteY2" fmla="*/ 923810 h 923809"/>
              <a:gd name="connsiteX3" fmla="*/ 974995 w 974995"/>
              <a:gd name="connsiteY3" fmla="*/ 249916 h 923809"/>
              <a:gd name="connsiteX4" fmla="*/ 487498 w 974995"/>
              <a:gd name="connsiteY4" fmla="*/ 192563 h 923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95" h="923809">
                <a:moveTo>
                  <a:pt x="487498" y="192563"/>
                </a:moveTo>
                <a:cubicBezTo>
                  <a:pt x="306837" y="-165891"/>
                  <a:pt x="0" y="49182"/>
                  <a:pt x="0" y="249916"/>
                </a:cubicBezTo>
                <a:cubicBezTo>
                  <a:pt x="0" y="551017"/>
                  <a:pt x="487498" y="923810"/>
                  <a:pt x="487498" y="923810"/>
                </a:cubicBezTo>
                <a:cubicBezTo>
                  <a:pt x="487498" y="923810"/>
                  <a:pt x="974995" y="551017"/>
                  <a:pt x="974995" y="249916"/>
                </a:cubicBezTo>
                <a:cubicBezTo>
                  <a:pt x="974995" y="49182"/>
                  <a:pt x="668159" y="-165891"/>
                  <a:pt x="487498" y="192563"/>
                </a:cubicBezTo>
                <a:close/>
              </a:path>
            </a:pathLst>
          </a:custGeom>
          <a:solidFill>
            <a:schemeClr val="accent6">
              <a:lumMod val="75000"/>
              <a:lumOff val="25000"/>
            </a:schemeClr>
          </a:solidFill>
          <a:ln w="1428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31314"/>
              </a:solidFill>
              <a:effectLst/>
              <a:uLnTx/>
              <a:uFillTx/>
              <a:latin typeface="Calibri" panose="020F0502020204030204"/>
              <a:ea typeface="+mn-ea"/>
              <a:cs typeface="+mn-cs"/>
            </a:endParaRPr>
          </a:p>
        </p:txBody>
      </p:sp>
      <p:sp>
        <p:nvSpPr>
          <p:cNvPr id="6" name="Speech Bubble: Rectangle 5">
            <a:extLst>
              <a:ext uri="{FF2B5EF4-FFF2-40B4-BE49-F238E27FC236}">
                <a16:creationId xmlns:a16="http://schemas.microsoft.com/office/drawing/2014/main" id="{710DED2A-864D-3B5F-6321-465A7EC235AF}"/>
              </a:ext>
            </a:extLst>
          </p:cNvPr>
          <p:cNvSpPr/>
          <p:nvPr/>
        </p:nvSpPr>
        <p:spPr>
          <a:xfrm>
            <a:off x="806268" y="420657"/>
            <a:ext cx="3850711" cy="1847025"/>
          </a:xfrm>
          <a:prstGeom prst="wedgeRectCallout">
            <a:avLst/>
          </a:prstGeom>
          <a:solidFill>
            <a:schemeClr val="bg1"/>
          </a:solidFill>
          <a:ln>
            <a:noFill/>
          </a:ln>
          <a:effectLst>
            <a:glow rad="63500">
              <a:schemeClr val="accent6">
                <a:lumMod val="75000"/>
                <a:lumOff val="2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365760" rIns="2743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131314">
                    <a:lumMod val="75000"/>
                    <a:lumOff val="25000"/>
                  </a:srgbClr>
                </a:solidFill>
                <a:effectLst/>
                <a:uLnTx/>
                <a:uFillTx/>
                <a:latin typeface="Calibri" panose="020F0502020204030204" pitchFamily="34" charset="0"/>
                <a:ea typeface="+mn-ea"/>
                <a:cs typeface="Calibri" panose="020F0502020204030204" pitchFamily="34" charset="0"/>
              </a:rPr>
              <a:t>“Health Catalyst is easily the most employee-friendly, well-led company I have ever worked for....”</a:t>
            </a:r>
          </a:p>
        </p:txBody>
      </p:sp>
      <p:sp>
        <p:nvSpPr>
          <p:cNvPr id="7" name="Speech Bubble: Rectangle 6">
            <a:extLst>
              <a:ext uri="{FF2B5EF4-FFF2-40B4-BE49-F238E27FC236}">
                <a16:creationId xmlns:a16="http://schemas.microsoft.com/office/drawing/2014/main" id="{0E91D249-BFE4-0F4A-2DEA-5A4DEAF66C72}"/>
              </a:ext>
            </a:extLst>
          </p:cNvPr>
          <p:cNvSpPr/>
          <p:nvPr/>
        </p:nvSpPr>
        <p:spPr>
          <a:xfrm>
            <a:off x="806269" y="3929694"/>
            <a:ext cx="3850711" cy="1847025"/>
          </a:xfrm>
          <a:prstGeom prst="wedgeRectCallout">
            <a:avLst/>
          </a:prstGeom>
          <a:solidFill>
            <a:schemeClr val="bg1"/>
          </a:solidFill>
          <a:ln>
            <a:noFill/>
          </a:ln>
          <a:effectLst>
            <a:glow rad="63500">
              <a:schemeClr val="accent6">
                <a:lumMod val="75000"/>
                <a:lumOff val="2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365760" rIns="2743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131314">
                    <a:lumMod val="75000"/>
                    <a:lumOff val="25000"/>
                  </a:srgbClr>
                </a:solidFill>
                <a:effectLst/>
                <a:uLnTx/>
                <a:uFillTx/>
                <a:latin typeface="Calibri" panose="020F0502020204030204" pitchFamily="34" charset="0"/>
                <a:ea typeface="+mn-ea"/>
                <a:cs typeface="Calibri" panose="020F0502020204030204" pitchFamily="34" charset="0"/>
              </a:rPr>
              <a:t>“I am appreciative of Health Catalyst for always being supportive of me personally.”</a:t>
            </a:r>
          </a:p>
        </p:txBody>
      </p:sp>
      <p:sp>
        <p:nvSpPr>
          <p:cNvPr id="8" name="Speech Bubble: Rectangle 7">
            <a:extLst>
              <a:ext uri="{FF2B5EF4-FFF2-40B4-BE49-F238E27FC236}">
                <a16:creationId xmlns:a16="http://schemas.microsoft.com/office/drawing/2014/main" id="{10F4412B-698A-736C-4ABC-1FDB261C29A7}"/>
              </a:ext>
            </a:extLst>
          </p:cNvPr>
          <p:cNvSpPr/>
          <p:nvPr/>
        </p:nvSpPr>
        <p:spPr>
          <a:xfrm>
            <a:off x="7071374" y="420656"/>
            <a:ext cx="3850712" cy="1847025"/>
          </a:xfrm>
          <a:prstGeom prst="wedgeRectCallout">
            <a:avLst/>
          </a:prstGeom>
          <a:solidFill>
            <a:schemeClr val="bg1"/>
          </a:solidFill>
          <a:ln>
            <a:noFill/>
          </a:ln>
          <a:effectLst>
            <a:glow rad="63500">
              <a:schemeClr val="accent6">
                <a:lumMod val="75000"/>
                <a:lumOff val="2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365760" rIns="2743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131314">
                    <a:lumMod val="75000"/>
                    <a:lumOff val="25000"/>
                  </a:srgbClr>
                </a:solidFill>
                <a:effectLst/>
                <a:uLnTx/>
                <a:uFillTx/>
                <a:latin typeface="Calibri" panose="020F0502020204030204" pitchFamily="34" charset="0"/>
                <a:ea typeface="+mn-ea"/>
                <a:cs typeface="Calibri" panose="020F0502020204030204" pitchFamily="34" charset="0"/>
              </a:rPr>
              <a:t>“It is so refreshing to be with a company where the CEO and management team ‘walk-the-talk’…”</a:t>
            </a:r>
          </a:p>
        </p:txBody>
      </p:sp>
    </p:spTree>
    <p:extLst>
      <p:ext uri="{BB962C8B-B14F-4D97-AF65-F5344CB8AC3E}">
        <p14:creationId xmlns:p14="http://schemas.microsoft.com/office/powerpoint/2010/main" val="2005695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build="p"/>
      <p:bldP spid="6" grpId="0" animBg="1"/>
      <p:bldP spid="7"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AC0F0-7829-6AA8-0F5A-36CE208625A5}"/>
              </a:ext>
            </a:extLst>
          </p:cNvPr>
          <p:cNvSpPr>
            <a:spLocks noGrp="1"/>
          </p:cNvSpPr>
          <p:nvPr>
            <p:ph type="title"/>
          </p:nvPr>
        </p:nvSpPr>
        <p:spPr/>
        <p:txBody>
          <a:bodyPr/>
          <a:lstStyle/>
          <a:p>
            <a:r>
              <a:rPr kumimoji="0" lang="en-US" sz="2800" b="1" i="0" u="none" strike="noStrike" kern="1200" cap="none" spc="0" normalizeH="0" baseline="0" noProof="0">
                <a:ln>
                  <a:noFill/>
                </a:ln>
                <a:solidFill>
                  <a:srgbClr val="333333"/>
                </a:solidFill>
                <a:effectLst/>
                <a:uLnTx/>
                <a:uFillTx/>
                <a:latin typeface="Calibri" panose="020F0502020204030204"/>
                <a:ea typeface="+mn-ea"/>
                <a:cs typeface="+mn-cs"/>
              </a:rPr>
              <a:t>Tech-Enabled Managed Services </a:t>
            </a:r>
            <a:r>
              <a:rPr lang="en-US">
                <a:solidFill>
                  <a:srgbClr val="333333"/>
                </a:solidFill>
                <a:latin typeface="Calibri" panose="020F0502020204030204"/>
              </a:rPr>
              <a:t>(TEMS) Creates</a:t>
            </a:r>
            <a:r>
              <a:rPr kumimoji="0" lang="en-US" sz="2800" b="1" i="0" u="none" strike="noStrike" kern="1200" cap="none" spc="0" normalizeH="0" baseline="0" noProof="0">
                <a:ln>
                  <a:noFill/>
                </a:ln>
                <a:solidFill>
                  <a:srgbClr val="333333"/>
                </a:solidFill>
                <a:effectLst/>
                <a:uLnTx/>
                <a:uFillTx/>
                <a:latin typeface="Calibri" panose="020F0502020204030204"/>
                <a:ea typeface="+mn-ea"/>
                <a:cs typeface="+mn-cs"/>
              </a:rPr>
              <a:t> a Win, Win, </a:t>
            </a:r>
            <a:r>
              <a:rPr lang="en-US">
                <a:solidFill>
                  <a:srgbClr val="333333"/>
                </a:solidFill>
                <a:latin typeface="Calibri" panose="020F0502020204030204"/>
              </a:rPr>
              <a:t>W</a:t>
            </a:r>
            <a:r>
              <a:rPr kumimoji="0" lang="en-US" sz="2800" b="1" i="0" u="none" strike="noStrike" kern="1200" cap="none" spc="0" normalizeH="0" baseline="0" noProof="0">
                <a:ln>
                  <a:noFill/>
                </a:ln>
                <a:solidFill>
                  <a:srgbClr val="333333"/>
                </a:solidFill>
                <a:effectLst/>
                <a:uLnTx/>
                <a:uFillTx/>
                <a:latin typeface="Calibri" panose="020F0502020204030204"/>
                <a:ea typeface="+mn-ea"/>
                <a:cs typeface="+mn-cs"/>
              </a:rPr>
              <a:t>in</a:t>
            </a:r>
            <a:endParaRPr lang="en-US"/>
          </a:p>
        </p:txBody>
      </p:sp>
      <p:grpSp>
        <p:nvGrpSpPr>
          <p:cNvPr id="3" name="Group 2">
            <a:extLst>
              <a:ext uri="{FF2B5EF4-FFF2-40B4-BE49-F238E27FC236}">
                <a16:creationId xmlns:a16="http://schemas.microsoft.com/office/drawing/2014/main" id="{5FEB982A-3335-5420-025B-D60338BC1CF4}"/>
              </a:ext>
            </a:extLst>
          </p:cNvPr>
          <p:cNvGrpSpPr/>
          <p:nvPr/>
        </p:nvGrpSpPr>
        <p:grpSpPr>
          <a:xfrm>
            <a:off x="7600740" y="1881178"/>
            <a:ext cx="3927107" cy="3927107"/>
            <a:chOff x="7600740" y="1881178"/>
            <a:chExt cx="3927107" cy="3927107"/>
          </a:xfrm>
        </p:grpSpPr>
        <p:sp>
          <p:nvSpPr>
            <p:cNvPr id="4" name="Oval 3">
              <a:extLst>
                <a:ext uri="{FF2B5EF4-FFF2-40B4-BE49-F238E27FC236}">
                  <a16:creationId xmlns:a16="http://schemas.microsoft.com/office/drawing/2014/main" id="{67A4553C-75A3-989B-3835-1B2059ADA7DA}"/>
                </a:ext>
              </a:extLst>
            </p:cNvPr>
            <p:cNvSpPr/>
            <p:nvPr/>
          </p:nvSpPr>
          <p:spPr>
            <a:xfrm>
              <a:off x="7600740" y="1881178"/>
              <a:ext cx="3927107" cy="3927107"/>
            </a:xfrm>
            <a:prstGeom prst="ellipse">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US" sz="3200" b="1" i="0" u="none" strike="noStrike" kern="1200" cap="none" spc="0" normalizeH="0" baseline="0" noProof="0">
                  <a:ln>
                    <a:noFill/>
                  </a:ln>
                  <a:solidFill>
                    <a:srgbClr val="FFFFFF"/>
                  </a:solidFill>
                  <a:effectLst/>
                  <a:uLnTx/>
                  <a:uFillTx/>
                  <a:latin typeface="Calibri" panose="020F0502020204030204"/>
                  <a:ea typeface="+mn-ea"/>
                  <a:cs typeface="+mn-cs"/>
                </a:rPr>
                <a:t>Health Catalyst</a:t>
              </a:r>
            </a:p>
            <a:p>
              <a:pPr marL="231775" marR="0" lvl="0" indent="-231775"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rPr>
                <a:t>Adds valuable team members</a:t>
              </a:r>
            </a:p>
            <a:p>
              <a:pPr marL="231775" marR="0" lvl="0" indent="-231775"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rPr>
                <a:t>Achieves a profit long-term</a:t>
              </a:r>
            </a:p>
          </p:txBody>
        </p:sp>
        <p:pic>
          <p:nvPicPr>
            <p:cNvPr id="5" name="Graphic 4" descr="Thumbs up sign with solid fill">
              <a:extLst>
                <a:ext uri="{FF2B5EF4-FFF2-40B4-BE49-F238E27FC236}">
                  <a16:creationId xmlns:a16="http://schemas.microsoft.com/office/drawing/2014/main" id="{AA9DDE29-B350-3D69-C122-E308263DF24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128137" y="2523795"/>
              <a:ext cx="905205" cy="905205"/>
            </a:xfrm>
            <a:prstGeom prst="rect">
              <a:avLst/>
            </a:prstGeom>
          </p:spPr>
        </p:pic>
      </p:grpSp>
      <p:grpSp>
        <p:nvGrpSpPr>
          <p:cNvPr id="6" name="Group 5">
            <a:extLst>
              <a:ext uri="{FF2B5EF4-FFF2-40B4-BE49-F238E27FC236}">
                <a16:creationId xmlns:a16="http://schemas.microsoft.com/office/drawing/2014/main" id="{1EBFD44E-7076-71F9-B436-8988F4E22D98}"/>
              </a:ext>
            </a:extLst>
          </p:cNvPr>
          <p:cNvGrpSpPr/>
          <p:nvPr/>
        </p:nvGrpSpPr>
        <p:grpSpPr>
          <a:xfrm>
            <a:off x="683402" y="1881176"/>
            <a:ext cx="3927107" cy="3927107"/>
            <a:chOff x="683402" y="1881176"/>
            <a:chExt cx="3927107" cy="3927107"/>
          </a:xfrm>
        </p:grpSpPr>
        <p:sp>
          <p:nvSpPr>
            <p:cNvPr id="7" name="Oval 6">
              <a:extLst>
                <a:ext uri="{FF2B5EF4-FFF2-40B4-BE49-F238E27FC236}">
                  <a16:creationId xmlns:a16="http://schemas.microsoft.com/office/drawing/2014/main" id="{C981A594-6014-C217-EADF-666E42906F99}"/>
                </a:ext>
              </a:extLst>
            </p:cNvPr>
            <p:cNvSpPr/>
            <p:nvPr/>
          </p:nvSpPr>
          <p:spPr>
            <a:xfrm>
              <a:off x="683402" y="1881176"/>
              <a:ext cx="3927107" cy="3927107"/>
            </a:xfrm>
            <a:prstGeom prst="ellipse">
              <a:avLst/>
            </a:prstGeom>
            <a:solidFill>
              <a:schemeClr val="accent6">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1200"/>
                </a:spcAft>
                <a:buClrTx/>
                <a:buSzTx/>
                <a:buFontTx/>
                <a:buNone/>
                <a:tabLst/>
                <a:defRPr/>
              </a:pPr>
              <a:endParaRPr kumimoji="0" lang="en-US" sz="3000" b="1" i="0" u="none" strike="noStrike" kern="1200" cap="none" spc="0" normalizeH="0" baseline="0" noProof="0">
                <a:ln>
                  <a:noFill/>
                </a:ln>
                <a:solidFill>
                  <a:srgbClr val="FFFFFF"/>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US" sz="3200" b="1" i="0" u="none" strike="noStrike" kern="1200" cap="none" spc="0" normalizeH="0" baseline="0" noProof="0">
                  <a:ln>
                    <a:noFill/>
                  </a:ln>
                  <a:solidFill>
                    <a:srgbClr val="FFFFFF"/>
                  </a:solidFill>
                  <a:effectLst/>
                  <a:uLnTx/>
                  <a:uFillTx/>
                  <a:latin typeface="Calibri" panose="020F0502020204030204"/>
                  <a:ea typeface="+mn-ea"/>
                  <a:cs typeface="+mn-cs"/>
                </a:rPr>
                <a:t>Health System</a:t>
              </a:r>
              <a:endParaRPr kumimoji="0" lang="en-US" sz="2800" b="1" i="0" u="none" strike="noStrike" kern="1200" cap="none" spc="0" normalizeH="0" baseline="0" noProof="0">
                <a:ln>
                  <a:noFill/>
                </a:ln>
                <a:solidFill>
                  <a:srgbClr val="FFFFFF"/>
                </a:solidFill>
                <a:effectLst/>
                <a:uLnTx/>
                <a:uFillTx/>
                <a:latin typeface="Calibri" panose="020F0502020204030204"/>
                <a:ea typeface="+mn-ea"/>
                <a:cs typeface="+mn-cs"/>
              </a:endParaRPr>
            </a:p>
            <a:p>
              <a:pPr marL="231775" marR="0" lvl="0" indent="-231775"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rPr>
                <a:t>Reduces labor costs </a:t>
              </a:r>
            </a:p>
            <a:p>
              <a:pPr marL="231775" marR="0" lvl="0" indent="-231775"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rPr>
                <a:t>Governs performance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rPr>
                <a:t>contractually</a:t>
              </a:r>
            </a:p>
          </p:txBody>
        </p:sp>
        <p:pic>
          <p:nvPicPr>
            <p:cNvPr id="8" name="Graphic 7" descr="Thumbs up sign with solid fill">
              <a:extLst>
                <a:ext uri="{FF2B5EF4-FFF2-40B4-BE49-F238E27FC236}">
                  <a16:creationId xmlns:a16="http://schemas.microsoft.com/office/drawing/2014/main" id="{1F9813E9-DD65-EC01-B64B-C10F59797A2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06539" y="2523795"/>
              <a:ext cx="905205" cy="905205"/>
            </a:xfrm>
            <a:prstGeom prst="rect">
              <a:avLst/>
            </a:prstGeom>
          </p:spPr>
        </p:pic>
      </p:grpSp>
      <p:grpSp>
        <p:nvGrpSpPr>
          <p:cNvPr id="9" name="Group 8">
            <a:extLst>
              <a:ext uri="{FF2B5EF4-FFF2-40B4-BE49-F238E27FC236}">
                <a16:creationId xmlns:a16="http://schemas.microsoft.com/office/drawing/2014/main" id="{25EC4BAC-E435-9D43-26FC-FC038910EF52}"/>
              </a:ext>
            </a:extLst>
          </p:cNvPr>
          <p:cNvGrpSpPr/>
          <p:nvPr/>
        </p:nvGrpSpPr>
        <p:grpSpPr>
          <a:xfrm>
            <a:off x="4132446" y="1881177"/>
            <a:ext cx="3927107" cy="3927107"/>
            <a:chOff x="4132446" y="1881177"/>
            <a:chExt cx="3927107" cy="3927107"/>
          </a:xfrm>
        </p:grpSpPr>
        <p:sp>
          <p:nvSpPr>
            <p:cNvPr id="10" name="Oval 9">
              <a:extLst>
                <a:ext uri="{FF2B5EF4-FFF2-40B4-BE49-F238E27FC236}">
                  <a16:creationId xmlns:a16="http://schemas.microsoft.com/office/drawing/2014/main" id="{A82E85EA-F4AF-75FB-4E0D-9482BAC3177E}"/>
                </a:ext>
              </a:extLst>
            </p:cNvPr>
            <p:cNvSpPr/>
            <p:nvPr/>
          </p:nvSpPr>
          <p:spPr>
            <a:xfrm>
              <a:off x="4132446" y="1881177"/>
              <a:ext cx="3927107" cy="3927107"/>
            </a:xfrm>
            <a:prstGeom prst="ellipse">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a:p>
              <a:pPr algn="ctr">
                <a:spcAft>
                  <a:spcPts val="1200"/>
                </a:spcAft>
                <a:defRPr/>
              </a:pPr>
              <a:r>
                <a:rPr lang="en-US" sz="3100" b="1">
                  <a:solidFill>
                    <a:srgbClr val="FFFFFF"/>
                  </a:solidFill>
                  <a:latin typeface="Calibri" panose="020F0502020204030204"/>
                </a:rPr>
                <a:t>Team Members</a:t>
              </a:r>
              <a:endParaRPr lang="en-US" sz="3100" b="1" i="0" u="none" strike="noStrike" kern="1200" cap="none" spc="0" normalizeH="0" baseline="0" noProof="0">
                <a:ln>
                  <a:noFill/>
                </a:ln>
                <a:solidFill>
                  <a:srgbClr val="FFFFFF"/>
                </a:solidFill>
                <a:effectLst/>
                <a:uLnTx/>
                <a:uFillTx/>
                <a:latin typeface="Calibri" panose="020F0502020204030204"/>
                <a:ea typeface="Calibri"/>
                <a:cs typeface="Calibri"/>
              </a:endParaRPr>
            </a:p>
            <a:p>
              <a:pPr marL="231775" marR="0" lvl="0" indent="-231775"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rPr>
                <a:t>Enjoy a world-class experience</a:t>
              </a:r>
              <a:endParaRPr lang="en-US" sz="1800" b="0" i="0" u="none" strike="noStrike" kern="1200" cap="none" spc="0" normalizeH="0" baseline="0" noProof="0">
                <a:ln>
                  <a:noFill/>
                </a:ln>
                <a:solidFill>
                  <a:srgbClr val="FFFFFF"/>
                </a:solidFill>
                <a:effectLst/>
                <a:uLnTx/>
                <a:uFillTx/>
                <a:latin typeface="Calibri" panose="020F0502020204030204"/>
                <a:ea typeface="Calibri"/>
                <a:cs typeface="Calibri"/>
              </a:endParaRPr>
            </a:p>
            <a:p>
              <a:pPr marL="231775" indent="-231775" algn="ctr">
                <a:buFont typeface="Arial" panose="020B0604020202020204" pitchFamily="34" charset="0"/>
                <a:buChar char="•"/>
                <a:defRPr/>
              </a:pPr>
              <a:r>
                <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rPr>
                <a:t>Continue with the same work</a:t>
              </a:r>
              <a:r>
                <a:rPr lang="en-US">
                  <a:solidFill>
                    <a:srgbClr val="FFFFFF"/>
                  </a:solidFill>
                  <a:latin typeface="Calibri" panose="020F0502020204030204"/>
                </a:rPr>
                <a:t> </a:t>
              </a:r>
              <a:endParaRPr lang="en-US" sz="1800" b="0" i="0" u="none" strike="noStrike" kern="1200" cap="none" spc="0" normalizeH="0" baseline="0" noProof="0">
                <a:ln>
                  <a:noFill/>
                </a:ln>
                <a:solidFill>
                  <a:srgbClr val="FFFFFF"/>
                </a:solidFill>
                <a:effectLst/>
                <a:uLnTx/>
                <a:uFillTx/>
                <a:latin typeface="Calibri" panose="020F0502020204030204"/>
                <a:ea typeface="Calibri"/>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rPr>
                <a:t>and tenure</a:t>
              </a:r>
              <a:endParaRPr lang="en-US" sz="1800" b="0" i="0" u="none" strike="noStrike" kern="1200" cap="none" spc="0" normalizeH="0" baseline="0" noProof="0">
                <a:ln>
                  <a:noFill/>
                </a:ln>
                <a:solidFill>
                  <a:srgbClr val="FFFFFF"/>
                </a:solidFill>
                <a:effectLst/>
                <a:uLnTx/>
                <a:uFillTx/>
                <a:latin typeface="Calibri" panose="020F0502020204030204"/>
                <a:ea typeface="Calibri"/>
                <a:cs typeface="Calibri"/>
              </a:endParaRPr>
            </a:p>
          </p:txBody>
        </p:sp>
        <p:pic>
          <p:nvPicPr>
            <p:cNvPr id="11" name="Graphic 10" descr="Thumbs up sign with solid fill">
              <a:extLst>
                <a:ext uri="{FF2B5EF4-FFF2-40B4-BE49-F238E27FC236}">
                  <a16:creationId xmlns:a16="http://schemas.microsoft.com/office/drawing/2014/main" id="{99B771B7-9FD0-CCDA-21DA-9E06B73744F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59843" y="2523795"/>
              <a:ext cx="905205" cy="905205"/>
            </a:xfrm>
            <a:prstGeom prst="rect">
              <a:avLst/>
            </a:prstGeom>
          </p:spPr>
        </p:pic>
      </p:grpSp>
    </p:spTree>
    <p:extLst>
      <p:ext uri="{BB962C8B-B14F-4D97-AF65-F5344CB8AC3E}">
        <p14:creationId xmlns:p14="http://schemas.microsoft.com/office/powerpoint/2010/main" val="642225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50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ppt_x"/>
                                          </p:val>
                                        </p:tav>
                                        <p:tav tm="100000">
                                          <p:val>
                                            <p:strVal val="#ppt_x"/>
                                          </p:val>
                                        </p:tav>
                                      </p:tavLst>
                                    </p:anim>
                                    <p:anim calcmode="lin" valueType="num">
                                      <p:cBhvr additive="base">
                                        <p:cTn id="12" dur="10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100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1000" fill="hold"/>
                                        <p:tgtEl>
                                          <p:spTgt spid="3"/>
                                        </p:tgtEl>
                                        <p:attrNameLst>
                                          <p:attrName>ppt_x</p:attrName>
                                        </p:attrNameLst>
                                      </p:cBhvr>
                                      <p:tavLst>
                                        <p:tav tm="0">
                                          <p:val>
                                            <p:strVal val="#ppt_x"/>
                                          </p:val>
                                        </p:tav>
                                        <p:tav tm="100000">
                                          <p:val>
                                            <p:strVal val="#ppt_x"/>
                                          </p:val>
                                        </p:tav>
                                      </p:tavLst>
                                    </p:anim>
                                    <p:anim calcmode="lin" valueType="num">
                                      <p:cBhvr additive="base">
                                        <p:cTn id="16"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Health Catalyst 2022">
  <a:themeElements>
    <a:clrScheme name="Custom 1">
      <a:dk1>
        <a:srgbClr val="131314"/>
      </a:dk1>
      <a:lt1>
        <a:srgbClr val="FFFFFF"/>
      </a:lt1>
      <a:dk2>
        <a:srgbClr val="6D6E70"/>
      </a:dk2>
      <a:lt2>
        <a:srgbClr val="006D9A"/>
      </a:lt2>
      <a:accent1>
        <a:srgbClr val="70CBFF"/>
      </a:accent1>
      <a:accent2>
        <a:srgbClr val="FF8843"/>
      </a:accent2>
      <a:accent3>
        <a:srgbClr val="CE4709"/>
      </a:accent3>
      <a:accent4>
        <a:srgbClr val="85C690"/>
      </a:accent4>
      <a:accent5>
        <a:srgbClr val="518051"/>
      </a:accent5>
      <a:accent6>
        <a:srgbClr val="004156"/>
      </a:accent6>
      <a:hlink>
        <a:srgbClr val="006D9A"/>
      </a:hlink>
      <a:folHlink>
        <a:srgbClr val="006D9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C_PowerpointTemplate_2021.potx" id="{78C9B4C3-5CC5-40FA-856D-2CCF78CA893C}" vid="{51CAE15F-C06B-449A-B24B-BB616EC1BCDC}"/>
    </a:ext>
  </a:extLst>
</a:theme>
</file>

<file path=ppt/theme/theme2.xml><?xml version="1.0" encoding="utf-8"?>
<a:theme xmlns:a="http://schemas.openxmlformats.org/drawingml/2006/main" name="Health Catalyst 2022">
  <a:themeElements>
    <a:clrScheme name="Health Catalyst 2021">
      <a:dk1>
        <a:srgbClr val="333333"/>
      </a:dk1>
      <a:lt1>
        <a:srgbClr val="FFFFFF"/>
      </a:lt1>
      <a:dk2>
        <a:srgbClr val="6D6E70"/>
      </a:dk2>
      <a:lt2>
        <a:srgbClr val="006D9A"/>
      </a:lt2>
      <a:accent1>
        <a:srgbClr val="00AEEF"/>
      </a:accent1>
      <a:accent2>
        <a:srgbClr val="F36C21"/>
      </a:accent2>
      <a:accent3>
        <a:srgbClr val="87C3CF"/>
      </a:accent3>
      <a:accent4>
        <a:srgbClr val="38A188"/>
      </a:accent4>
      <a:accent5>
        <a:srgbClr val="4D4A93"/>
      </a:accent5>
      <a:accent6>
        <a:srgbClr val="B24584"/>
      </a:accent6>
      <a:hlink>
        <a:srgbClr val="006D9A"/>
      </a:hlink>
      <a:folHlink>
        <a:srgbClr val="006D9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C_PowerpointTemplate_2021.potx" id="{78C9B4C3-5CC5-40FA-856D-2CCF78CA893C}" vid="{51CAE15F-C06B-449A-B24B-BB616EC1BCD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8286d069-83df-45e5-b93c-ee3d70bd9d21" xsi:nil="true"/>
    <lcf76f155ced4ddcb4097134ff3c332f xmlns="a83e094e-ceea-485b-8f4e-ffc303f0cb0f">
      <Terms xmlns="http://schemas.microsoft.com/office/infopath/2007/PartnerControls"/>
    </lcf76f155ced4ddcb4097134ff3c332f>
    <CampaignName xmlns="a83e094e-ceea-485b-8f4e-ffc303f0cb0f" xsi:nil="true"/>
    <Notes xmlns="a83e094e-ceea-485b-8f4e-ffc303f0cb0f" xsi:nil="true"/>
    <CampaignYear xmlns="a83e094e-ceea-485b-8f4e-ffc303f0cb0f" xsi:nil="true"/>
    <Topic xmlns="a83e094e-ceea-485b-8f4e-ffc303f0cb0f" xsi:nil="true"/>
    <_dlc_DocId xmlns="8286d069-83df-45e5-b93c-ee3d70bd9d21">Z2FH2NP54Y66-371130804-3778</_dlc_DocId>
    <_dlc_DocIdUrl xmlns="8286d069-83df-45e5-b93c-ee3d70bd9d21">
      <Url>https://healthcarequalitycatalyst.sharepoint.com/sites/MarketingandCommunications/_layouts/15/DocIdRedir.aspx?ID=Z2FH2NP54Y66-371130804-3778</Url>
      <Description>Z2FH2NP54Y66-371130804-3778</Description>
    </_dlc_DocIdUrl>
    <SharedWithUsers xmlns="8286d069-83df-45e5-b93c-ee3d70bd9d21">
      <UserInfo>
        <DisplayName>Jason Jones</DisplayName>
        <AccountId>289</AccountId>
        <AccountType/>
      </UserInfo>
      <UserInfo>
        <DisplayName>Dan LeSueur</DisplayName>
        <AccountId>510</AccountId>
        <AccountType/>
      </UserInfo>
      <UserInfo>
        <DisplayName>Phil Rowell</DisplayName>
        <AccountId>1392</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B0904BED9EE6A4EBEA08B74D66D06BA" ma:contentTypeVersion="18" ma:contentTypeDescription="Create a new document." ma:contentTypeScope="" ma:versionID="38c954ae61f89d98afa0252a62afce71">
  <xsd:schema xmlns:xsd="http://www.w3.org/2001/XMLSchema" xmlns:xs="http://www.w3.org/2001/XMLSchema" xmlns:p="http://schemas.microsoft.com/office/2006/metadata/properties" xmlns:ns2="8286d069-83df-45e5-b93c-ee3d70bd9d21" xmlns:ns3="a83e094e-ceea-485b-8f4e-ffc303f0cb0f" targetNamespace="http://schemas.microsoft.com/office/2006/metadata/properties" ma:root="true" ma:fieldsID="f525f67899261ff4536c2a9312fff9c3" ns2:_="" ns3:_="">
    <xsd:import namespace="8286d069-83df-45e5-b93c-ee3d70bd9d21"/>
    <xsd:import namespace="a83e094e-ceea-485b-8f4e-ffc303f0cb0f"/>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CampaignName" minOccurs="0"/>
                <xsd:element ref="ns2:_dlc_DocId" minOccurs="0"/>
                <xsd:element ref="ns2:_dlc_DocIdUrl" minOccurs="0"/>
                <xsd:element ref="ns2:_dlc_DocIdPersistId" minOccurs="0"/>
                <xsd:element ref="ns3:CampaignYear" minOccurs="0"/>
                <xsd:element ref="ns3:MediaServiceSearchProperties" minOccurs="0"/>
                <xsd:element ref="ns3:lcf76f155ced4ddcb4097134ff3c332f" minOccurs="0"/>
                <xsd:element ref="ns2:TaxCatchAll" minOccurs="0"/>
                <xsd:element ref="ns3:MediaServiceOCR" minOccurs="0"/>
                <xsd:element ref="ns3:MediaServiceGenerationTime" minOccurs="0"/>
                <xsd:element ref="ns3:MediaServiceEventHashCode" minOccurs="0"/>
                <xsd:element ref="ns3:Topic" minOccurs="0"/>
                <xsd:element ref="ns3:MediaServiceDateTaken" minOccurs="0"/>
                <xsd:element ref="ns3:MediaLengthInSeconds" minOccurs="0"/>
                <xsd:element ref="ns3:Not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286d069-83df-45e5-b93c-ee3d70bd9d2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_dlc_DocId" ma:index="13" nillable="true" ma:displayName="Document ID Value" ma:description="The value of the document ID assigned to this item." ma:indexed="true" ma:internalName="_dlc_DocId" ma:readOnly="true">
      <xsd:simpleType>
        <xsd:restriction base="dms:Text"/>
      </xsd:simpleType>
    </xsd:element>
    <xsd:element name="_dlc_DocIdUrl" ma:index="14"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5" nillable="true" ma:displayName="Persist ID" ma:description="Keep ID on add." ma:hidden="true" ma:internalName="_dlc_DocIdPersistId" ma:readOnly="true">
      <xsd:simpleType>
        <xsd:restriction base="dms:Boolean"/>
      </xsd:simpleType>
    </xsd:element>
    <xsd:element name="TaxCatchAll" ma:index="20" nillable="true" ma:displayName="Taxonomy Catch All Column" ma:hidden="true" ma:list="{ffaee065-ec64-436a-947b-7407d772af21}" ma:internalName="TaxCatchAll" ma:showField="CatchAllData" ma:web="8286d069-83df-45e5-b93c-ee3d70bd9d21">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83e094e-ceea-485b-8f4e-ffc303f0cb0f"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CampaignName" ma:index="12" nillable="true" ma:displayName="Campaign Name" ma:format="Dropdown" ma:internalName="CampaignName">
      <xsd:simpleType>
        <xsd:restriction base="dms:Choice">
          <xsd:enumeration value="300 Success Stories"/>
          <xsd:enumeration value="Earthday"/>
          <xsd:enumeration value="HAS"/>
        </xsd:restriction>
      </xsd:simpleType>
    </xsd:element>
    <xsd:element name="CampaignYear" ma:index="16" nillable="true" ma:displayName="Year" ma:format="Dropdown" ma:internalName="CampaignYear">
      <xsd:simpleType>
        <xsd:restriction base="dms:Choice">
          <xsd:enumeration value="2024"/>
          <xsd:enumeration value="2023"/>
          <xsd:enumeration value="2022"/>
          <xsd:enumeration value="2021"/>
        </xsd:restriction>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9f057b6c-9172-4390-b02b-072fbfd1761e"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element name="Topic" ma:index="24" nillable="true" ma:displayName="Topic" ma:description="To what does this document refer" ma:format="Dropdown" ma:internalName="Topic">
      <xsd:simpleType>
        <xsd:restriction base="dms:Choice">
          <xsd:enumeration value="Brand Platform"/>
          <xsd:enumeration value="Guide"/>
          <xsd:enumeration value="Meeting"/>
          <xsd:enumeration value="Trademark"/>
        </xsd:restriction>
      </xsd:simpleType>
    </xsd:element>
    <xsd:element name="MediaServiceDateTaken" ma:index="25" nillable="true" ma:displayName="MediaServiceDateTaken" ma:hidden="true" ma:indexed="true" ma:internalName="MediaServiceDateTaken" ma:readOnly="true">
      <xsd:simpleType>
        <xsd:restriction base="dms:Text"/>
      </xsd:simpleType>
    </xsd:element>
    <xsd:element name="MediaLengthInSeconds" ma:index="26" nillable="true" ma:displayName="MediaLengthInSeconds" ma:hidden="true" ma:internalName="MediaLengthInSeconds" ma:readOnly="true">
      <xsd:simpleType>
        <xsd:restriction base="dms:Unknown"/>
      </xsd:simpleType>
    </xsd:element>
    <xsd:element name="Notes" ma:index="27" nillable="true" ma:displayName="Notes" ma:format="Dropdown" ma:internalName="Notes">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1721F82-5CFA-4A05-9F41-C73E8CD1D05A}">
  <ds:schemaRefs>
    <ds:schemaRef ds:uri="8286d069-83df-45e5-b93c-ee3d70bd9d21"/>
    <ds:schemaRef ds:uri="a83e094e-ceea-485b-8f4e-ffc303f0cb0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48B50CD-41CA-4D9C-AF89-0A944659D0C3}">
  <ds:schemaRefs>
    <ds:schemaRef ds:uri="8286d069-83df-45e5-b93c-ee3d70bd9d21"/>
    <ds:schemaRef ds:uri="a83e094e-ceea-485b-8f4e-ffc303f0cb0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A1ADAC4-D140-40ED-A8EE-C99D205CA735}">
  <ds:schemaRefs>
    <ds:schemaRef ds:uri="http://schemas.microsoft.com/sharepoint/events"/>
  </ds:schemaRefs>
</ds:datastoreItem>
</file>

<file path=customXml/itemProps4.xml><?xml version="1.0" encoding="utf-8"?>
<ds:datastoreItem xmlns:ds="http://schemas.openxmlformats.org/officeDocument/2006/customXml" ds:itemID="{F3A62698-8816-4AA3-9DE6-8454AD089DE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17</Slides>
  <Notes>11</Notes>
  <HiddenSlides>0</HiddenSlides>
  <ScaleCrop>false</ScaleCrop>
  <HeadingPairs>
    <vt:vector size="4" baseType="variant">
      <vt:variant>
        <vt:lpstr>Theme</vt:lpstr>
      </vt:variant>
      <vt:variant>
        <vt:i4>2</vt:i4>
      </vt:variant>
      <vt:variant>
        <vt:lpstr>Slide Titles</vt:lpstr>
      </vt:variant>
      <vt:variant>
        <vt:i4>17</vt:i4>
      </vt:variant>
    </vt:vector>
  </HeadingPairs>
  <TitlesOfParts>
    <vt:vector size="19" baseType="lpstr">
      <vt:lpstr>Health Catalyst 2022</vt:lpstr>
      <vt:lpstr>Health Catalyst 2022</vt:lpstr>
      <vt:lpstr>Tech-Enabled Managed Services: Not Your Average Outsourcing </vt:lpstr>
      <vt:lpstr>PowerPoint Presentation</vt:lpstr>
      <vt:lpstr>PowerPoint Presentation</vt:lpstr>
      <vt:lpstr>The Value of Tech-Enabled Managed Services (TEMS)</vt:lpstr>
      <vt:lpstr>How We Do This:</vt:lpstr>
      <vt:lpstr>Focused on the WHOLE of Every Team Member</vt:lpstr>
      <vt:lpstr>Repeatedly Recognized as a “Best Place to Work” </vt:lpstr>
      <vt:lpstr>PowerPoint Presentation</vt:lpstr>
      <vt:lpstr>Tech-Enabled Managed Services (TEMS) Creates a Win, Win, Win</vt:lpstr>
      <vt:lpstr>Health Catalyst TEMS Framework</vt:lpstr>
      <vt:lpstr>Poll Question:  What areas have you considered outsourcing?</vt:lpstr>
      <vt:lpstr>Tech-Enabled Managed Services (TEMS) Creates a Win, Win, Win</vt:lpstr>
      <vt:lpstr>Poll Question:  What areas within your Reporting &amp; Analytics department have you considered outsourcing?</vt:lpstr>
      <vt:lpstr>Tech-Enabled Managed Services (TEMS) Creates a Win, Win, Win</vt:lpstr>
      <vt:lpstr>PowerPoint Presentation</vt:lpstr>
      <vt:lpstr>Would you like to win a complimentary pass to HAS 24?</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Bennett Judd</dc:creator>
  <cp:revision>10</cp:revision>
  <dcterms:created xsi:type="dcterms:W3CDTF">2022-12-02T18:07:06Z</dcterms:created>
  <dcterms:modified xsi:type="dcterms:W3CDTF">2023-06-28T15:33:01Z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0x010100DB0904BED9EE6A4EBEA08B74D66D06BA</vt:lpwstr>
  </property>
  <property fmtid="{D5CDD505-2E9C-101B-9397-08002B2CF9AE}" pid="3" name="MediaServiceImageTags">
    <vt:lpwstr/>
  </property>
  <property fmtid="{D5CDD505-2E9C-101B-9397-08002B2CF9AE}" pid="4" name="_dlc_DocIdItemGuid">
    <vt:lpwstr>f6d0643a-7a9c-4cc8-800f-1b58d1cc8007</vt:lpwstr>
  </property>
</Properties>
</file>