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7"/>
  </p:notesMasterIdLst>
  <p:sldIdLst>
    <p:sldId id="256" r:id="rId5"/>
    <p:sldId id="260" r:id="rId6"/>
    <p:sldId id="257" r:id="rId7"/>
    <p:sldId id="264" r:id="rId8"/>
    <p:sldId id="258" r:id="rId9"/>
    <p:sldId id="278" r:id="rId10"/>
    <p:sldId id="348" r:id="rId11"/>
    <p:sldId id="399" r:id="rId12"/>
    <p:sldId id="350" r:id="rId13"/>
    <p:sldId id="384" r:id="rId14"/>
    <p:sldId id="385" r:id="rId15"/>
    <p:sldId id="367" r:id="rId16"/>
    <p:sldId id="368" r:id="rId17"/>
    <p:sldId id="389" r:id="rId18"/>
    <p:sldId id="386" r:id="rId19"/>
    <p:sldId id="390" r:id="rId20"/>
    <p:sldId id="391" r:id="rId21"/>
    <p:sldId id="392" r:id="rId22"/>
    <p:sldId id="393" r:id="rId23"/>
    <p:sldId id="369" r:id="rId24"/>
    <p:sldId id="394" r:id="rId25"/>
    <p:sldId id="395" r:id="rId26"/>
    <p:sldId id="370" r:id="rId27"/>
    <p:sldId id="265" r:id="rId28"/>
    <p:sldId id="272" r:id="rId29"/>
    <p:sldId id="267" r:id="rId30"/>
    <p:sldId id="325" r:id="rId31"/>
    <p:sldId id="371" r:id="rId32"/>
    <p:sldId id="268" r:id="rId33"/>
    <p:sldId id="275" r:id="rId34"/>
    <p:sldId id="397" r:id="rId35"/>
    <p:sldId id="358" r:id="rId36"/>
    <p:sldId id="359" r:id="rId37"/>
    <p:sldId id="398" r:id="rId38"/>
    <p:sldId id="360" r:id="rId39"/>
    <p:sldId id="372" r:id="rId40"/>
    <p:sldId id="373" r:id="rId41"/>
    <p:sldId id="377" r:id="rId42"/>
    <p:sldId id="375" r:id="rId43"/>
    <p:sldId id="312" r:id="rId44"/>
    <p:sldId id="309" r:id="rId45"/>
    <p:sldId id="270" r:id="rId46"/>
    <p:sldId id="379" r:id="rId47"/>
    <p:sldId id="364" r:id="rId48"/>
    <p:sldId id="380" r:id="rId49"/>
    <p:sldId id="381" r:id="rId50"/>
    <p:sldId id="382" r:id="rId51"/>
    <p:sldId id="261" r:id="rId52"/>
    <p:sldId id="387" r:id="rId53"/>
    <p:sldId id="388" r:id="rId54"/>
    <p:sldId id="396" r:id="rId55"/>
    <p:sldId id="259" r:id="rId56"/>
  </p:sldIdLst>
  <p:sldSz cx="12192000" cy="6858000"/>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8E09DB-3CB8-459F-AE4C-444B7538DDA8}" v="2" dt="2023-06-13T20:37:07.050"/>
  </p1510:revLst>
</p1510:revInfo>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18" autoAdjust="0"/>
    <p:restoredTop sz="92806" autoAdjust="0"/>
  </p:normalViewPr>
  <p:slideViewPr>
    <p:cSldViewPr snapToGrid="0">
      <p:cViewPr varScale="1">
        <p:scale>
          <a:sx n="104" d="100"/>
          <a:sy n="104" d="100"/>
        </p:scale>
        <p:origin x="107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470895"/>
          </a:xfrm>
          <a:prstGeom prst="rect">
            <a:avLst/>
          </a:prstGeom>
        </p:spPr>
        <p:txBody>
          <a:bodyPr vert="horz" lIns="94192" tIns="47096" rIns="94192" bIns="47096" rtlCol="0"/>
          <a:lstStyle>
            <a:lvl1pPr algn="l">
              <a:defRPr sz="1200"/>
            </a:lvl1pPr>
          </a:lstStyle>
          <a:p>
            <a:endParaRPr lang="en-US"/>
          </a:p>
        </p:txBody>
      </p:sp>
      <p:sp>
        <p:nvSpPr>
          <p:cNvPr id="3" name="Date Placeholder 2"/>
          <p:cNvSpPr>
            <a:spLocks noGrp="1"/>
          </p:cNvSpPr>
          <p:nvPr>
            <p:ph type="dt" idx="1"/>
          </p:nvPr>
        </p:nvSpPr>
        <p:spPr>
          <a:xfrm>
            <a:off x="4021295" y="0"/>
            <a:ext cx="3076363" cy="470895"/>
          </a:xfrm>
          <a:prstGeom prst="rect">
            <a:avLst/>
          </a:prstGeom>
        </p:spPr>
        <p:txBody>
          <a:bodyPr vert="horz" lIns="94192" tIns="47096" rIns="94192" bIns="47096" rtlCol="0"/>
          <a:lstStyle>
            <a:lvl1pPr algn="r">
              <a:defRPr sz="1200"/>
            </a:lvl1pPr>
          </a:lstStyle>
          <a:p>
            <a:fld id="{CFBC6451-BD99-403B-B864-9D52B5DC791C}" type="datetimeFigureOut">
              <a:rPr lang="en-US" smtClean="0"/>
              <a:t>6/14/2023</a:t>
            </a:fld>
            <a:endParaRPr lang="en-US"/>
          </a:p>
        </p:txBody>
      </p:sp>
      <p:sp>
        <p:nvSpPr>
          <p:cNvPr id="4" name="Slide Image Placeholder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4192" tIns="47096" rIns="94192" bIns="47096" rtlCol="0" anchor="ctr"/>
          <a:lstStyle/>
          <a:p>
            <a:endParaRPr lang="en-US"/>
          </a:p>
        </p:txBody>
      </p:sp>
      <p:sp>
        <p:nvSpPr>
          <p:cNvPr id="5" name="Notes Placeholder 4"/>
          <p:cNvSpPr>
            <a:spLocks noGrp="1"/>
          </p:cNvSpPr>
          <p:nvPr>
            <p:ph type="body" sz="quarter" idx="3"/>
          </p:nvPr>
        </p:nvSpPr>
        <p:spPr>
          <a:xfrm>
            <a:off x="709930" y="4516678"/>
            <a:ext cx="5679440" cy="3695461"/>
          </a:xfrm>
          <a:prstGeom prst="rect">
            <a:avLst/>
          </a:prstGeom>
        </p:spPr>
        <p:txBody>
          <a:bodyPr vert="horz" lIns="94192" tIns="47096" rIns="94192" bIns="4709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4408"/>
            <a:ext cx="3076363" cy="470894"/>
          </a:xfrm>
          <a:prstGeom prst="rect">
            <a:avLst/>
          </a:prstGeom>
        </p:spPr>
        <p:txBody>
          <a:bodyPr vert="horz" lIns="94192" tIns="47096" rIns="94192" bIns="47096" rtlCol="0" anchor="b"/>
          <a:lstStyle>
            <a:lvl1pPr algn="l">
              <a:defRPr sz="1200"/>
            </a:lvl1pPr>
          </a:lstStyle>
          <a:p>
            <a:endParaRPr lang="en-US"/>
          </a:p>
        </p:txBody>
      </p:sp>
      <p:sp>
        <p:nvSpPr>
          <p:cNvPr id="7" name="Slide Number Placeholder 6"/>
          <p:cNvSpPr>
            <a:spLocks noGrp="1"/>
          </p:cNvSpPr>
          <p:nvPr>
            <p:ph type="sldNum" sz="quarter" idx="5"/>
          </p:nvPr>
        </p:nvSpPr>
        <p:spPr>
          <a:xfrm>
            <a:off x="4021295" y="8914408"/>
            <a:ext cx="3076363" cy="470894"/>
          </a:xfrm>
          <a:prstGeom prst="rect">
            <a:avLst/>
          </a:prstGeom>
        </p:spPr>
        <p:txBody>
          <a:bodyPr vert="horz" lIns="94192" tIns="47096" rIns="94192" bIns="47096" rtlCol="0" anchor="b"/>
          <a:lstStyle>
            <a:lvl1pPr algn="r">
              <a:defRPr sz="1200"/>
            </a:lvl1pPr>
          </a:lstStyle>
          <a:p>
            <a:fld id="{43F1C1D5-1B46-441D-9B5C-BA43369CB2B2}" type="slidenum">
              <a:rPr lang="en-US" smtClean="0"/>
              <a:t>‹#›</a:t>
            </a:fld>
            <a:endParaRPr lang="en-US"/>
          </a:p>
        </p:txBody>
      </p:sp>
    </p:spTree>
    <p:extLst>
      <p:ext uri="{BB962C8B-B14F-4D97-AF65-F5344CB8AC3E}">
        <p14:creationId xmlns:p14="http://schemas.microsoft.com/office/powerpoint/2010/main" val="3060796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923">
              <a:defRPr/>
            </a:pPr>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1</a:t>
            </a:fld>
            <a:endParaRPr lang="en-US"/>
          </a:p>
        </p:txBody>
      </p:sp>
    </p:spTree>
    <p:extLst>
      <p:ext uri="{BB962C8B-B14F-4D97-AF65-F5344CB8AC3E}">
        <p14:creationId xmlns:p14="http://schemas.microsoft.com/office/powerpoint/2010/main" val="2322502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Code 0794T (pharmaco-oncologic treatment ranking) represents rules based algorithm–generated match scores that rank available monotherapies and drug combinations according to their ability to target the patient’s specific cancer</a:t>
            </a:r>
          </a:p>
          <a:p>
            <a:r>
              <a:rPr lang="en-US" dirty="0"/>
              <a:t>biomarkers. These pharmaco-oncologic treatment ranking options are based only on current Food and Drug Administration (FDA)-approved drugs but may include both on-label and off-label uses for targeted therapies, and additional information</a:t>
            </a:r>
          </a:p>
          <a:p>
            <a:r>
              <a:rPr lang="en-US" dirty="0"/>
              <a:t>may also be provided on potential active clinical trials that include specifically matched, currently available, therapy options. </a:t>
            </a:r>
          </a:p>
          <a:p>
            <a:endParaRPr lang="en-US" dirty="0"/>
          </a:p>
          <a:p>
            <a:endParaRPr lang="en-US" dirty="0"/>
          </a:p>
          <a:p>
            <a:r>
              <a:rPr lang="en-US" dirty="0"/>
              <a:t>0792T- Silver diamine fluoride (SDF) is a liquid substance used to help prevent tooth cavities (or caries) from forming, growing, or spreading to other teeth. Most dentists use a liquid form of SDF containing at least 38 percent of the SDF solution. It’s applied topically, meaning that it’s applied directly to the surface of your teeth.</a:t>
            </a:r>
          </a:p>
        </p:txBody>
      </p:sp>
      <p:sp>
        <p:nvSpPr>
          <p:cNvPr id="4" name="Slide Number Placeholder 3"/>
          <p:cNvSpPr>
            <a:spLocks noGrp="1"/>
          </p:cNvSpPr>
          <p:nvPr>
            <p:ph type="sldNum" sz="quarter" idx="5"/>
          </p:nvPr>
        </p:nvSpPr>
        <p:spPr/>
        <p:txBody>
          <a:bodyPr/>
          <a:lstStyle/>
          <a:p>
            <a:fld id="{43F1C1D5-1B46-441D-9B5C-BA43369CB2B2}" type="slidenum">
              <a:rPr lang="en-US" smtClean="0"/>
              <a:t>10</a:t>
            </a:fld>
            <a:endParaRPr lang="en-US"/>
          </a:p>
        </p:txBody>
      </p:sp>
    </p:spTree>
    <p:extLst>
      <p:ext uri="{BB962C8B-B14F-4D97-AF65-F5344CB8AC3E}">
        <p14:creationId xmlns:p14="http://schemas.microsoft.com/office/powerpoint/2010/main" val="149209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insertion of a complete dual-chamber leadless pacemaker system, report 0795T. </a:t>
            </a:r>
          </a:p>
          <a:p>
            <a:endParaRPr lang="en-US" dirty="0"/>
          </a:p>
          <a:p>
            <a:r>
              <a:rPr lang="en-US" dirty="0"/>
              <a:t>A complete dual-chamber leadless pacemaker system includes two pulse generators, each with a built-in battery and electrode. Implantation of this system is performed using a catheter under fluoroscopic guidance via transvenous</a:t>
            </a:r>
          </a:p>
          <a:p>
            <a:r>
              <a:rPr lang="en-US" dirty="0"/>
              <a:t>access. One pacemaker is implanted in the right atrium, and one is implanted in the right ventricle. Rarely, for clinical reasons, a complete dual-chamber leadless pacemaker system may be completed in stages, with one pacemaker implanted</a:t>
            </a:r>
          </a:p>
          <a:p>
            <a:r>
              <a:rPr lang="en-US" dirty="0"/>
              <a:t>into the right ventricle at the initial procedure and the other implanted into the right atrium at a subsequent session</a:t>
            </a:r>
          </a:p>
          <a:p>
            <a:endParaRPr lang="en-US" dirty="0"/>
          </a:p>
          <a:p>
            <a:endParaRPr lang="en-US" dirty="0"/>
          </a:p>
          <a:p>
            <a:r>
              <a:rPr lang="en-US" dirty="0"/>
              <a:t>Report 0796T- For insertion of a leadless pacemaker into the right atrium when a single chamber right ventricular leadless pacemaker already exists, in order to complete the dual-chamber leadless pacemaker system</a:t>
            </a:r>
          </a:p>
          <a:p>
            <a:endParaRPr lang="en-US" dirty="0"/>
          </a:p>
          <a:p>
            <a:endParaRPr lang="en-US" dirty="0"/>
          </a:p>
          <a:p>
            <a:r>
              <a:rPr lang="en-US" dirty="0"/>
              <a:t>Report 0797T- For insertion of only the right ventricular pacemaker component of a dual-chamber leadless pacemaker system. </a:t>
            </a:r>
          </a:p>
          <a:p>
            <a:endParaRPr lang="en-US" dirty="0"/>
          </a:p>
          <a:p>
            <a:r>
              <a:rPr lang="en-US" dirty="0"/>
              <a:t>33274, Transcatheter insertion or replacement of permanent leadless pacemaker,</a:t>
            </a:r>
          </a:p>
          <a:p>
            <a:r>
              <a:rPr lang="en-US" dirty="0"/>
              <a:t>75820, Venography, extremity</a:t>
            </a:r>
          </a:p>
          <a:p>
            <a:r>
              <a:rPr lang="en-US" dirty="0"/>
              <a:t>76000, Fluoroscopy</a:t>
            </a:r>
          </a:p>
          <a:p>
            <a:r>
              <a:rPr lang="en-US" dirty="0"/>
              <a:t>76937, Ultrasound guidance for vascular access</a:t>
            </a:r>
          </a:p>
          <a:p>
            <a:r>
              <a:rPr lang="en-US" dirty="0"/>
              <a:t>77002, Fluoroscopic guidance for needle placement</a:t>
            </a:r>
          </a:p>
          <a:p>
            <a:r>
              <a:rPr lang="en-US" dirty="0"/>
              <a:t>93566, Injection procedure during cardiac catheterization</a:t>
            </a:r>
          </a:p>
          <a:p>
            <a:r>
              <a:rPr lang="en-US" dirty="0"/>
              <a:t>0795T. Whole system shouldn’t be reported twice or with a part of the system (0796T or 0797T)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11</a:t>
            </a:fld>
            <a:endParaRPr lang="en-US"/>
          </a:p>
        </p:txBody>
      </p:sp>
    </p:spTree>
    <p:extLst>
      <p:ext uri="{BB962C8B-B14F-4D97-AF65-F5344CB8AC3E}">
        <p14:creationId xmlns:p14="http://schemas.microsoft.com/office/powerpoint/2010/main" val="857023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0798T is the whole complete system being </a:t>
            </a:r>
            <a:r>
              <a:rPr lang="en-US" b="1" dirty="0"/>
              <a:t>removed</a:t>
            </a:r>
            <a:r>
              <a:rPr lang="en-US" dirty="0"/>
              <a:t>. (right atrial and right ventricular components)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For removal of only the right atrial leadless pacemaker component of a complete dual-chamber leadless pacemaker, report 0799T.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For removal of only the right ventricular leadless pacemaker component of a complete dual-chamber leadless pacemaker, report 0800T.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r>
              <a:rPr lang="en-US" dirty="0"/>
              <a:t>Do not report with imaging such as Venography, fluoroscopy, ultrasound, heart </a:t>
            </a:r>
            <a:r>
              <a:rPr lang="en-US" dirty="0" err="1"/>
              <a:t>cath</a:t>
            </a:r>
            <a:r>
              <a:rPr lang="en-US" dirty="0"/>
              <a:t> codes – all included in the procedure</a:t>
            </a:r>
          </a:p>
          <a:p>
            <a:endParaRPr lang="en-US" dirty="0"/>
          </a:p>
          <a:p>
            <a:r>
              <a:rPr lang="en-US" dirty="0"/>
              <a:t>Do not report with 33275 which is transcatheter removal of a permanent leadless pacemaker and don’t report the removal of the whole system (0798T) with removal of parts of the system (0799T and 0800T)</a:t>
            </a:r>
          </a:p>
        </p:txBody>
      </p:sp>
      <p:sp>
        <p:nvSpPr>
          <p:cNvPr id="4" name="Slide Number Placeholder 3"/>
          <p:cNvSpPr>
            <a:spLocks noGrp="1"/>
          </p:cNvSpPr>
          <p:nvPr>
            <p:ph type="sldNum" sz="quarter" idx="5"/>
          </p:nvPr>
        </p:nvSpPr>
        <p:spPr/>
        <p:txBody>
          <a:bodyPr/>
          <a:lstStyle/>
          <a:p>
            <a:fld id="{43F1C1D5-1B46-441D-9B5C-BA43369CB2B2}" type="slidenum">
              <a:rPr lang="en-US" smtClean="0"/>
              <a:t>12</a:t>
            </a:fld>
            <a:endParaRPr lang="en-US"/>
          </a:p>
        </p:txBody>
      </p:sp>
    </p:spTree>
    <p:extLst>
      <p:ext uri="{BB962C8B-B14F-4D97-AF65-F5344CB8AC3E}">
        <p14:creationId xmlns:p14="http://schemas.microsoft.com/office/powerpoint/2010/main" val="1780759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For </a:t>
            </a:r>
            <a:r>
              <a:rPr lang="en-US" b="1" dirty="0"/>
              <a:t>removal and replacement </a:t>
            </a:r>
            <a:r>
              <a:rPr lang="en-US" dirty="0"/>
              <a:t>of a complete dual-chamber leadless pacemaker system, report 0801T. </a:t>
            </a:r>
          </a:p>
          <a:p>
            <a:endParaRPr lang="en-US" dirty="0"/>
          </a:p>
          <a:p>
            <a:r>
              <a:rPr lang="en-US" dirty="0"/>
              <a:t>For removal and replacement of only one pacemaker component of a</a:t>
            </a:r>
          </a:p>
          <a:p>
            <a:r>
              <a:rPr lang="en-US" dirty="0"/>
              <a:t>complete dual-chamber leadless pacemaker system, Report:</a:t>
            </a:r>
          </a:p>
          <a:p>
            <a:endParaRPr lang="en-US" dirty="0"/>
          </a:p>
          <a:p>
            <a:r>
              <a:rPr lang="en-US" dirty="0"/>
              <a:t>0802T</a:t>
            </a:r>
          </a:p>
          <a:p>
            <a:r>
              <a:rPr lang="en-US" dirty="0"/>
              <a:t>right </a:t>
            </a:r>
            <a:r>
              <a:rPr lang="en-US" b="1" dirty="0"/>
              <a:t>atrial</a:t>
            </a:r>
            <a:r>
              <a:rPr lang="en-US" dirty="0"/>
              <a:t> pacemaker component</a:t>
            </a:r>
          </a:p>
          <a:p>
            <a:endParaRPr lang="en-US" dirty="0"/>
          </a:p>
          <a:p>
            <a:r>
              <a:rPr lang="en-US" dirty="0"/>
              <a:t>0803T</a:t>
            </a:r>
          </a:p>
          <a:p>
            <a:r>
              <a:rPr lang="en-US" dirty="0"/>
              <a:t>right </a:t>
            </a:r>
            <a:r>
              <a:rPr lang="en-US" b="1" dirty="0"/>
              <a:t>ventricular</a:t>
            </a:r>
            <a:r>
              <a:rPr lang="en-US" dirty="0"/>
              <a:t> pacemaker component (when part of a dual-chamber</a:t>
            </a:r>
          </a:p>
          <a:p>
            <a:r>
              <a:rPr lang="en-US" dirty="0"/>
              <a:t>leadless pacemaker system)</a:t>
            </a:r>
          </a:p>
          <a:p>
            <a:endParaRPr lang="en-US" dirty="0"/>
          </a:p>
          <a:p>
            <a:endParaRPr lang="en-US" dirty="0"/>
          </a:p>
          <a:p>
            <a:r>
              <a:rPr lang="en-US" dirty="0"/>
              <a:t>Do not report these with 33274 and 33275 which is the insertion and replacement or removal of a permanent leadless pacemaker. These codes should not be used with the dual chamber leadless pacemaker codes and should also not be used in place of the codes if the right ventricular single chamber leadless pacemaker that you are inserting is part of a dual chamber system. Also again won’t report these with the imaging codes or heart </a:t>
            </a:r>
            <a:r>
              <a:rPr lang="en-US" dirty="0" err="1"/>
              <a:t>cath</a:t>
            </a:r>
            <a:r>
              <a:rPr lang="en-US" dirty="0"/>
              <a:t> codes. Won’t report with the codes we went over previously for the insertion and removal of the system. If the system is removed and replaced you use these codes rather than the prior codes. </a:t>
            </a:r>
          </a:p>
        </p:txBody>
      </p:sp>
      <p:sp>
        <p:nvSpPr>
          <p:cNvPr id="4" name="Slide Number Placeholder 3"/>
          <p:cNvSpPr>
            <a:spLocks noGrp="1"/>
          </p:cNvSpPr>
          <p:nvPr>
            <p:ph type="sldNum" sz="quarter" idx="5"/>
          </p:nvPr>
        </p:nvSpPr>
        <p:spPr/>
        <p:txBody>
          <a:bodyPr/>
          <a:lstStyle/>
          <a:p>
            <a:fld id="{43F1C1D5-1B46-441D-9B5C-BA43369CB2B2}" type="slidenum">
              <a:rPr lang="en-US" smtClean="0"/>
              <a:t>13</a:t>
            </a:fld>
            <a:endParaRPr lang="en-US"/>
          </a:p>
        </p:txBody>
      </p:sp>
    </p:spTree>
    <p:extLst>
      <p:ext uri="{BB962C8B-B14F-4D97-AF65-F5344CB8AC3E}">
        <p14:creationId xmlns:p14="http://schemas.microsoft.com/office/powerpoint/2010/main" val="3440626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stated previously.</a:t>
            </a:r>
          </a:p>
        </p:txBody>
      </p:sp>
      <p:sp>
        <p:nvSpPr>
          <p:cNvPr id="4" name="Slide Number Placeholder 3"/>
          <p:cNvSpPr>
            <a:spLocks noGrp="1"/>
          </p:cNvSpPr>
          <p:nvPr>
            <p:ph type="sldNum" sz="quarter" idx="5"/>
          </p:nvPr>
        </p:nvSpPr>
        <p:spPr/>
        <p:txBody>
          <a:bodyPr/>
          <a:lstStyle/>
          <a:p>
            <a:fld id="{43F1C1D5-1B46-441D-9B5C-BA43369CB2B2}" type="slidenum">
              <a:rPr lang="en-US" smtClean="0"/>
              <a:t>14</a:t>
            </a:fld>
            <a:endParaRPr lang="en-US"/>
          </a:p>
        </p:txBody>
      </p:sp>
    </p:spTree>
    <p:extLst>
      <p:ext uri="{BB962C8B-B14F-4D97-AF65-F5344CB8AC3E}">
        <p14:creationId xmlns:p14="http://schemas.microsoft.com/office/powerpoint/2010/main" val="4224647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programming device evaluation of a dual-chamber leadless pacemaker system, report 0804T. Device evaluation code 93279 may not be reported in conjunction with dual-chamber leadless pacemaker system codes 0795T, 0796T,</a:t>
            </a:r>
          </a:p>
          <a:p>
            <a:r>
              <a:rPr lang="en-US" dirty="0"/>
              <a:t>0797T, 0798T, 0799T, 0800T, 0801T, 0802T, 0803T. This is not going to be done on the same DOS as the procedure.</a:t>
            </a:r>
          </a:p>
          <a:p>
            <a:endParaRPr lang="en-US" dirty="0"/>
          </a:p>
          <a:p>
            <a:endParaRPr lang="en-US" dirty="0"/>
          </a:p>
          <a:p>
            <a:endParaRPr lang="en-US" dirty="0"/>
          </a:p>
          <a:p>
            <a:endParaRPr lang="en-US" dirty="0"/>
          </a:p>
          <a:p>
            <a:endParaRPr lang="en-US" dirty="0"/>
          </a:p>
          <a:p>
            <a:endParaRPr lang="en-US" dirty="0"/>
          </a:p>
          <a:p>
            <a:r>
              <a:rPr lang="en-US" dirty="0"/>
              <a:t>Codes 0805T, 0806T are used to report transcatheter superior and inferior vena cava prosthetic valve implantation (</a:t>
            </a:r>
            <a:r>
              <a:rPr lang="en-US" dirty="0" err="1"/>
              <a:t>ie</a:t>
            </a:r>
            <a:r>
              <a:rPr lang="en-US" dirty="0"/>
              <a:t>, </a:t>
            </a:r>
            <a:r>
              <a:rPr lang="en-US" dirty="0" err="1"/>
              <a:t>caval</a:t>
            </a:r>
            <a:r>
              <a:rPr lang="en-US" dirty="0"/>
              <a:t> valve implantation [CAVI]). 0805T is for the percutaneous femoral vein approach and 0806T is the open approach</a:t>
            </a:r>
          </a:p>
          <a:p>
            <a:endParaRPr lang="en-US" dirty="0"/>
          </a:p>
          <a:p>
            <a:r>
              <a:rPr lang="en-US" dirty="0"/>
              <a:t>Codes 0805T, 0806T include the work, when performed, of vascular access, placing the access sheath, transseptal puncture, advancing the </a:t>
            </a:r>
            <a:r>
              <a:rPr lang="en-US" dirty="0" err="1"/>
              <a:t>caval</a:t>
            </a:r>
            <a:r>
              <a:rPr lang="en-US" dirty="0"/>
              <a:t> valve delivery systems into position, repositioning the device(s) as needed, and</a:t>
            </a:r>
          </a:p>
          <a:p>
            <a:r>
              <a:rPr lang="en-US" dirty="0"/>
              <a:t>deploying the device(s). Also includes any Angiography and radiological supervision and interpretation performed to guide CAVI (</a:t>
            </a:r>
            <a:r>
              <a:rPr lang="en-US" dirty="0" err="1"/>
              <a:t>eg</a:t>
            </a:r>
            <a:r>
              <a:rPr lang="en-US" dirty="0"/>
              <a:t>, guiding device placement and documenting completion of the</a:t>
            </a:r>
          </a:p>
          <a:p>
            <a:r>
              <a:rPr lang="en-US" dirty="0"/>
              <a:t>intervention) are included in these codes. We’ll get into some more specifics about this in later slides</a:t>
            </a:r>
          </a:p>
          <a:p>
            <a:endParaRPr lang="en-US" dirty="0"/>
          </a:p>
          <a:p>
            <a:r>
              <a:rPr lang="en-US" dirty="0"/>
              <a:t>Don’t report these codes in conjunction with 33210/33211 for temporary pacemaker insertions or with code 93662 for intracardiac echocardiography</a:t>
            </a:r>
          </a:p>
          <a:p>
            <a:endParaRPr lang="en-US" dirty="0"/>
          </a:p>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15</a:t>
            </a:fld>
            <a:endParaRPr lang="en-US"/>
          </a:p>
        </p:txBody>
      </p:sp>
    </p:spTree>
    <p:extLst>
      <p:ext uri="{BB962C8B-B14F-4D97-AF65-F5344CB8AC3E}">
        <p14:creationId xmlns:p14="http://schemas.microsoft.com/office/powerpoint/2010/main" val="1582794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-Minimally invasive transcatheter </a:t>
            </a:r>
            <a:r>
              <a:rPr lang="en-US" dirty="0" err="1"/>
              <a:t>bicaval</a:t>
            </a:r>
            <a:r>
              <a:rPr lang="en-US" dirty="0"/>
              <a:t> system for patients with TR and right heart failure. The implantation of self-expanding valves into the superior (SVC) and inferior (IVC) vena cava effectively abolishes </a:t>
            </a:r>
            <a:r>
              <a:rPr lang="en-US" dirty="0" err="1"/>
              <a:t>caval</a:t>
            </a:r>
            <a:r>
              <a:rPr lang="en-US" dirty="0"/>
              <a:t> reflux and increases cardiac output by reducing backward regurgitant flow into patients with clinically relevant TR. This will help eliminate peripheral venous congestion reducing right heart failure symptoms and improving the overall clinical condition of patients.</a:t>
            </a:r>
          </a:p>
        </p:txBody>
      </p:sp>
      <p:sp>
        <p:nvSpPr>
          <p:cNvPr id="4" name="Slide Number Placeholder 3"/>
          <p:cNvSpPr>
            <a:spLocks noGrp="1"/>
          </p:cNvSpPr>
          <p:nvPr>
            <p:ph type="sldNum" sz="quarter" idx="5"/>
          </p:nvPr>
        </p:nvSpPr>
        <p:spPr/>
        <p:txBody>
          <a:bodyPr/>
          <a:lstStyle/>
          <a:p>
            <a:fld id="{43F1C1D5-1B46-441D-9B5C-BA43369CB2B2}" type="slidenum">
              <a:rPr lang="en-US" smtClean="0"/>
              <a:t>16</a:t>
            </a:fld>
            <a:endParaRPr lang="en-US"/>
          </a:p>
        </p:txBody>
      </p:sp>
    </p:spTree>
    <p:extLst>
      <p:ext uri="{BB962C8B-B14F-4D97-AF65-F5344CB8AC3E}">
        <p14:creationId xmlns:p14="http://schemas.microsoft.com/office/powerpoint/2010/main" val="2033839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17</a:t>
            </a:fld>
            <a:endParaRPr lang="en-US"/>
          </a:p>
        </p:txBody>
      </p:sp>
    </p:spTree>
    <p:extLst>
      <p:ext uri="{BB962C8B-B14F-4D97-AF65-F5344CB8AC3E}">
        <p14:creationId xmlns:p14="http://schemas.microsoft.com/office/powerpoint/2010/main" val="2710033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18</a:t>
            </a:fld>
            <a:endParaRPr lang="en-US"/>
          </a:p>
        </p:txBody>
      </p:sp>
    </p:spTree>
    <p:extLst>
      <p:ext uri="{BB962C8B-B14F-4D97-AF65-F5344CB8AC3E}">
        <p14:creationId xmlns:p14="http://schemas.microsoft.com/office/powerpoint/2010/main" val="3542147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This is performed to evaluate lung function. Ventilation is one of two components of lung function, ventilation and perfusion. Ventilation refers to the ability of the air to reach all areas of the lung.  This code is not for the actual test… it’s for the analysis of the results using a software that analyzes </a:t>
            </a:r>
            <a:r>
              <a:rPr lang="en-US" dirty="0" err="1"/>
              <a:t>cinefluorograph</a:t>
            </a:r>
            <a:r>
              <a:rPr lang="en-US" dirty="0"/>
              <a:t> images in combination with a CT image to quantify ventilation of pulmonary tissue, thereby providing support to physicians in their assessment of patients with lung diseases. The XV Lung Ventilation Analysis Software measures the tissue motion of the lung, at all locations throughout the lung, and at all phases of the breath. It uses these motion measurements to calculate the 4-dimensional (4D) ventilation of lung tissues</a:t>
            </a:r>
          </a:p>
          <a:p>
            <a:endParaRPr lang="en-US" dirty="0"/>
          </a:p>
          <a:p>
            <a:r>
              <a:rPr lang="en-US" dirty="0"/>
              <a:t>0807T- do not report with fluoroscopy codes, pulmonary ventilation imaging codes, perfusion and ventilation codes, all included within the code. </a:t>
            </a:r>
          </a:p>
          <a:p>
            <a:endParaRPr lang="en-US" dirty="0"/>
          </a:p>
          <a:p>
            <a:r>
              <a:rPr lang="en-US" dirty="0"/>
              <a:t>0808T- do not report with the codes mentioned that can’t be reported with 0807T, but also added CT scan codes here. CT scan is already included. </a:t>
            </a:r>
          </a:p>
          <a:p>
            <a:endParaRPr lang="en-US" dirty="0"/>
          </a:p>
          <a:p>
            <a:r>
              <a:rPr lang="en-US" dirty="0"/>
              <a:t>Difference between these two codes, the first is using a previously acquired CT image.. The second is using a CT scan that was taken at that time for the purpose of this ventilation analysis and is included in the code.  </a:t>
            </a:r>
          </a:p>
        </p:txBody>
      </p:sp>
      <p:sp>
        <p:nvSpPr>
          <p:cNvPr id="4" name="Slide Number Placeholder 3"/>
          <p:cNvSpPr>
            <a:spLocks noGrp="1"/>
          </p:cNvSpPr>
          <p:nvPr>
            <p:ph type="sldNum" sz="quarter" idx="5"/>
          </p:nvPr>
        </p:nvSpPr>
        <p:spPr/>
        <p:txBody>
          <a:bodyPr/>
          <a:lstStyle/>
          <a:p>
            <a:fld id="{43F1C1D5-1B46-441D-9B5C-BA43369CB2B2}" type="slidenum">
              <a:rPr lang="en-US" smtClean="0"/>
              <a:t>20</a:t>
            </a:fld>
            <a:endParaRPr lang="en-US"/>
          </a:p>
        </p:txBody>
      </p:sp>
    </p:spTree>
    <p:extLst>
      <p:ext uri="{BB962C8B-B14F-4D97-AF65-F5344CB8AC3E}">
        <p14:creationId xmlns:p14="http://schemas.microsoft.com/office/powerpoint/2010/main" val="393150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F1C1D5-1B46-441D-9B5C-BA43369CB2B2}" type="slidenum">
              <a:rPr lang="en-US" smtClean="0"/>
              <a:t>2</a:t>
            </a:fld>
            <a:endParaRPr lang="en-US"/>
          </a:p>
        </p:txBody>
      </p:sp>
    </p:spTree>
    <p:extLst>
      <p:ext uri="{BB962C8B-B14F-4D97-AF65-F5344CB8AC3E}">
        <p14:creationId xmlns:p14="http://schemas.microsoft.com/office/powerpoint/2010/main" val="3386264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When you wanted to do a percutaneous arthrodesis of the sacroiliac joint utilizing both a </a:t>
            </a:r>
            <a:r>
              <a:rPr lang="en-US" dirty="0" err="1"/>
              <a:t>transfixation</a:t>
            </a:r>
            <a:r>
              <a:rPr lang="en-US" dirty="0"/>
              <a:t> device and an intra-articular implant you would have to use 27299 which is the unlisted procedure of the pelvis or hip joint. Now we have this new code for that circumstance.</a:t>
            </a:r>
          </a:p>
          <a:p>
            <a:endParaRPr lang="en-US" dirty="0"/>
          </a:p>
          <a:p>
            <a:endParaRPr lang="en-US" dirty="0"/>
          </a:p>
          <a:p>
            <a:endParaRPr lang="en-US" dirty="0"/>
          </a:p>
          <a:p>
            <a:r>
              <a:rPr lang="en-US" dirty="0"/>
              <a:t> SI joint procedures include two distinct types: one type that uses laterally placed transfixing devices via a </a:t>
            </a:r>
            <a:r>
              <a:rPr lang="en-US" dirty="0" err="1"/>
              <a:t>transiliac</a:t>
            </a:r>
            <a:r>
              <a:rPr lang="en-US" dirty="0"/>
              <a:t> approach (crossing the joint), and another that uses intra-articular placement of bone allograft products or devices typically placed via a posterior, or “dorsal,” approach (within the joint). </a:t>
            </a:r>
          </a:p>
          <a:p>
            <a:endParaRPr lang="en-US" dirty="0"/>
          </a:p>
          <a:p>
            <a:r>
              <a:rPr lang="en-US" dirty="0"/>
              <a:t> Picture 1:  Lateral </a:t>
            </a:r>
            <a:r>
              <a:rPr lang="en-US" dirty="0" err="1"/>
              <a:t>transiliac</a:t>
            </a:r>
            <a:r>
              <a:rPr lang="en-US" dirty="0"/>
              <a:t> transfixing devices. (A) Typical lateral </a:t>
            </a:r>
            <a:r>
              <a:rPr lang="en-US" dirty="0" err="1"/>
              <a:t>transiliac</a:t>
            </a:r>
            <a:r>
              <a:rPr lang="en-US" dirty="0"/>
              <a:t> trajectory. (B) Posterolateral </a:t>
            </a:r>
            <a:r>
              <a:rPr lang="en-US" dirty="0" err="1"/>
              <a:t>transiliac</a:t>
            </a:r>
            <a:r>
              <a:rPr lang="en-US" dirty="0"/>
              <a:t> trajectory.</a:t>
            </a:r>
          </a:p>
          <a:p>
            <a:endParaRPr lang="en-US" dirty="0"/>
          </a:p>
          <a:p>
            <a:r>
              <a:rPr lang="en-US" dirty="0"/>
              <a:t>Picture 2: bone implant in the sacroiliac joint to stabilize and </a:t>
            </a:r>
            <a:r>
              <a:rPr lang="en-US"/>
              <a:t>fuse it. </a:t>
            </a:r>
            <a:endParaRPr lang="en-US" dirty="0"/>
          </a:p>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21</a:t>
            </a:fld>
            <a:endParaRPr lang="en-US"/>
          </a:p>
        </p:txBody>
      </p:sp>
    </p:spTree>
    <p:extLst>
      <p:ext uri="{BB962C8B-B14F-4D97-AF65-F5344CB8AC3E}">
        <p14:creationId xmlns:p14="http://schemas.microsoft.com/office/powerpoint/2010/main" val="30846456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 whole lot of information on this. Mostly used with ocular gene and cellular therapy. The subretinal route is used because other deliveries of the medication can lead to damage of the retina so they need to be very specific about how this is delivered. </a:t>
            </a:r>
          </a:p>
          <a:p>
            <a:r>
              <a:rPr lang="en-US" dirty="0"/>
              <a:t>Subretinal injection, delivers the therapeutic suspension immediately under the sensory retina, into the subretinal space, a virtual space between the photoreceptors and the retinal pigment epithelium (RPE) </a:t>
            </a:r>
          </a:p>
          <a:p>
            <a:endParaRPr lang="en-US" dirty="0"/>
          </a:p>
          <a:p>
            <a:r>
              <a:rPr lang="en-US" dirty="0"/>
              <a:t>Since the placement of the needle has to be so precise they are exploring using </a:t>
            </a:r>
            <a:r>
              <a:rPr lang="en-US" dirty="0" err="1"/>
              <a:t>microprecision</a:t>
            </a:r>
            <a:r>
              <a:rPr lang="en-US" dirty="0"/>
              <a:t> robot systems for this procedure, but it’s not currently in use.to my knowledge (article was from last year) </a:t>
            </a:r>
          </a:p>
          <a:p>
            <a:endParaRPr lang="en-US" dirty="0"/>
          </a:p>
          <a:p>
            <a:r>
              <a:rPr lang="en-US" dirty="0"/>
              <a:t> 0810T- Do not use with 67036, 67039, 67040, 67041, 67042, 67043- codes for vitrectomy and this procedure code includes vitrectomy. </a:t>
            </a:r>
          </a:p>
          <a:p>
            <a:endParaRPr lang="en-US" dirty="0"/>
          </a:p>
          <a:p>
            <a:endParaRPr lang="en-US" dirty="0"/>
          </a:p>
          <a:p>
            <a:r>
              <a:rPr lang="en-US" dirty="0"/>
              <a:t>0810T, https://www.frontiersin.org/articles/10.3389/fmed.2022.846782/full </a:t>
            </a:r>
          </a:p>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22</a:t>
            </a:fld>
            <a:endParaRPr lang="en-US"/>
          </a:p>
        </p:txBody>
      </p:sp>
    </p:spTree>
    <p:extLst>
      <p:ext uri="{BB962C8B-B14F-4D97-AF65-F5344CB8AC3E}">
        <p14:creationId xmlns:p14="http://schemas.microsoft.com/office/powerpoint/2010/main" val="1842094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“RSV” Usually relate this with babies or young children but it can actually be dangerous for seniors too (particularly if they have underlying heart conditions, lung disease, or weakened immune systems). First RSV vaccine – 60 years in the making. </a:t>
            </a:r>
          </a:p>
          <a:p>
            <a:r>
              <a:rPr lang="en-US" dirty="0"/>
              <a:t>Keep eye out.. More RSV vaccines on the way. All the work on the RSV vaccine actually helped with speeding the development of the Covid vaccine. </a:t>
            </a:r>
          </a:p>
          <a:p>
            <a:endParaRPr lang="en-US" dirty="0"/>
          </a:p>
          <a:p>
            <a:endParaRPr lang="en-US" dirty="0"/>
          </a:p>
          <a:p>
            <a:r>
              <a:rPr lang="en-US" dirty="0"/>
              <a:t>Late 1960s vaccine developed and tested on animals.. Given to children… looked promising but trial found that 80% of patients who received the vaccine required hospitalization compared to 5% who had placebo and there were also deaths.  This lead to many of the guardrails currently in place around clinical trials for vaccines. </a:t>
            </a:r>
          </a:p>
        </p:txBody>
      </p:sp>
      <p:sp>
        <p:nvSpPr>
          <p:cNvPr id="4" name="Slide Number Placeholder 3"/>
          <p:cNvSpPr>
            <a:spLocks noGrp="1"/>
          </p:cNvSpPr>
          <p:nvPr>
            <p:ph type="sldNum" sz="quarter" idx="5"/>
          </p:nvPr>
        </p:nvSpPr>
        <p:spPr/>
        <p:txBody>
          <a:bodyPr/>
          <a:lstStyle/>
          <a:p>
            <a:fld id="{43F1C1D5-1B46-441D-9B5C-BA43369CB2B2}" type="slidenum">
              <a:rPr lang="en-US" smtClean="0"/>
              <a:t>23</a:t>
            </a:fld>
            <a:endParaRPr lang="en-US"/>
          </a:p>
        </p:txBody>
      </p:sp>
    </p:spTree>
    <p:extLst>
      <p:ext uri="{BB962C8B-B14F-4D97-AF65-F5344CB8AC3E}">
        <p14:creationId xmlns:p14="http://schemas.microsoft.com/office/powerpoint/2010/main" val="40687582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F1C1D5-1B46-441D-9B5C-BA43369CB2B2}" type="slidenum">
              <a:rPr lang="en-US" smtClean="0"/>
              <a:t>24</a:t>
            </a:fld>
            <a:endParaRPr lang="en-US"/>
          </a:p>
        </p:txBody>
      </p:sp>
    </p:spTree>
    <p:extLst>
      <p:ext uri="{BB962C8B-B14F-4D97-AF65-F5344CB8AC3E}">
        <p14:creationId xmlns:p14="http://schemas.microsoft.com/office/powerpoint/2010/main" val="1682297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25</a:t>
            </a:fld>
            <a:endParaRPr lang="en-US"/>
          </a:p>
        </p:txBody>
      </p:sp>
    </p:spTree>
    <p:extLst>
      <p:ext uri="{BB962C8B-B14F-4D97-AF65-F5344CB8AC3E}">
        <p14:creationId xmlns:p14="http://schemas.microsoft.com/office/powerpoint/2010/main" val="42824161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F1C1D5-1B46-441D-9B5C-BA43369CB2B2}" type="slidenum">
              <a:rPr lang="en-US" smtClean="0"/>
              <a:t>26</a:t>
            </a:fld>
            <a:endParaRPr lang="en-US"/>
          </a:p>
        </p:txBody>
      </p:sp>
    </p:spTree>
    <p:extLst>
      <p:ext uri="{BB962C8B-B14F-4D97-AF65-F5344CB8AC3E}">
        <p14:creationId xmlns:p14="http://schemas.microsoft.com/office/powerpoint/2010/main" val="3535927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27</a:t>
            </a:fld>
            <a:endParaRPr lang="en-US"/>
          </a:p>
        </p:txBody>
      </p:sp>
    </p:spTree>
    <p:extLst>
      <p:ext uri="{BB962C8B-B14F-4D97-AF65-F5344CB8AC3E}">
        <p14:creationId xmlns:p14="http://schemas.microsoft.com/office/powerpoint/2010/main" val="10430709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28</a:t>
            </a:fld>
            <a:endParaRPr lang="en-US"/>
          </a:p>
        </p:txBody>
      </p:sp>
    </p:spTree>
    <p:extLst>
      <p:ext uri="{BB962C8B-B14F-4D97-AF65-F5344CB8AC3E}">
        <p14:creationId xmlns:p14="http://schemas.microsoft.com/office/powerpoint/2010/main" val="42776956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29</a:t>
            </a:fld>
            <a:endParaRPr lang="en-US"/>
          </a:p>
        </p:txBody>
      </p:sp>
    </p:spTree>
    <p:extLst>
      <p:ext uri="{BB962C8B-B14F-4D97-AF65-F5344CB8AC3E}">
        <p14:creationId xmlns:p14="http://schemas.microsoft.com/office/powerpoint/2010/main" val="25038249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CMS put out very limited information on these</a:t>
            </a:r>
          </a:p>
          <a:p>
            <a:endParaRPr lang="en-US" dirty="0"/>
          </a:p>
          <a:p>
            <a:r>
              <a:rPr lang="en-US" dirty="0"/>
              <a:t>C9150- Xenon Xe 129 is a contrast agent composed of hyperpolarized gas. Upon inhalation, the hyperpolarized xenon 129 gas is distributed throughout the lungs. MRI, immediately following HP129Xe administration, allows for the visualization of lung structures based on the distribution pattern of the gas. This may aid in the diagnosis of certain lung abnormalities</a:t>
            </a:r>
          </a:p>
          <a:p>
            <a:endParaRPr lang="en-US" dirty="0"/>
          </a:p>
          <a:p>
            <a:r>
              <a:rPr lang="en-US" dirty="0"/>
              <a:t>C9151-  Used to treat adults with a disease called paroxysmal nocturnal hemoglobinuria (PNH). Disorder that leads to impaired production of blood cells. </a:t>
            </a:r>
          </a:p>
          <a:p>
            <a:endParaRPr lang="en-US" dirty="0"/>
          </a:p>
          <a:p>
            <a:r>
              <a:rPr lang="en-US" dirty="0"/>
              <a:t>C9784 – procedure used to address obesity. It can reduce the size of the stomach without the need for an incision through the skin. Performed with an endoscopic stitching device to reduce the size of the stomach and to shorten and reshape the stomach which helps it to empty into the intestines slower (making you feel fuller longer), minimally invasive, less risk for complications, and it is also reversible.  So the traditional laparoscopic sleeve gastrectomy also reduces the stomach size but it does so by removing a piece of the stomach. In this procedure they insert the endoscopic stitching device thru mouth and stitch stomach in a folded over type shape. https://www.hopkinsmedicine.org/health/treatment-tests-and-therapies/endoscopic-sleeve-gastroplasty. Link to video of procedure.</a:t>
            </a:r>
          </a:p>
          <a:p>
            <a:endParaRPr lang="en-US" dirty="0"/>
          </a:p>
          <a:p>
            <a:r>
              <a:rPr lang="en-US" dirty="0"/>
              <a:t>C9785- This procedure is for patients who regain weight after gastric bypass surgery. aims to reduce the size of the opening between the stomach pouch and the small intestine to slow stomach emptying and help you feel fuller longer. Surgeon inserts an endoscope through patient’s mouth and guides it into the stomach pouch that had been created during the previous gastric bypass surgery. Heat treatment is applied to the edge of the gastric outlet (which is the opening between the gastric pouch and the small intestine.. Once the heat treatment is applied to the gastric outlet, the doctor uses a suturing device on the end of the endoscope to tighten the gastric outlet and reduce it approximately 8-10 mm.  When this opening is enlarged, it makes the patient feel hungry faster because food is emptied faster. So by narrowing this outlet it will help the food to empty to the small intestine slower and the patient to feel fuller longer. </a:t>
            </a:r>
          </a:p>
          <a:p>
            <a:endParaRPr lang="en-US" dirty="0"/>
          </a:p>
          <a:p>
            <a:r>
              <a:rPr lang="en-US" dirty="0"/>
              <a:t>C9786- “to describe the diagnostic aid service for routine functional cardiovascular assessment using echocardiography.” This is just a software that helps with analyzing echo images and creates a report for the doctor to review. </a:t>
            </a:r>
          </a:p>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30</a:t>
            </a:fld>
            <a:endParaRPr lang="en-US"/>
          </a:p>
        </p:txBody>
      </p:sp>
    </p:spTree>
    <p:extLst>
      <p:ext uri="{BB962C8B-B14F-4D97-AF65-F5344CB8AC3E}">
        <p14:creationId xmlns:p14="http://schemas.microsoft.com/office/powerpoint/2010/main" val="3392609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F1C1D5-1B46-441D-9B5C-BA43369CB2B2}" type="slidenum">
              <a:rPr lang="en-US" smtClean="0"/>
              <a:t>3</a:t>
            </a:fld>
            <a:endParaRPr lang="en-US"/>
          </a:p>
        </p:txBody>
      </p:sp>
    </p:spTree>
    <p:extLst>
      <p:ext uri="{BB962C8B-B14F-4D97-AF65-F5344CB8AC3E}">
        <p14:creationId xmlns:p14="http://schemas.microsoft.com/office/powerpoint/2010/main" val="22113223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C9787- non invasive method to assess gastric function. Electrodes are placed on the abdomen to detect electrophysiological biomarkers, such as slow wave direction, and simultaneously the patient is digitally logging their symptoms. </a:t>
            </a:r>
          </a:p>
        </p:txBody>
      </p:sp>
      <p:sp>
        <p:nvSpPr>
          <p:cNvPr id="4" name="Slide Number Placeholder 3"/>
          <p:cNvSpPr>
            <a:spLocks noGrp="1"/>
          </p:cNvSpPr>
          <p:nvPr>
            <p:ph type="sldNum" sz="quarter" idx="5"/>
          </p:nvPr>
        </p:nvSpPr>
        <p:spPr/>
        <p:txBody>
          <a:bodyPr/>
          <a:lstStyle/>
          <a:p>
            <a:fld id="{43F1C1D5-1B46-441D-9B5C-BA43369CB2B2}" type="slidenum">
              <a:rPr lang="en-US" smtClean="0"/>
              <a:t>31</a:t>
            </a:fld>
            <a:endParaRPr lang="en-US"/>
          </a:p>
        </p:txBody>
      </p:sp>
    </p:spTree>
    <p:extLst>
      <p:ext uri="{BB962C8B-B14F-4D97-AF65-F5344CB8AC3E}">
        <p14:creationId xmlns:p14="http://schemas.microsoft.com/office/powerpoint/2010/main" val="38999749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https://www.cms.gov/files/document/2023-hcpcs-application-summary-quarter-1-2023-drugs-and-biologicals-updated-04/28/2023.pdf   page 52  all codes</a:t>
            </a:r>
          </a:p>
          <a:p>
            <a:endParaRPr lang="en-US" dirty="0"/>
          </a:p>
          <a:p>
            <a:endParaRPr lang="en-US" dirty="0"/>
          </a:p>
          <a:p>
            <a:r>
              <a:rPr lang="en-US" dirty="0"/>
              <a:t>These HCPCS codes were created because they are products that are approved under the NDA or BLA that are rated as not therapeutically equivalent to their reference listed drug in the FDA’s orange book that has an existing code , so they are considered “single source” products.</a:t>
            </a:r>
          </a:p>
          <a:p>
            <a:endParaRPr lang="en-US" dirty="0"/>
          </a:p>
          <a:p>
            <a:endParaRPr lang="en-US" dirty="0"/>
          </a:p>
          <a:p>
            <a:endParaRPr lang="en-US" dirty="0"/>
          </a:p>
          <a:p>
            <a:r>
              <a:rPr lang="en-US" dirty="0"/>
              <a:t>NDA is an application to permit the sale and marketing of a new drug in the United States. Drugs that are approved via an NDA pathway are regulated under Section 505 of the Food, Drug, &amp; Cosmetics (FD&amp;C) Act. A BLA is a request to introduce, or deliver for introduction, a biological product into interstate commerce</a:t>
            </a:r>
          </a:p>
          <a:p>
            <a:endParaRPr lang="en-US" dirty="0"/>
          </a:p>
          <a:p>
            <a:r>
              <a:rPr lang="en-US" dirty="0"/>
              <a:t>The Orange Book is a list of drugs and pharmaceuticals that the U.S. Food and Drug Administration (FDA) has approved as both safe and effective. Although it is commonly called the Orange Book, its formal name is Approved Drug Products with Th</a:t>
            </a:r>
          </a:p>
          <a:p>
            <a:r>
              <a:rPr lang="en-US" dirty="0" err="1"/>
              <a:t>erapeutic</a:t>
            </a:r>
            <a:r>
              <a:rPr lang="en-US" dirty="0"/>
              <a:t> Equivalence Evaluations. The Orange Book is useful for finding generic drug equivalents, which may often be much lower cost for patients. A therapeutically equivalent drug must meet all the criteria of pharmaceutically equivalent drugs (same active ingredient, same dosage/concentration/strength, same route of delivery) and also have the same form/identity (e.g., tablet or capsule) as the brand drug. Additionally, it must also be tested for bioequivalence, meaning they are processed and metabolized by the body in the same way. </a:t>
            </a:r>
          </a:p>
          <a:p>
            <a:endParaRPr lang="en-US" dirty="0"/>
          </a:p>
          <a:p>
            <a:r>
              <a:rPr lang="en-US" dirty="0"/>
              <a:t>Single source drug means a drug that is produced and distributed under an original New Drug Application approved by the federal Food and Drug Administration. A drug ceases to be a single-source drug when the same drug in the same dosage form and strength manufactured by another manufacturer is approved by the federal Food and Drug Administration under the provisions for an Abbreviated New Drug Application.</a:t>
            </a:r>
          </a:p>
          <a:p>
            <a:endParaRPr lang="en-US" dirty="0"/>
          </a:p>
          <a:p>
            <a:endParaRPr lang="en-US" dirty="0"/>
          </a:p>
          <a:p>
            <a:r>
              <a:rPr lang="en-US" dirty="0"/>
              <a:t>Not going to go through these products to tell you it’s indications because these products aren’t new, many have been around for years and you probably have heard of many of these already, these particular ones are just not considered therapeutically equivalent so a new code was needed.</a:t>
            </a:r>
          </a:p>
          <a:p>
            <a:r>
              <a:rPr lang="en-US" dirty="0"/>
              <a:t>tps://www.cms.gov/files/document/2023-hcpcs-application-summary-quarter-1-2023-drugs-and-biologicals-updated-04/28/2023.pdf   page 52  all codes</a:t>
            </a:r>
          </a:p>
        </p:txBody>
      </p:sp>
      <p:sp>
        <p:nvSpPr>
          <p:cNvPr id="4" name="Slide Number Placeholder 3"/>
          <p:cNvSpPr>
            <a:spLocks noGrp="1"/>
          </p:cNvSpPr>
          <p:nvPr>
            <p:ph type="sldNum" sz="quarter" idx="5"/>
          </p:nvPr>
        </p:nvSpPr>
        <p:spPr/>
        <p:txBody>
          <a:bodyPr/>
          <a:lstStyle/>
          <a:p>
            <a:fld id="{43F1C1D5-1B46-441D-9B5C-BA43369CB2B2}" type="slidenum">
              <a:rPr lang="en-US" smtClean="0"/>
              <a:t>32</a:t>
            </a:fld>
            <a:endParaRPr lang="en-US"/>
          </a:p>
        </p:txBody>
      </p:sp>
    </p:spTree>
    <p:extLst>
      <p:ext uri="{BB962C8B-B14F-4D97-AF65-F5344CB8AC3E}">
        <p14:creationId xmlns:p14="http://schemas.microsoft.com/office/powerpoint/2010/main" val="19476143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All codes. https://www.cms.gov/files/document/2023-hcpcs-application-summary-quarter-1-2023-drugs-and-biologicals-updated-04/28/2023.pdf   page 52  </a:t>
            </a:r>
          </a:p>
          <a:p>
            <a:endParaRPr lang="fr-FR" dirty="0"/>
          </a:p>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33</a:t>
            </a:fld>
            <a:endParaRPr lang="en-US"/>
          </a:p>
        </p:txBody>
      </p:sp>
    </p:spTree>
    <p:extLst>
      <p:ext uri="{BB962C8B-B14F-4D97-AF65-F5344CB8AC3E}">
        <p14:creationId xmlns:p14="http://schemas.microsoft.com/office/powerpoint/2010/main" val="22434656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Pg 52</a:t>
            </a:r>
          </a:p>
        </p:txBody>
      </p:sp>
      <p:sp>
        <p:nvSpPr>
          <p:cNvPr id="4" name="Slide Number Placeholder 3"/>
          <p:cNvSpPr>
            <a:spLocks noGrp="1"/>
          </p:cNvSpPr>
          <p:nvPr>
            <p:ph type="sldNum" sz="quarter" idx="5"/>
          </p:nvPr>
        </p:nvSpPr>
        <p:spPr/>
        <p:txBody>
          <a:bodyPr/>
          <a:lstStyle/>
          <a:p>
            <a:fld id="{43F1C1D5-1B46-441D-9B5C-BA43369CB2B2}" type="slidenum">
              <a:rPr lang="en-US" smtClean="0"/>
              <a:t>34</a:t>
            </a:fld>
            <a:endParaRPr lang="en-US"/>
          </a:p>
        </p:txBody>
      </p:sp>
    </p:spTree>
    <p:extLst>
      <p:ext uri="{BB962C8B-B14F-4D97-AF65-F5344CB8AC3E}">
        <p14:creationId xmlns:p14="http://schemas.microsoft.com/office/powerpoint/2010/main" val="7187099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Brand names are listed behind the code description</a:t>
            </a:r>
          </a:p>
          <a:p>
            <a:endParaRPr lang="en-US" dirty="0"/>
          </a:p>
          <a:p>
            <a:r>
              <a:rPr lang="en-US" dirty="0"/>
              <a:t>J2249- The FDA approved indication is for the induction and maintenance of procedural sedation in adults undergoing procedures lasting 30 minutes or less.</a:t>
            </a:r>
          </a:p>
          <a:p>
            <a:endParaRPr lang="en-US" dirty="0"/>
          </a:p>
          <a:p>
            <a:endParaRPr lang="en-US" dirty="0"/>
          </a:p>
          <a:p>
            <a:r>
              <a:rPr lang="en-US" dirty="0"/>
              <a:t>J2329-FDA-approved as a cytolytic antibody indicated for the treatment of relapsing forms of multiple sclerosis, to include clinically isolated syndrome, </a:t>
            </a:r>
          </a:p>
          <a:p>
            <a:r>
              <a:rPr lang="en-US" dirty="0"/>
              <a:t>relapsing-remitting disease, and active secondary progressive disease, in adults.</a:t>
            </a:r>
          </a:p>
          <a:p>
            <a:endParaRPr lang="en-US" dirty="0"/>
          </a:p>
          <a:p>
            <a:endParaRPr lang="en-US" dirty="0"/>
          </a:p>
          <a:p>
            <a:r>
              <a:rPr lang="en-US" dirty="0"/>
              <a:t>J2561-approved by the Food and Drug Administration (FDA) indicated for the treatment of neonatal seizures in term and preterm infants. </a:t>
            </a:r>
          </a:p>
          <a:p>
            <a:endParaRPr lang="en-US" dirty="0"/>
          </a:p>
          <a:p>
            <a:endParaRPr lang="en-US" dirty="0"/>
          </a:p>
          <a:p>
            <a:r>
              <a:rPr lang="en-US" dirty="0"/>
              <a:t>J2806-approved by the Food and Drug Administration (FDA) indicated in adults to stimulate gallbladder contraction, to be </a:t>
            </a:r>
          </a:p>
          <a:p>
            <a:r>
              <a:rPr lang="en-US" dirty="0"/>
              <a:t>assessed by various methods of diagnostic imaging, or to be obtained by a duodenal </a:t>
            </a:r>
          </a:p>
          <a:p>
            <a:r>
              <a:rPr lang="en-US" dirty="0"/>
              <a:t>aspiration sample of concentrated bile for analysis of cholesterol, bile salts, phospholipids, </a:t>
            </a:r>
          </a:p>
          <a:p>
            <a:r>
              <a:rPr lang="en-US" dirty="0"/>
              <a:t>and crystals. </a:t>
            </a:r>
            <a:r>
              <a:rPr lang="en-US" dirty="0" err="1"/>
              <a:t>Sincalide</a:t>
            </a:r>
            <a:r>
              <a:rPr lang="en-US" dirty="0"/>
              <a:t> can stimulate pancreatic secretion in combination with secretin prior </a:t>
            </a:r>
          </a:p>
          <a:p>
            <a:r>
              <a:rPr lang="en-US" dirty="0"/>
              <a:t>to obtaining a duodenal aspirate for analysis of enzyme activity, composition, and can </a:t>
            </a:r>
          </a:p>
          <a:p>
            <a:r>
              <a:rPr lang="en-US" dirty="0"/>
              <a:t>accelerate the transit of a barium meal through the small bowel, thereby decreasing the time </a:t>
            </a:r>
          </a:p>
          <a:p>
            <a:r>
              <a:rPr lang="en-US" dirty="0"/>
              <a:t>and extent of radiation associated with fluoroscopy and x-ray examination of the intestinal </a:t>
            </a:r>
          </a:p>
          <a:p>
            <a:r>
              <a:rPr lang="en-US" dirty="0"/>
              <a:t>tract. </a:t>
            </a:r>
          </a:p>
          <a:p>
            <a:endParaRPr lang="en-US" dirty="0"/>
          </a:p>
          <a:p>
            <a:r>
              <a:rPr lang="en-US" dirty="0"/>
              <a:t>J1440 Just a note, this is a reused HCPCS code that previously expired 12/31/2013. REBYOTA® was approved by the Food &amp; </a:t>
            </a:r>
          </a:p>
          <a:p>
            <a:r>
              <a:rPr lang="en-US" dirty="0"/>
              <a:t>Drug Administration (FDA) indicated for rectal administration for the prevention of recurrence of </a:t>
            </a:r>
          </a:p>
          <a:p>
            <a:r>
              <a:rPr lang="en-US" dirty="0" err="1"/>
              <a:t>Clostridioides</a:t>
            </a:r>
            <a:r>
              <a:rPr lang="en-US" dirty="0"/>
              <a:t> difficile infection (CDI) in individuals 18 years of age and older, following </a:t>
            </a:r>
          </a:p>
          <a:p>
            <a:r>
              <a:rPr lang="en-US" dirty="0"/>
              <a:t>antibiotic treatment for recurrent CDI.</a:t>
            </a:r>
          </a:p>
          <a:p>
            <a:endParaRPr lang="en-US" dirty="0"/>
          </a:p>
          <a:p>
            <a:r>
              <a:rPr lang="en-US" dirty="0"/>
              <a:t>J1961- FDA-approved as a human immunodeficiency virus type 1 (HIV1) capsid inhibitor, to be used in combination with other antiretroviral(s); and is indicated for </a:t>
            </a:r>
          </a:p>
          <a:p>
            <a:r>
              <a:rPr lang="en-US" dirty="0"/>
              <a:t>the treatment of HIV-1 infection in heavily treatment-experienced adults with multidrug </a:t>
            </a:r>
          </a:p>
          <a:p>
            <a:r>
              <a:rPr lang="en-US" dirty="0"/>
              <a:t>resistant HIV-1 infection failing their current antiretroviral regimen due to resistance, </a:t>
            </a:r>
          </a:p>
          <a:p>
            <a:r>
              <a:rPr lang="en-US" dirty="0"/>
              <a:t>intolerance, or safety considerations. </a:t>
            </a:r>
          </a:p>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35</a:t>
            </a:fld>
            <a:endParaRPr lang="en-US"/>
          </a:p>
        </p:txBody>
      </p:sp>
    </p:spTree>
    <p:extLst>
      <p:ext uri="{BB962C8B-B14F-4D97-AF65-F5344CB8AC3E}">
        <p14:creationId xmlns:p14="http://schemas.microsoft.com/office/powerpoint/2010/main" val="14372957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J9029- instilled once every three months into the bladder via a urinary catheter, adenovirus vector-based gene therapy for intravesical use for the treatment of adult patients </a:t>
            </a:r>
          </a:p>
          <a:p>
            <a:r>
              <a:rPr lang="en-US" dirty="0"/>
              <a:t>with high-risk Bacillus Calmette-Guérin unresponsive non-muscle invasive bladder cancer </a:t>
            </a:r>
          </a:p>
          <a:p>
            <a:r>
              <a:rPr lang="en-US" dirty="0"/>
              <a:t>with carcinoma in situ with or without papillary tumors. </a:t>
            </a:r>
          </a:p>
          <a:p>
            <a:endParaRPr lang="en-US" dirty="0"/>
          </a:p>
          <a:p>
            <a:r>
              <a:rPr lang="en-US" dirty="0"/>
              <a:t>J9056- indicated for the treatment of adult patients with chronic lymphocytic leukemia (CLL) and </a:t>
            </a:r>
          </a:p>
          <a:p>
            <a:r>
              <a:rPr lang="en-US" dirty="0"/>
              <a:t>indolent B-cell non-Hodgkin lymphoma (NHL) that has progressed during or within six </a:t>
            </a:r>
          </a:p>
          <a:p>
            <a:r>
              <a:rPr lang="en-US" dirty="0"/>
              <a:t>months of treatment with rituximab or a rituximab-containing regimen</a:t>
            </a:r>
          </a:p>
          <a:p>
            <a:endParaRPr lang="en-US" dirty="0"/>
          </a:p>
          <a:p>
            <a:endParaRPr lang="en-US" dirty="0"/>
          </a:p>
          <a:p>
            <a:r>
              <a:rPr lang="en-US" dirty="0"/>
              <a:t>J9058-  indicated for treatment of adult patients with </a:t>
            </a:r>
          </a:p>
          <a:p>
            <a:r>
              <a:rPr lang="en-US" dirty="0"/>
              <a:t>chronic lymphocytic leukemia (CLL), whose efficacy relative to first line therapies other than </a:t>
            </a:r>
          </a:p>
          <a:p>
            <a:r>
              <a:rPr lang="en-US" dirty="0"/>
              <a:t>chlorambucil has not been established, and indolent B-cell non-</a:t>
            </a:r>
            <a:r>
              <a:rPr lang="en-US" dirty="0" err="1"/>
              <a:t>Hodgkins</a:t>
            </a:r>
            <a:r>
              <a:rPr lang="en-US" dirty="0"/>
              <a:t> lymphoma (NHL) </a:t>
            </a:r>
          </a:p>
          <a:p>
            <a:r>
              <a:rPr lang="en-US" dirty="0"/>
              <a:t>that has progressed during or within six months of treatment with rituximab or a rituximab-containing regimen.</a:t>
            </a:r>
          </a:p>
          <a:p>
            <a:endParaRPr lang="en-US" dirty="0"/>
          </a:p>
          <a:p>
            <a:endParaRPr lang="en-US" dirty="0"/>
          </a:p>
          <a:p>
            <a:r>
              <a:rPr lang="en-US" dirty="0"/>
              <a:t>J9059-  indicated for the </a:t>
            </a:r>
          </a:p>
          <a:p>
            <a:r>
              <a:rPr lang="en-US" dirty="0"/>
              <a:t>treatment of adult patients with chronic lymphocytic leukemia (CLL) and indolent B-cell </a:t>
            </a:r>
          </a:p>
          <a:p>
            <a:r>
              <a:rPr lang="en-US" dirty="0"/>
              <a:t>non-Hodgkin’s lymphoma (NHL) that has progressed during or within six months of </a:t>
            </a:r>
          </a:p>
          <a:p>
            <a:r>
              <a:rPr lang="en-US" dirty="0"/>
              <a:t>treatment with rituximab or a rituximab-containing regimen.</a:t>
            </a:r>
          </a:p>
          <a:p>
            <a:endParaRPr lang="en-US" dirty="0"/>
          </a:p>
          <a:p>
            <a:r>
              <a:rPr lang="en-US" dirty="0"/>
              <a:t>J9063- antibody-drug conjugate (ADC) </a:t>
            </a:r>
          </a:p>
          <a:p>
            <a:r>
              <a:rPr lang="en-US" dirty="0"/>
              <a:t>directed against folate receptor alpha, a cell-surface protein highly expressed in ovarian </a:t>
            </a:r>
          </a:p>
          <a:p>
            <a:r>
              <a:rPr lang="en-US" dirty="0"/>
              <a:t>cancer. According to the applicant, this drug was granted accelerated approval for the </a:t>
            </a:r>
          </a:p>
          <a:p>
            <a:r>
              <a:rPr lang="en-US" dirty="0"/>
              <a:t>treatment of adult patients with folate receptor alpha-positive, platinum-resistant epithelial </a:t>
            </a:r>
          </a:p>
          <a:p>
            <a:r>
              <a:rPr lang="en-US" dirty="0"/>
              <a:t>ovarian, fallopian tube, or primary peritoneal cancer, who have received 1 to 3 prior system </a:t>
            </a:r>
          </a:p>
          <a:p>
            <a:r>
              <a:rPr lang="en-US" dirty="0"/>
              <a:t>treatment regimens</a:t>
            </a:r>
          </a:p>
          <a:p>
            <a:endParaRPr lang="en-US" dirty="0"/>
          </a:p>
          <a:p>
            <a:r>
              <a:rPr lang="en-US" dirty="0"/>
              <a:t>J9259- a microtubule inhibitor indicated for the treatment of and administered </a:t>
            </a:r>
          </a:p>
          <a:p>
            <a:r>
              <a:rPr lang="en-US" dirty="0"/>
              <a:t>intravenously (IV) by a healthcare professional for the following indications. Metastatic </a:t>
            </a:r>
          </a:p>
          <a:p>
            <a:r>
              <a:rPr lang="en-US" dirty="0"/>
              <a:t>breast cancer after failure of combination chemotherapy for metastatic disease or relapse </a:t>
            </a:r>
          </a:p>
          <a:p>
            <a:r>
              <a:rPr lang="en-US" dirty="0"/>
              <a:t>within 6 months of adjuvant chemotherapy; prior therapy should have included an </a:t>
            </a:r>
          </a:p>
          <a:p>
            <a:r>
              <a:rPr lang="en-US" dirty="0"/>
              <a:t>anthracycline unless clinically contraindicated., Another indication is for locally advanced or metastatic </a:t>
            </a:r>
          </a:p>
          <a:p>
            <a:r>
              <a:rPr lang="en-US" dirty="0"/>
              <a:t>non-small cell lung cancer (NSCLC) as a first-line treatment in combination with carboplatin </a:t>
            </a:r>
          </a:p>
          <a:p>
            <a:r>
              <a:rPr lang="en-US" dirty="0"/>
              <a:t>in patients who are not candidates for curative surgery or radiation therapy, metastatic </a:t>
            </a:r>
          </a:p>
          <a:p>
            <a:r>
              <a:rPr lang="en-US" dirty="0"/>
              <a:t>adenocarcinoma of the pancreas as a first-line treatment in combination with gemcitabine.</a:t>
            </a:r>
          </a:p>
          <a:p>
            <a:endParaRPr lang="en-US" dirty="0"/>
          </a:p>
          <a:p>
            <a:endParaRPr lang="en-US" dirty="0"/>
          </a:p>
          <a:p>
            <a:endParaRPr lang="en-US" dirty="0"/>
          </a:p>
          <a:p>
            <a:r>
              <a:rPr lang="en-US" dirty="0"/>
              <a:t>J9323-a folate analog metabolic inhibitor indicated for </a:t>
            </a:r>
          </a:p>
          <a:p>
            <a:r>
              <a:rPr lang="en-US" dirty="0"/>
              <a:t>patients with locally advanced or metastatic, non-squamous non-small cell lung cancer </a:t>
            </a:r>
          </a:p>
          <a:p>
            <a:r>
              <a:rPr lang="en-US" dirty="0"/>
              <a:t>(NSCLC) who have a creatinine clearance (calculated by Cockcroft-Gault equation) of 45 </a:t>
            </a:r>
          </a:p>
          <a:p>
            <a:r>
              <a:rPr lang="en-US" dirty="0"/>
              <a:t>mL/min or greater.</a:t>
            </a:r>
          </a:p>
        </p:txBody>
      </p:sp>
      <p:sp>
        <p:nvSpPr>
          <p:cNvPr id="4" name="Slide Number Placeholder 3"/>
          <p:cNvSpPr>
            <a:spLocks noGrp="1"/>
          </p:cNvSpPr>
          <p:nvPr>
            <p:ph type="sldNum" sz="quarter" idx="5"/>
          </p:nvPr>
        </p:nvSpPr>
        <p:spPr/>
        <p:txBody>
          <a:bodyPr/>
          <a:lstStyle/>
          <a:p>
            <a:fld id="{43F1C1D5-1B46-441D-9B5C-BA43369CB2B2}" type="slidenum">
              <a:rPr lang="en-US" smtClean="0"/>
              <a:t>36</a:t>
            </a:fld>
            <a:endParaRPr lang="en-US"/>
          </a:p>
        </p:txBody>
      </p:sp>
    </p:spTree>
    <p:extLst>
      <p:ext uri="{BB962C8B-B14F-4D97-AF65-F5344CB8AC3E}">
        <p14:creationId xmlns:p14="http://schemas.microsoft.com/office/powerpoint/2010/main" val="11306285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J9347- a cytotoxic T-lymphocyte-associated antigen 4 </a:t>
            </a:r>
          </a:p>
          <a:p>
            <a:r>
              <a:rPr lang="en-US" dirty="0"/>
              <a:t>(CTLA-4) blocking antibody indicated, in combination with durvalumab, for the treatment of </a:t>
            </a:r>
          </a:p>
          <a:p>
            <a:r>
              <a:rPr lang="en-US" dirty="0"/>
              <a:t>adult patients with unresectable hepatocellular carcinoma (</a:t>
            </a:r>
            <a:r>
              <a:rPr lang="en-US" dirty="0" err="1"/>
              <a:t>uHCC</a:t>
            </a:r>
            <a:r>
              <a:rPr lang="en-US" dirty="0"/>
              <a:t>). C</a:t>
            </a:r>
          </a:p>
          <a:p>
            <a:endParaRPr lang="en-US" dirty="0"/>
          </a:p>
          <a:p>
            <a:r>
              <a:rPr lang="en-US" dirty="0"/>
              <a:t>J9350 </a:t>
            </a:r>
            <a:r>
              <a:rPr lang="en-US" dirty="0" err="1"/>
              <a:t>pg</a:t>
            </a:r>
            <a:r>
              <a:rPr lang="en-US" dirty="0"/>
              <a:t> 9- This is a reused HCPCS that expired 12/31/2010. ) is a bispecific CD20-directed CD3 T-cell engager </a:t>
            </a:r>
          </a:p>
          <a:p>
            <a:r>
              <a:rPr lang="en-US" dirty="0"/>
              <a:t>indicated for the treatment of adult patients with relapsed or refractory follicular lymphoma </a:t>
            </a:r>
          </a:p>
          <a:p>
            <a:r>
              <a:rPr lang="en-US" dirty="0"/>
              <a:t>after two or more lines of systemic therapy. LUNSUMIO™ is designed to enable a patient’s </a:t>
            </a:r>
          </a:p>
          <a:p>
            <a:r>
              <a:rPr lang="en-US" dirty="0"/>
              <a:t>own immune system to target and eradicate B-cells, including those that cause malignant </a:t>
            </a:r>
          </a:p>
          <a:p>
            <a:r>
              <a:rPr lang="en-US" dirty="0"/>
              <a:t>disease. </a:t>
            </a:r>
          </a:p>
          <a:p>
            <a:endParaRPr lang="en-US" dirty="0"/>
          </a:p>
          <a:p>
            <a:r>
              <a:rPr lang="en-US" dirty="0"/>
              <a:t>J9380 </a:t>
            </a:r>
            <a:r>
              <a:rPr lang="en-US" dirty="0" err="1"/>
              <a:t>pg</a:t>
            </a:r>
            <a:r>
              <a:rPr lang="en-US" dirty="0"/>
              <a:t> 11- This is a reused HCPCS that expired 12/31/2010. ™ is a bispecific B-cell maturation antigen -</a:t>
            </a:r>
          </a:p>
          <a:p>
            <a:r>
              <a:rPr lang="en-US" dirty="0"/>
              <a:t>directed CD3 T-cell engager indicated for the treatment of adult patients with relapsed or </a:t>
            </a:r>
          </a:p>
          <a:p>
            <a:r>
              <a:rPr lang="en-US" dirty="0"/>
              <a:t>refractory multiple myeloma who have received at least four prior lines of therapy, including </a:t>
            </a:r>
          </a:p>
          <a:p>
            <a:r>
              <a:rPr lang="en-US" dirty="0"/>
              <a:t>a proteasome inhibitor, an immunomodulatory agent and an anti-CD38 monoclonal antibody.</a:t>
            </a:r>
          </a:p>
          <a:p>
            <a:endParaRPr lang="en-US" dirty="0"/>
          </a:p>
          <a:p>
            <a:endParaRPr lang="en-US" dirty="0"/>
          </a:p>
          <a:p>
            <a:endParaRPr lang="en-US" dirty="0"/>
          </a:p>
          <a:p>
            <a:r>
              <a:rPr lang="en-US" dirty="0"/>
              <a:t>J9381- Its function is as a CD3-directed antibody to delay the onset of Stage 3 type 1 </a:t>
            </a:r>
          </a:p>
          <a:p>
            <a:r>
              <a:rPr lang="en-US" dirty="0"/>
              <a:t>diabetes (T1D) in adult and pediatric patients aged 8 years and older with Stage 2 T1D. </a:t>
            </a:r>
          </a:p>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37</a:t>
            </a:fld>
            <a:endParaRPr lang="en-US"/>
          </a:p>
        </p:txBody>
      </p:sp>
    </p:spTree>
    <p:extLst>
      <p:ext uri="{BB962C8B-B14F-4D97-AF65-F5344CB8AC3E}">
        <p14:creationId xmlns:p14="http://schemas.microsoft.com/office/powerpoint/2010/main" val="32777870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Q4272- a single-layer, decellularized, dehydrated human amniotic </a:t>
            </a:r>
          </a:p>
          <a:p>
            <a:r>
              <a:rPr lang="en-US" dirty="0"/>
              <a:t>membrane allograft that is intended for use as a cover or barrier for acute and chronic wounds </a:t>
            </a:r>
          </a:p>
          <a:p>
            <a:r>
              <a:rPr lang="en-US" dirty="0"/>
              <a:t>and to provide protective coverage from the surrounding environment for acute and chronic </a:t>
            </a:r>
          </a:p>
          <a:p>
            <a:r>
              <a:rPr lang="en-US" dirty="0"/>
              <a:t>wounds. applied directly to the wound; it </a:t>
            </a:r>
          </a:p>
          <a:p>
            <a:r>
              <a:rPr lang="en-US" dirty="0"/>
              <a:t>adheres to the wound bed without fixation. </a:t>
            </a:r>
          </a:p>
          <a:p>
            <a:endParaRPr lang="en-US" dirty="0"/>
          </a:p>
          <a:p>
            <a:endParaRPr lang="en-US" dirty="0"/>
          </a:p>
          <a:p>
            <a:r>
              <a:rPr lang="en-US" dirty="0"/>
              <a:t>Q4273- is a tri-layer, </a:t>
            </a:r>
          </a:p>
          <a:p>
            <a:endParaRPr lang="en-US" dirty="0"/>
          </a:p>
          <a:p>
            <a:r>
              <a:rPr lang="en-US" dirty="0"/>
              <a:t>Q4274 - dual-layer, (same as above)</a:t>
            </a:r>
          </a:p>
          <a:p>
            <a:endParaRPr lang="en-US" dirty="0"/>
          </a:p>
          <a:p>
            <a:r>
              <a:rPr lang="en-US" dirty="0"/>
              <a:t>Q4275  - dehydrated allograft that consists of a dehydrated triple layer amnion allograft tissue matrix and will accommodate a variety of handling characteristics.</a:t>
            </a:r>
          </a:p>
          <a:p>
            <a:endParaRPr lang="en-US" dirty="0"/>
          </a:p>
          <a:p>
            <a:r>
              <a:rPr lang="en-US" dirty="0"/>
              <a:t>Q4276 -a sterile dehydrated dual layered human amniotic membrane allograft. ORION Amniotic Membrane </a:t>
            </a:r>
          </a:p>
          <a:p>
            <a:r>
              <a:rPr lang="en-US" dirty="0"/>
              <a:t>is intended to serve as a barrier or cover for acute and chronic wounds and for use as a barrier </a:t>
            </a:r>
          </a:p>
          <a:p>
            <a:r>
              <a:rPr lang="en-US" dirty="0"/>
              <a:t>to protect wounds from the surrounding environment. Mentioned that it is sterilized by e-beam to meet a sterility assurance level of 10-6. </a:t>
            </a:r>
          </a:p>
          <a:p>
            <a:endParaRPr lang="en-US" dirty="0"/>
          </a:p>
          <a:p>
            <a:r>
              <a:rPr lang="en-US" dirty="0"/>
              <a:t>Q4277- </a:t>
            </a:r>
            <a:r>
              <a:rPr lang="en-US" dirty="0" err="1"/>
              <a:t>WoundPlus</a:t>
            </a:r>
            <a:r>
              <a:rPr lang="en-US" dirty="0"/>
              <a:t>™ Membrane consists of dehydrated and devitalized </a:t>
            </a:r>
          </a:p>
          <a:p>
            <a:r>
              <a:rPr lang="en-US" dirty="0"/>
              <a:t>human derived amniotic membrane that has been processed with </a:t>
            </a:r>
            <a:r>
              <a:rPr lang="en-US" dirty="0" err="1"/>
              <a:t>HydraTek</a:t>
            </a:r>
            <a:r>
              <a:rPr lang="en-US" dirty="0"/>
              <a:t>™ technology. </a:t>
            </a:r>
          </a:p>
          <a:p>
            <a:r>
              <a:rPr lang="en-US" dirty="0" err="1"/>
              <a:t>WoundPlus</a:t>
            </a:r>
            <a:r>
              <a:rPr lang="en-US" dirty="0"/>
              <a:t>™ Membrane is a single layer amnion-only membrane allograft intended for use </a:t>
            </a:r>
          </a:p>
          <a:p>
            <a:r>
              <a:rPr lang="en-US" dirty="0"/>
              <a:t>as a barrier, wrap or cover for acute and chronic wounds. </a:t>
            </a:r>
          </a:p>
        </p:txBody>
      </p:sp>
      <p:sp>
        <p:nvSpPr>
          <p:cNvPr id="4" name="Slide Number Placeholder 3"/>
          <p:cNvSpPr>
            <a:spLocks noGrp="1"/>
          </p:cNvSpPr>
          <p:nvPr>
            <p:ph type="sldNum" sz="quarter" idx="5"/>
          </p:nvPr>
        </p:nvSpPr>
        <p:spPr/>
        <p:txBody>
          <a:bodyPr/>
          <a:lstStyle/>
          <a:p>
            <a:fld id="{43F1C1D5-1B46-441D-9B5C-BA43369CB2B2}" type="slidenum">
              <a:rPr lang="en-US" smtClean="0"/>
              <a:t>38</a:t>
            </a:fld>
            <a:endParaRPr lang="en-US"/>
          </a:p>
        </p:txBody>
      </p:sp>
    </p:spTree>
    <p:extLst>
      <p:ext uri="{BB962C8B-B14F-4D97-AF65-F5344CB8AC3E}">
        <p14:creationId xmlns:p14="http://schemas.microsoft.com/office/powerpoint/2010/main" val="5143645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Q4278- minimally manipulated, lyophilized, non-viable cellular </a:t>
            </a:r>
          </a:p>
          <a:p>
            <a:r>
              <a:rPr lang="en-US" dirty="0"/>
              <a:t>allograft derived from human amniotic membrane. </a:t>
            </a:r>
          </a:p>
          <a:p>
            <a:endParaRPr lang="en-US" dirty="0"/>
          </a:p>
          <a:p>
            <a:r>
              <a:rPr lang="en-US" dirty="0"/>
              <a:t>Q4280  -a lyophilized amniotic membrane allograft </a:t>
            </a:r>
          </a:p>
          <a:p>
            <a:r>
              <a:rPr lang="en-US" dirty="0"/>
              <a:t>that is aseptically processed to preserve the native extracellular matrix and endogenous </a:t>
            </a:r>
          </a:p>
          <a:p>
            <a:r>
              <a:rPr lang="en-US" dirty="0"/>
              <a:t>proteins. </a:t>
            </a:r>
            <a:r>
              <a:rPr lang="en-US" dirty="0" err="1"/>
              <a:t>Xcell</a:t>
            </a:r>
            <a:r>
              <a:rPr lang="en-US" dirty="0"/>
              <a:t> Amnio Matrix® acts as a barrier and provide protective coverage from the </a:t>
            </a:r>
          </a:p>
          <a:p>
            <a:r>
              <a:rPr lang="en-US" dirty="0"/>
              <a:t>surrounding environment for acute and chronic wounds such as partial and full thickness </a:t>
            </a:r>
          </a:p>
          <a:p>
            <a:r>
              <a:rPr lang="en-US" dirty="0"/>
              <a:t>Wounds, </a:t>
            </a:r>
          </a:p>
          <a:p>
            <a:endParaRPr lang="en-US" dirty="0"/>
          </a:p>
          <a:p>
            <a:endParaRPr lang="en-US" dirty="0"/>
          </a:p>
          <a:p>
            <a:r>
              <a:rPr lang="en-US" dirty="0"/>
              <a:t>Q4281-  are dehydrated amniotic </a:t>
            </a:r>
          </a:p>
          <a:p>
            <a:r>
              <a:rPr lang="en-US" dirty="0"/>
              <a:t>membrane allograft. Barrera™ SL and Barrera™ DL are intended to serve as a protective </a:t>
            </a:r>
          </a:p>
          <a:p>
            <a:r>
              <a:rPr lang="en-US" dirty="0"/>
              <a:t>wound cover or barrier to offer protection from the surrounding environment in wounds, </a:t>
            </a:r>
          </a:p>
          <a:p>
            <a:r>
              <a:rPr lang="en-US" dirty="0"/>
              <a:t>including surgically created wounds</a:t>
            </a:r>
          </a:p>
          <a:p>
            <a:endParaRPr lang="en-US" dirty="0"/>
          </a:p>
          <a:p>
            <a:r>
              <a:rPr lang="en-US" dirty="0"/>
              <a:t>Q4282-dual amnion allograft is derived from the amnion layer of the fetal membrane and is </a:t>
            </a:r>
          </a:p>
          <a:p>
            <a:r>
              <a:rPr lang="en-US" dirty="0"/>
              <a:t>processed using aseptic techniques. The product is terminally sterilized via electron-beam </a:t>
            </a:r>
          </a:p>
          <a:p>
            <a:r>
              <a:rPr lang="en-US" dirty="0"/>
              <a:t>irradiation</a:t>
            </a:r>
          </a:p>
          <a:p>
            <a:endParaRPr lang="en-US" dirty="0"/>
          </a:p>
          <a:p>
            <a:r>
              <a:rPr lang="en-US" dirty="0"/>
              <a:t>Q4283 - a triple-layer decellularized, dehydrated human amniotic </a:t>
            </a:r>
          </a:p>
          <a:p>
            <a:r>
              <a:rPr lang="en-US" dirty="0"/>
              <a:t>membrane, sterilized using e-beam irradiation. </a:t>
            </a:r>
            <a:r>
              <a:rPr lang="en-US" dirty="0" err="1"/>
              <a:t>Biovance</a:t>
            </a:r>
            <a:r>
              <a:rPr lang="en-US" dirty="0"/>
              <a:t>® 3L is intended to be used as a </a:t>
            </a:r>
          </a:p>
          <a:p>
            <a:r>
              <a:rPr lang="en-US" dirty="0"/>
              <a:t>cover or to protect from the surrounding environment in wound and surgical repair and </a:t>
            </a:r>
          </a:p>
          <a:p>
            <a:r>
              <a:rPr lang="en-US" dirty="0"/>
              <a:t>reconstruction procedures</a:t>
            </a:r>
          </a:p>
          <a:p>
            <a:endParaRPr lang="en-US" dirty="0"/>
          </a:p>
          <a:p>
            <a:r>
              <a:rPr lang="en-US" dirty="0"/>
              <a:t>Q4284 -an amnion derived allograft for management </a:t>
            </a:r>
          </a:p>
          <a:p>
            <a:r>
              <a:rPr lang="en-US" dirty="0"/>
              <a:t>of wounds and burn injuries. </a:t>
            </a:r>
            <a:r>
              <a:rPr lang="en-US" dirty="0" err="1"/>
              <a:t>DermaBind</a:t>
            </a:r>
            <a:r>
              <a:rPr lang="en-US" dirty="0"/>
              <a:t> SL™ is a sterile, single use, dehydrated allograft </a:t>
            </a:r>
          </a:p>
          <a:p>
            <a:r>
              <a:rPr lang="en-US" dirty="0"/>
              <a:t>derived from donated human amnion membrane. is fully resorbable and </a:t>
            </a:r>
          </a:p>
          <a:p>
            <a:r>
              <a:rPr lang="en-US" dirty="0"/>
              <a:t>does not have to be removed from the wound bed.</a:t>
            </a:r>
          </a:p>
          <a:p>
            <a:endParaRPr lang="en-US" dirty="0"/>
          </a:p>
          <a:p>
            <a:endParaRPr lang="en-US" dirty="0"/>
          </a:p>
          <a:p>
            <a:r>
              <a:rPr lang="en-US" dirty="0"/>
              <a:t>Q5131- approved as a biosimilar to Humira® (adalimumab). </a:t>
            </a:r>
          </a:p>
          <a:p>
            <a:r>
              <a:rPr lang="en-US" dirty="0"/>
              <a:t>IDACIO® is a tumor necrosis factor blocker indicated for reducing signs and symptoms of </a:t>
            </a:r>
          </a:p>
          <a:p>
            <a:r>
              <a:rPr lang="en-US" dirty="0"/>
              <a:t>rheumatoid arthritis, juvenile idiopathic arthritis, psoriatic arthritis, ankylosing spondylitis, </a:t>
            </a:r>
          </a:p>
          <a:p>
            <a:r>
              <a:rPr lang="en-US" dirty="0"/>
              <a:t>Crohn’s disease, ulcerative colitis and plaque psoriasis. I</a:t>
            </a:r>
          </a:p>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39</a:t>
            </a:fld>
            <a:endParaRPr lang="en-US"/>
          </a:p>
        </p:txBody>
      </p:sp>
    </p:spTree>
    <p:extLst>
      <p:ext uri="{BB962C8B-B14F-4D97-AF65-F5344CB8AC3E}">
        <p14:creationId xmlns:p14="http://schemas.microsoft.com/office/powerpoint/2010/main" val="17604705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F1C1D5-1B46-441D-9B5C-BA43369CB2B2}" type="slidenum">
              <a:rPr lang="en-US" smtClean="0"/>
              <a:t>40</a:t>
            </a:fld>
            <a:endParaRPr lang="en-US"/>
          </a:p>
        </p:txBody>
      </p:sp>
    </p:spTree>
    <p:extLst>
      <p:ext uri="{BB962C8B-B14F-4D97-AF65-F5344CB8AC3E}">
        <p14:creationId xmlns:p14="http://schemas.microsoft.com/office/powerpoint/2010/main" val="3851140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4</a:t>
            </a:fld>
            <a:endParaRPr lang="en-US"/>
          </a:p>
        </p:txBody>
      </p:sp>
    </p:spTree>
    <p:extLst>
      <p:ext uri="{BB962C8B-B14F-4D97-AF65-F5344CB8AC3E}">
        <p14:creationId xmlns:p14="http://schemas.microsoft.com/office/powerpoint/2010/main" val="42545969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41</a:t>
            </a:fld>
            <a:endParaRPr lang="en-US"/>
          </a:p>
        </p:txBody>
      </p:sp>
    </p:spTree>
    <p:extLst>
      <p:ext uri="{BB962C8B-B14F-4D97-AF65-F5344CB8AC3E}">
        <p14:creationId xmlns:p14="http://schemas.microsoft.com/office/powerpoint/2010/main" val="2071140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F1C1D5-1B46-441D-9B5C-BA43369CB2B2}" type="slidenum">
              <a:rPr lang="en-US" smtClean="0"/>
              <a:t>42</a:t>
            </a:fld>
            <a:endParaRPr lang="en-US"/>
          </a:p>
        </p:txBody>
      </p:sp>
    </p:spTree>
    <p:extLst>
      <p:ext uri="{BB962C8B-B14F-4D97-AF65-F5344CB8AC3E}">
        <p14:creationId xmlns:p14="http://schemas.microsoft.com/office/powerpoint/2010/main" val="41492305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C9149– previously mentioned is being replaced by new code J9381 Injection, teplizumab-</a:t>
            </a:r>
            <a:r>
              <a:rPr lang="en-US" dirty="0" err="1"/>
              <a:t>mzwv</a:t>
            </a:r>
            <a:r>
              <a:rPr lang="en-US" dirty="0"/>
              <a:t>, 5 mcg</a:t>
            </a:r>
          </a:p>
        </p:txBody>
      </p:sp>
      <p:sp>
        <p:nvSpPr>
          <p:cNvPr id="4" name="Slide Number Placeholder 3"/>
          <p:cNvSpPr>
            <a:spLocks noGrp="1"/>
          </p:cNvSpPr>
          <p:nvPr>
            <p:ph type="sldNum" sz="quarter" idx="5"/>
          </p:nvPr>
        </p:nvSpPr>
        <p:spPr/>
        <p:txBody>
          <a:bodyPr/>
          <a:lstStyle/>
          <a:p>
            <a:fld id="{43F1C1D5-1B46-441D-9B5C-BA43369CB2B2}" type="slidenum">
              <a:rPr lang="en-US" smtClean="0"/>
              <a:t>43</a:t>
            </a:fld>
            <a:endParaRPr lang="en-US"/>
          </a:p>
        </p:txBody>
      </p:sp>
    </p:spTree>
    <p:extLst>
      <p:ext uri="{BB962C8B-B14F-4D97-AF65-F5344CB8AC3E}">
        <p14:creationId xmlns:p14="http://schemas.microsoft.com/office/powerpoint/2010/main" val="5956482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44</a:t>
            </a:fld>
            <a:endParaRPr lang="en-US"/>
          </a:p>
        </p:txBody>
      </p:sp>
    </p:spTree>
    <p:extLst>
      <p:ext uri="{BB962C8B-B14F-4D97-AF65-F5344CB8AC3E}">
        <p14:creationId xmlns:p14="http://schemas.microsoft.com/office/powerpoint/2010/main" val="31273193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45</a:t>
            </a:fld>
            <a:endParaRPr lang="en-US"/>
          </a:p>
        </p:txBody>
      </p:sp>
    </p:spTree>
    <p:extLst>
      <p:ext uri="{BB962C8B-B14F-4D97-AF65-F5344CB8AC3E}">
        <p14:creationId xmlns:p14="http://schemas.microsoft.com/office/powerpoint/2010/main" val="24818780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46</a:t>
            </a:fld>
            <a:endParaRPr lang="en-US"/>
          </a:p>
        </p:txBody>
      </p:sp>
    </p:spTree>
    <p:extLst>
      <p:ext uri="{BB962C8B-B14F-4D97-AF65-F5344CB8AC3E}">
        <p14:creationId xmlns:p14="http://schemas.microsoft.com/office/powerpoint/2010/main" val="42805380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47</a:t>
            </a:fld>
            <a:endParaRPr lang="en-US"/>
          </a:p>
        </p:txBody>
      </p:sp>
    </p:spTree>
    <p:extLst>
      <p:ext uri="{BB962C8B-B14F-4D97-AF65-F5344CB8AC3E}">
        <p14:creationId xmlns:p14="http://schemas.microsoft.com/office/powerpoint/2010/main" val="1216996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48</a:t>
            </a:fld>
            <a:endParaRPr lang="en-US"/>
          </a:p>
        </p:txBody>
      </p:sp>
    </p:spTree>
    <p:extLst>
      <p:ext uri="{BB962C8B-B14F-4D97-AF65-F5344CB8AC3E}">
        <p14:creationId xmlns:p14="http://schemas.microsoft.com/office/powerpoint/2010/main" val="28884410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49</a:t>
            </a:fld>
            <a:endParaRPr lang="en-US"/>
          </a:p>
        </p:txBody>
      </p:sp>
    </p:spTree>
    <p:extLst>
      <p:ext uri="{BB962C8B-B14F-4D97-AF65-F5344CB8AC3E}">
        <p14:creationId xmlns:p14="http://schemas.microsoft.com/office/powerpoint/2010/main" val="6749589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50</a:t>
            </a:fld>
            <a:endParaRPr lang="en-US"/>
          </a:p>
        </p:txBody>
      </p:sp>
    </p:spTree>
    <p:extLst>
      <p:ext uri="{BB962C8B-B14F-4D97-AF65-F5344CB8AC3E}">
        <p14:creationId xmlns:p14="http://schemas.microsoft.com/office/powerpoint/2010/main" val="186454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F1C1D5-1B46-441D-9B5C-BA43369CB2B2}" type="slidenum">
              <a:rPr lang="en-US" smtClean="0"/>
              <a:t>5</a:t>
            </a:fld>
            <a:endParaRPr lang="en-US"/>
          </a:p>
        </p:txBody>
      </p:sp>
    </p:spTree>
    <p:extLst>
      <p:ext uri="{BB962C8B-B14F-4D97-AF65-F5344CB8AC3E}">
        <p14:creationId xmlns:p14="http://schemas.microsoft.com/office/powerpoint/2010/main" val="5982802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F1C1D5-1B46-441D-9B5C-BA43369CB2B2}" type="slidenum">
              <a:rPr lang="en-US" smtClean="0"/>
              <a:t>52</a:t>
            </a:fld>
            <a:endParaRPr lang="en-US"/>
          </a:p>
        </p:txBody>
      </p:sp>
    </p:spTree>
    <p:extLst>
      <p:ext uri="{BB962C8B-B14F-4D97-AF65-F5344CB8AC3E}">
        <p14:creationId xmlns:p14="http://schemas.microsoft.com/office/powerpoint/2010/main" val="2620577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Proprietary names in parenthesis at the end and in my references I have all the company websites.</a:t>
            </a:r>
          </a:p>
          <a:p>
            <a:endParaRPr lang="en-US" dirty="0"/>
          </a:p>
          <a:p>
            <a:r>
              <a:rPr lang="en-US" dirty="0"/>
              <a:t>0387U – </a:t>
            </a:r>
            <a:r>
              <a:rPr lang="en-US" dirty="0" err="1"/>
              <a:t>AMBLor</a:t>
            </a:r>
            <a:r>
              <a:rPr lang="en-US" dirty="0"/>
              <a:t> melanoma prognostic test- From company called </a:t>
            </a:r>
            <a:r>
              <a:rPr lang="en-US" dirty="0" err="1"/>
              <a:t>AMLo</a:t>
            </a:r>
            <a:r>
              <a:rPr lang="en-US" dirty="0"/>
              <a:t> </a:t>
            </a:r>
            <a:r>
              <a:rPr lang="en-US" dirty="0" err="1"/>
              <a:t>Biociences</a:t>
            </a:r>
            <a:r>
              <a:rPr lang="en-US" dirty="0"/>
              <a:t>. New test based on two protein markers (AMBRA1 and loricrin) that are normally present in the upper layer of the skin (epidermis). Loss of both of these markers in the skin overlying the tumor in early stage (Stage I and II) melanomas is associated with high risk of progression of the tumor, while one or both are retained in the epidermis overlying low-risk </a:t>
            </a:r>
            <a:r>
              <a:rPr lang="en-US" dirty="0" err="1"/>
              <a:t>tumours</a:t>
            </a:r>
            <a:r>
              <a:rPr lang="en-US" dirty="0"/>
              <a:t>.</a:t>
            </a:r>
          </a:p>
          <a:p>
            <a:endParaRPr lang="en-US" dirty="0"/>
          </a:p>
          <a:p>
            <a:endParaRPr lang="en-US" dirty="0"/>
          </a:p>
          <a:p>
            <a:endParaRPr lang="en-US" dirty="0"/>
          </a:p>
          <a:p>
            <a:r>
              <a:rPr lang="en-US" dirty="0"/>
              <a:t>0388U- </a:t>
            </a:r>
            <a:r>
              <a:rPr lang="en-US" dirty="0" err="1"/>
              <a:t>InVisionFirst</a:t>
            </a:r>
            <a:r>
              <a:rPr lang="en-US" dirty="0"/>
              <a:t>- Lung Liquid Biopsy- From a company called Neo Genomics. Liquid biopsy test that detects the genes that are relevant to the treatment and management of advanced non-small cell lung cancer. With tissue based testing sometimes there’s inadequate or insufficient tissue, challenging biopsy locations, and the turn around time may be longer. This test has a turnaround time for test results in 7 days. More sensitive and specific than tissue biopsy to accurately identify tumor mutations found at very low levels in the blood. </a:t>
            </a:r>
          </a:p>
          <a:p>
            <a:endParaRPr lang="en-US" dirty="0"/>
          </a:p>
          <a:p>
            <a:endParaRPr lang="en-US" dirty="0"/>
          </a:p>
          <a:p>
            <a:r>
              <a:rPr lang="en-US" dirty="0"/>
              <a:t>0389U- </a:t>
            </a:r>
            <a:r>
              <a:rPr lang="en-US" dirty="0" err="1"/>
              <a:t>KawasakiDx</a:t>
            </a:r>
            <a:r>
              <a:rPr lang="en-US" dirty="0"/>
              <a:t>. Company called </a:t>
            </a:r>
            <a:r>
              <a:rPr lang="en-US" dirty="0" err="1"/>
              <a:t>mProbe</a:t>
            </a:r>
            <a:r>
              <a:rPr lang="en-US" dirty="0"/>
              <a:t>. Developed a test for Kawasaki disease, which is acute </a:t>
            </a:r>
            <a:r>
              <a:rPr lang="en-US" dirty="0" err="1"/>
              <a:t>vasculitic</a:t>
            </a:r>
            <a:r>
              <a:rPr lang="en-US" dirty="0"/>
              <a:t> lesion of unknown etiology in infants and children. The clinical diagnosis is mainly based on clinical features combined with systemic vasculitis and laboratory tests. Intravenous immunoglobulin is the usual treatment. Early dx is the most effective way to avoid higher risk of complications. Traditional dx methods rely on clinical experience of physicians which can lead to delayed or missed treatment. This blood test can diagnose at a very early stage in children when they first start running fever and it’s over 90% accurate. </a:t>
            </a:r>
          </a:p>
          <a:p>
            <a:endParaRPr lang="en-US" dirty="0"/>
          </a:p>
          <a:p>
            <a:endParaRPr lang="en-US" dirty="0"/>
          </a:p>
          <a:p>
            <a:r>
              <a:rPr lang="en-US" dirty="0"/>
              <a:t>0390U-PEPredictDx. Same company </a:t>
            </a:r>
            <a:r>
              <a:rPr lang="en-US" dirty="0" err="1"/>
              <a:t>mProbe</a:t>
            </a:r>
            <a:r>
              <a:rPr lang="en-US" dirty="0"/>
              <a:t>. Developed a test for earlier screening of pre-eclampsia. Typical timeframe that preeclampsia can be predicted is about 20 weeks of pregnancy. This test can predict preeclampsia as early as 11 weeks- 90% accuracy rate. So the patient has two extra months of treatment than they would get with typical testing.</a:t>
            </a:r>
          </a:p>
          <a:p>
            <a:endParaRPr lang="en-US" dirty="0"/>
          </a:p>
          <a:p>
            <a:endParaRPr lang="en-US" dirty="0"/>
          </a:p>
          <a:p>
            <a:r>
              <a:rPr lang="en-US" dirty="0"/>
              <a:t>0391U- Strata Select. Strata Oncology. Strata Select is a pan-solid tumor molecular profiling test for patients with advanced cancer that provides treatment selection guidance for immunotherapy. So it helps the physician to avoid treatment options n which the patient isn’t likely to respond and avoid unnecessary combination chemotherapy. </a:t>
            </a:r>
          </a:p>
        </p:txBody>
      </p:sp>
      <p:sp>
        <p:nvSpPr>
          <p:cNvPr id="4" name="Slide Number Placeholder 3"/>
          <p:cNvSpPr>
            <a:spLocks noGrp="1"/>
          </p:cNvSpPr>
          <p:nvPr>
            <p:ph type="sldNum" sz="quarter" idx="5"/>
          </p:nvPr>
        </p:nvSpPr>
        <p:spPr/>
        <p:txBody>
          <a:bodyPr/>
          <a:lstStyle/>
          <a:p>
            <a:fld id="{43F1C1D5-1B46-441D-9B5C-BA43369CB2B2}" type="slidenum">
              <a:rPr lang="en-US" smtClean="0"/>
              <a:t>6</a:t>
            </a:fld>
            <a:endParaRPr lang="en-US"/>
          </a:p>
        </p:txBody>
      </p:sp>
    </p:spTree>
    <p:extLst>
      <p:ext uri="{BB962C8B-B14F-4D97-AF65-F5344CB8AC3E}">
        <p14:creationId xmlns:p14="http://schemas.microsoft.com/office/powerpoint/2010/main" val="1800278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0392U Medication Management Neuropsychiatric Panel. Company called </a:t>
            </a:r>
            <a:r>
              <a:rPr lang="en-US" dirty="0" err="1"/>
              <a:t>Genetworx</a:t>
            </a:r>
            <a:r>
              <a:rPr lang="en-US" dirty="0"/>
              <a:t> developed a test that looks at patient’s genetics to help determine the most effective medication(s) for them  for things like depression, anxiety, ADHD. Many times patients have to try out different ones to see which work for them… or which doesn’t give them undesirable side effects. So using their genes to make the determinations helps to see which medications will work for them to eliminate the “Trying out” of different medications. </a:t>
            </a:r>
          </a:p>
          <a:p>
            <a:endParaRPr lang="en-US" dirty="0"/>
          </a:p>
          <a:p>
            <a:endParaRPr lang="en-US" dirty="0"/>
          </a:p>
          <a:p>
            <a:r>
              <a:rPr lang="en-US" dirty="0"/>
              <a:t>0393U </a:t>
            </a:r>
            <a:r>
              <a:rPr lang="en-US" dirty="0" err="1"/>
              <a:t>SYNTap</a:t>
            </a:r>
            <a:r>
              <a:rPr lang="en-US" dirty="0"/>
              <a:t>® Biomarker Test. Company called </a:t>
            </a:r>
            <a:r>
              <a:rPr lang="en-US" dirty="0" err="1"/>
              <a:t>Amprion</a:t>
            </a:r>
            <a:r>
              <a:rPr lang="en-US" dirty="0"/>
              <a:t>. Test is done on cerebrospinal fluid. Can tell patients proactively how their brains are aging prior to symptoms.  Helps early diagnosis of  brain diseases such as </a:t>
            </a:r>
            <a:r>
              <a:rPr lang="en-US" dirty="0" err="1"/>
              <a:t>parkinsons</a:t>
            </a:r>
            <a:r>
              <a:rPr lang="en-US" dirty="0"/>
              <a:t>, Lewy bodies, </a:t>
            </a:r>
            <a:r>
              <a:rPr lang="en-US" dirty="0" err="1"/>
              <a:t>alzheimers</a:t>
            </a:r>
            <a:r>
              <a:rPr lang="en-US" dirty="0"/>
              <a:t>, and dementia aiding in preventative measures.</a:t>
            </a:r>
          </a:p>
          <a:p>
            <a:endParaRPr lang="en-US" dirty="0"/>
          </a:p>
          <a:p>
            <a:endParaRPr lang="en-US" dirty="0"/>
          </a:p>
          <a:p>
            <a:r>
              <a:rPr lang="en-US" dirty="0"/>
              <a:t>0394U PFAS Testing &amp; </a:t>
            </a:r>
            <a:r>
              <a:rPr lang="en-US" dirty="0" err="1"/>
              <a:t>PFASure</a:t>
            </a:r>
            <a:r>
              <a:rPr lang="en-US" dirty="0"/>
              <a:t>. National Medical Services Labs. A series of tests that to help determine the effects of environmental exposure on human health. These tests also provide invaluable insights on levels of environmental chemicals and information about their potential toxicity. (examples- carbon monoxide, oil spill exposures, pesticides etc. long list on website) NMS Labs has two distinct panels that can be done depending on specific needs</a:t>
            </a:r>
          </a:p>
          <a:p>
            <a:endParaRPr lang="en-US" dirty="0"/>
          </a:p>
          <a:p>
            <a:endParaRPr lang="en-US" dirty="0"/>
          </a:p>
          <a:p>
            <a:r>
              <a:rPr lang="en-US" dirty="0"/>
              <a:t>0395U </a:t>
            </a:r>
            <a:r>
              <a:rPr lang="en-US" dirty="0" err="1"/>
              <a:t>OncobiotaLUNG</a:t>
            </a:r>
            <a:r>
              <a:rPr lang="en-US" dirty="0"/>
              <a:t>. Company called </a:t>
            </a:r>
            <a:r>
              <a:rPr lang="en-US" dirty="0" err="1"/>
              <a:t>Micronoma</a:t>
            </a:r>
            <a:r>
              <a:rPr lang="en-US" dirty="0"/>
              <a:t>. A liquid biopsy assay for lung cancer detection in early stages by looking for microbiome markers. </a:t>
            </a:r>
          </a:p>
          <a:p>
            <a:endParaRPr lang="en-US" dirty="0"/>
          </a:p>
          <a:p>
            <a:endParaRPr lang="en-US" dirty="0"/>
          </a:p>
          <a:p>
            <a:r>
              <a:rPr lang="en-US" dirty="0"/>
              <a:t>0396U Spectrum PGT-M. Company called </a:t>
            </a:r>
            <a:r>
              <a:rPr lang="en-US" dirty="0" err="1"/>
              <a:t>Natera</a:t>
            </a:r>
            <a:r>
              <a:rPr lang="en-US" dirty="0"/>
              <a:t>. Developed genetic testing to boost IVF success. Evaluates embryos for chromosomal abnormalities and known inherited genetic conditions. Embryo biopsy and parental blood/cheek swab. Results only take 5-7 days. </a:t>
            </a:r>
          </a:p>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7</a:t>
            </a:fld>
            <a:endParaRPr lang="en-US"/>
          </a:p>
        </p:txBody>
      </p:sp>
    </p:spTree>
    <p:extLst>
      <p:ext uri="{BB962C8B-B14F-4D97-AF65-F5344CB8AC3E}">
        <p14:creationId xmlns:p14="http://schemas.microsoft.com/office/powerpoint/2010/main" val="1949761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0397U Agilent Resolution </a:t>
            </a:r>
            <a:r>
              <a:rPr lang="en-US" dirty="0" err="1"/>
              <a:t>ctDx</a:t>
            </a:r>
            <a:r>
              <a:rPr lang="en-US" dirty="0"/>
              <a:t> FIRST. Company called Resolution Bioscience. Liquid biopsy for non small cell lung cancer and provides information such as tumor mutation profiling and gene information that assists with choosing treatment.</a:t>
            </a:r>
          </a:p>
          <a:p>
            <a:endParaRPr lang="en-US" dirty="0"/>
          </a:p>
          <a:p>
            <a:endParaRPr lang="en-US" dirty="0"/>
          </a:p>
          <a:p>
            <a:r>
              <a:rPr lang="en-US" dirty="0"/>
              <a:t>0398U ESOPREDICT® Barrett's Esophagus Risk Classifier Assay. Company called Previse. analyzes changes in your DNA that may help your gastroenterologist predict whether your Barrett’s esophagus will progress to esophageal cancer in the future.</a:t>
            </a:r>
          </a:p>
          <a:p>
            <a:endParaRPr lang="en-US" dirty="0"/>
          </a:p>
          <a:p>
            <a:endParaRPr lang="en-US" dirty="0"/>
          </a:p>
          <a:p>
            <a:r>
              <a:rPr lang="en-US" dirty="0"/>
              <a:t>0399U, FRAT® Folate Receptor Antibody Test, Company called </a:t>
            </a:r>
            <a:r>
              <a:rPr lang="en-US" dirty="0" err="1"/>
              <a:t>Religen</a:t>
            </a:r>
            <a:r>
              <a:rPr lang="en-US" dirty="0"/>
              <a:t>. A blood test taken by pregnant women that Assesses the ability of folate (folic acid) to enter the brain of the fetus by looking for certain antibodies. If folate cannot be distributed to the brain properly it can cause issues such as neural tube defects and autism spectrum disorders.</a:t>
            </a:r>
          </a:p>
          <a:p>
            <a:endParaRPr lang="en-US" dirty="0"/>
          </a:p>
          <a:p>
            <a:endParaRPr lang="en-US" dirty="0"/>
          </a:p>
          <a:p>
            <a:r>
              <a:rPr lang="en-US" dirty="0"/>
              <a:t>0400U </a:t>
            </a:r>
            <a:r>
              <a:rPr lang="en-US" dirty="0" err="1"/>
              <a:t>Genesys</a:t>
            </a:r>
            <a:r>
              <a:rPr lang="en-US" dirty="0"/>
              <a:t> Carrier Panel. Company called </a:t>
            </a:r>
            <a:r>
              <a:rPr lang="en-US" dirty="0" err="1"/>
              <a:t>Genesys</a:t>
            </a:r>
            <a:r>
              <a:rPr lang="en-US" dirty="0"/>
              <a:t> Diagnostics. A screening that tests for genes that can be related to certain heredity conditions such as cystic fibrosis, fragile X syndrome, </a:t>
            </a:r>
            <a:r>
              <a:rPr lang="en-US" dirty="0" err="1"/>
              <a:t>etc</a:t>
            </a:r>
            <a:r>
              <a:rPr lang="en-US" dirty="0"/>
              <a:t> to see the risk of passing along to your child.</a:t>
            </a:r>
          </a:p>
          <a:p>
            <a:endParaRPr lang="en-US" dirty="0"/>
          </a:p>
          <a:p>
            <a:endParaRPr lang="en-US" dirty="0"/>
          </a:p>
          <a:p>
            <a:r>
              <a:rPr lang="en-US" dirty="0"/>
              <a:t>0401U CARDIO </a:t>
            </a:r>
            <a:r>
              <a:rPr lang="en-US" dirty="0" err="1"/>
              <a:t>inCode</a:t>
            </a:r>
            <a:r>
              <a:rPr lang="en-US" dirty="0"/>
              <a:t>-Score (CIC-SCORE). Company called </a:t>
            </a:r>
            <a:r>
              <a:rPr lang="en-US" dirty="0" err="1"/>
              <a:t>GENinCode</a:t>
            </a:r>
            <a:r>
              <a:rPr lang="en-US" dirty="0"/>
              <a:t>. A genetic test that evaluates the risk for having a cardiovascular event </a:t>
            </a:r>
            <a:r>
              <a:rPr lang="en-US" dirty="0" err="1"/>
              <a:t>bc</a:t>
            </a:r>
            <a:r>
              <a:rPr lang="en-US" dirty="0"/>
              <a:t> they state that genetics make a 50% contribution to the development of cardiovascular events. A significant proportion of events take place in individuals classified in the low and moderate risk groups based on classical cardiovascular risk factors. The inclusion of the genetic load in the clinical assessment makes it possible to attain a more accurate and reliable overall cardiovascular risk score, and identify those patients at highest risk, who may need adjustments to their therapy and therapeutic goals.</a:t>
            </a:r>
          </a:p>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8</a:t>
            </a:fld>
            <a:endParaRPr lang="en-US"/>
          </a:p>
        </p:txBody>
      </p:sp>
    </p:spTree>
    <p:extLst>
      <p:ext uri="{BB962C8B-B14F-4D97-AF65-F5344CB8AC3E}">
        <p14:creationId xmlns:p14="http://schemas.microsoft.com/office/powerpoint/2010/main" val="60793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0791T, </a:t>
            </a:r>
            <a:r>
              <a:rPr lang="en-US" dirty="0" err="1"/>
              <a:t>GaitBetter</a:t>
            </a:r>
            <a:r>
              <a:rPr lang="en-US" dirty="0"/>
              <a:t> uses gamification and semi-immersive VR to simulate motor-cognitive challenges that patients experience in everyday life. Clinically proven to accelerate more positive outcomes and reduce falls by over 70%, </a:t>
            </a:r>
            <a:r>
              <a:rPr lang="en-US" dirty="0" err="1"/>
              <a:t>GaitBetter’s</a:t>
            </a:r>
            <a:r>
              <a:rPr lang="en-US" dirty="0"/>
              <a:t> innovative solution enables clinicians to tailor therapy intensity and specificity to the unique needs of their patients.</a:t>
            </a:r>
          </a:p>
          <a:p>
            <a:endParaRPr lang="en-US" dirty="0"/>
          </a:p>
          <a:p>
            <a:r>
              <a:rPr lang="en-US" dirty="0"/>
              <a:t>Harnessing AI-based gait tracking, patients play a fun and safe ‘game’ as they see their feet movements projected into a VR environment displayed on a TV screen in front of them. Easily added to any treadmill, patients face virtual obstacles to improve gait while performing complex tasks requiring attention, memory, motor planning and execution to enhance motor-cognitive skills. This innovative dual-tasking approach combined with gamified therapy accelerates outcomes while keeping patients immersed, happy and motivated.</a:t>
            </a:r>
          </a:p>
          <a:p>
            <a:endParaRPr lang="en-US" dirty="0"/>
          </a:p>
          <a:p>
            <a:endParaRPr lang="en-US" dirty="0"/>
          </a:p>
          <a:p>
            <a:endParaRPr lang="en-US" dirty="0"/>
          </a:p>
          <a:p>
            <a:r>
              <a:rPr lang="en-US" sz="1200" b="1" dirty="0"/>
              <a:t>0793T</a:t>
            </a:r>
          </a:p>
          <a:p>
            <a:endParaRPr lang="en-US" sz="1200" b="1" dirty="0"/>
          </a:p>
          <a:p>
            <a:r>
              <a:rPr lang="en-US" sz="1200" b="1" dirty="0"/>
              <a:t>Thermal ablation is done using extreme heat (or in some instances cold) (this will be done through a catheter with a probe in this procedure). Innervate means to supply nerves to, to stimulate, or to supply with energy. So this procedure is the destruction of the nerves of the pulmonary arteries by using laser ablation. Don’t report the following with it because it’s included in the code.</a:t>
            </a:r>
            <a:endParaRPr lang="en-US" dirty="0"/>
          </a:p>
          <a:p>
            <a:endParaRPr lang="en-US" dirty="0"/>
          </a:p>
          <a:p>
            <a:r>
              <a:rPr lang="en-US" dirty="0"/>
              <a:t>75746, Angiography, pulmonary, by nonselective catheter or venous injection, radiological supervision and interpretation,</a:t>
            </a:r>
          </a:p>
          <a:p>
            <a:r>
              <a:rPr lang="en-US" dirty="0"/>
              <a:t>93503, Insertion and placement of flow directed catheter (</a:t>
            </a:r>
            <a:r>
              <a:rPr lang="en-US" dirty="0" err="1"/>
              <a:t>eg</a:t>
            </a:r>
            <a:r>
              <a:rPr lang="en-US" dirty="0"/>
              <a:t>, Swan-Ganz) for monitoring purposes, or </a:t>
            </a:r>
          </a:p>
          <a:p>
            <a:r>
              <a:rPr lang="en-US" dirty="0"/>
              <a:t>93568, Injection procedure during cardiac catheterization including imaging supervision, interpretation, and report; for nonselective pulmonary arterial angiography.</a:t>
            </a:r>
          </a:p>
          <a:p>
            <a:endParaRPr lang="en-US" dirty="0"/>
          </a:p>
        </p:txBody>
      </p:sp>
      <p:sp>
        <p:nvSpPr>
          <p:cNvPr id="4" name="Slide Number Placeholder 3"/>
          <p:cNvSpPr>
            <a:spLocks noGrp="1"/>
          </p:cNvSpPr>
          <p:nvPr>
            <p:ph type="sldNum" sz="quarter" idx="5"/>
          </p:nvPr>
        </p:nvSpPr>
        <p:spPr/>
        <p:txBody>
          <a:bodyPr/>
          <a:lstStyle/>
          <a:p>
            <a:fld id="{43F1C1D5-1B46-441D-9B5C-BA43369CB2B2}" type="slidenum">
              <a:rPr lang="en-US" smtClean="0"/>
              <a:t>9</a:t>
            </a:fld>
            <a:endParaRPr lang="en-US"/>
          </a:p>
        </p:txBody>
      </p:sp>
    </p:spTree>
    <p:extLst>
      <p:ext uri="{BB962C8B-B14F-4D97-AF65-F5344CB8AC3E}">
        <p14:creationId xmlns:p14="http://schemas.microsoft.com/office/powerpoint/2010/main" val="34682999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C8C99F-5760-4A7B-9975-874FC63690A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90"/>
          <a:stretch/>
        </p:blipFill>
        <p:spPr>
          <a:xfrm>
            <a:off x="0" y="0"/>
            <a:ext cx="12201354" cy="6197958"/>
          </a:xfrm>
          <a:prstGeom prst="rect">
            <a:avLst/>
          </a:prstGeom>
        </p:spPr>
      </p:pic>
      <p:sp>
        <p:nvSpPr>
          <p:cNvPr id="8" name="Freeform: Shape 7">
            <a:extLst>
              <a:ext uri="{FF2B5EF4-FFF2-40B4-BE49-F238E27FC236}">
                <a16:creationId xmlns:a16="http://schemas.microsoft.com/office/drawing/2014/main" id="{E7B0E8E9-DC86-4424-A079-6D6EF5EA4873}"/>
              </a:ext>
            </a:extLst>
          </p:cNvPr>
          <p:cNvSpPr/>
          <p:nvPr userDrawn="1"/>
        </p:nvSpPr>
        <p:spPr>
          <a:xfrm>
            <a:off x="-9354" y="4587900"/>
            <a:ext cx="8486422" cy="2286002"/>
          </a:xfrm>
          <a:custGeom>
            <a:avLst/>
            <a:gdLst>
              <a:gd name="connsiteX0" fmla="*/ 0 w 8486422"/>
              <a:gd name="connsiteY0" fmla="*/ 0 h 2286002"/>
              <a:gd name="connsiteX1" fmla="*/ 6121830 w 8486422"/>
              <a:gd name="connsiteY1" fmla="*/ 0 h 2286002"/>
              <a:gd name="connsiteX2" fmla="*/ 6284354 w 8486422"/>
              <a:gd name="connsiteY2" fmla="*/ 0 h 2286002"/>
              <a:gd name="connsiteX3" fmla="*/ 6285082 w 8486422"/>
              <a:gd name="connsiteY3" fmla="*/ 0 h 2286002"/>
              <a:gd name="connsiteX4" fmla="*/ 6296025 w 8486422"/>
              <a:gd name="connsiteY4" fmla="*/ 0 h 2286002"/>
              <a:gd name="connsiteX5" fmla="*/ 6296025 w 8486422"/>
              <a:gd name="connsiteY5" fmla="*/ 11364 h 2286002"/>
              <a:gd name="connsiteX6" fmla="*/ 8486422 w 8486422"/>
              <a:gd name="connsiteY6" fmla="*/ 2286002 h 2286002"/>
              <a:gd name="connsiteX7" fmla="*/ 6296025 w 8486422"/>
              <a:gd name="connsiteY7" fmla="*/ 2286002 h 2286002"/>
              <a:gd name="connsiteX8" fmla="*/ 6285082 w 8486422"/>
              <a:gd name="connsiteY8" fmla="*/ 2286002 h 2286002"/>
              <a:gd name="connsiteX9" fmla="*/ 6284354 w 8486422"/>
              <a:gd name="connsiteY9" fmla="*/ 2286002 h 2286002"/>
              <a:gd name="connsiteX10" fmla="*/ 6121830 w 8486422"/>
              <a:gd name="connsiteY10" fmla="*/ 2286002 h 2286002"/>
              <a:gd name="connsiteX11" fmla="*/ 0 w 8486422"/>
              <a:gd name="connsiteY11" fmla="*/ 2286002 h 228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86422" h="2286002">
                <a:moveTo>
                  <a:pt x="0" y="0"/>
                </a:moveTo>
                <a:lnTo>
                  <a:pt x="6121830" y="0"/>
                </a:lnTo>
                <a:lnTo>
                  <a:pt x="6284354" y="0"/>
                </a:lnTo>
                <a:lnTo>
                  <a:pt x="6285082" y="0"/>
                </a:lnTo>
                <a:lnTo>
                  <a:pt x="6296025" y="0"/>
                </a:lnTo>
                <a:lnTo>
                  <a:pt x="6296025" y="11364"/>
                </a:lnTo>
                <a:lnTo>
                  <a:pt x="8486422" y="2286002"/>
                </a:lnTo>
                <a:lnTo>
                  <a:pt x="6296025" y="2286002"/>
                </a:lnTo>
                <a:lnTo>
                  <a:pt x="6285082" y="2286002"/>
                </a:lnTo>
                <a:lnTo>
                  <a:pt x="6284354" y="2286002"/>
                </a:lnTo>
                <a:lnTo>
                  <a:pt x="6121830" y="2286002"/>
                </a:lnTo>
                <a:lnTo>
                  <a:pt x="0" y="2286002"/>
                </a:lnTo>
                <a:close/>
              </a:path>
            </a:pathLst>
          </a:custGeom>
          <a:solidFill>
            <a:srgbClr val="242427"/>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80E2C1DD-36DC-4704-BF51-0EFEA6358746}"/>
              </a:ext>
            </a:extLst>
          </p:cNvPr>
          <p:cNvSpPr/>
          <p:nvPr userDrawn="1"/>
        </p:nvSpPr>
        <p:spPr>
          <a:xfrm rot="16200000">
            <a:off x="8849755" y="3524040"/>
            <a:ext cx="1543989" cy="5156298"/>
          </a:xfrm>
          <a:custGeom>
            <a:avLst/>
            <a:gdLst>
              <a:gd name="connsiteX0" fmla="*/ 1543989 w 1543989"/>
              <a:gd name="connsiteY0" fmla="*/ 1678171 h 5156298"/>
              <a:gd name="connsiteX1" fmla="*/ 1543987 w 1543989"/>
              <a:gd name="connsiteY1" fmla="*/ 1678171 h 5156298"/>
              <a:gd name="connsiteX2" fmla="*/ 1543987 w 1543989"/>
              <a:gd name="connsiteY2" fmla="*/ 5156298 h 5156298"/>
              <a:gd name="connsiteX3" fmla="*/ 0 w 1543989"/>
              <a:gd name="connsiteY3" fmla="*/ 5156298 h 5156298"/>
              <a:gd name="connsiteX4" fmla="*/ 1 w 1543989"/>
              <a:gd name="connsiteY4" fmla="*/ 1678171 h 5156298"/>
              <a:gd name="connsiteX5" fmla="*/ 0 w 1543989"/>
              <a:gd name="connsiteY5" fmla="*/ 1678171 h 5156298"/>
              <a:gd name="connsiteX6" fmla="*/ 0 w 1543989"/>
              <a:gd name="connsiteY6" fmla="*/ 0 h 5156298"/>
              <a:gd name="connsiteX7" fmla="*/ 1539768 w 1543989"/>
              <a:gd name="connsiteY7" fmla="*/ 1673583 h 5156298"/>
              <a:gd name="connsiteX8" fmla="*/ 1543987 w 1543989"/>
              <a:gd name="connsiteY8" fmla="*/ 1673583 h 5156298"/>
              <a:gd name="connsiteX9" fmla="*/ 1543987 w 1543989"/>
              <a:gd name="connsiteY9" fmla="*/ 1678169 h 515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3989" h="5156298">
                <a:moveTo>
                  <a:pt x="1543989" y="1678171"/>
                </a:moveTo>
                <a:lnTo>
                  <a:pt x="1543987" y="1678171"/>
                </a:lnTo>
                <a:lnTo>
                  <a:pt x="1543987" y="5156298"/>
                </a:lnTo>
                <a:lnTo>
                  <a:pt x="0" y="5156298"/>
                </a:lnTo>
                <a:lnTo>
                  <a:pt x="1" y="1678171"/>
                </a:lnTo>
                <a:lnTo>
                  <a:pt x="0" y="1678171"/>
                </a:lnTo>
                <a:lnTo>
                  <a:pt x="0" y="0"/>
                </a:lnTo>
                <a:lnTo>
                  <a:pt x="1539768" y="1673583"/>
                </a:lnTo>
                <a:lnTo>
                  <a:pt x="1543987" y="1673583"/>
                </a:lnTo>
                <a:lnTo>
                  <a:pt x="1543987" y="1678169"/>
                </a:lnTo>
                <a:close/>
              </a:path>
            </a:pathLst>
          </a:custGeom>
          <a:gradFill flip="none" rotWithShape="1">
            <a:gsLst>
              <a:gs pos="0">
                <a:srgbClr val="116F9B"/>
              </a:gs>
              <a:gs pos="100000">
                <a:srgbClr val="33A5E2"/>
              </a:gs>
            </a:gsLst>
            <a:lin ang="4200000" scaled="0"/>
            <a:tileRect/>
          </a:gradFill>
          <a:ln w="12700" cap="flat" cmpd="sng" algn="ctr">
            <a:noFill/>
            <a:prstDash val="solid"/>
            <a:miter lim="800000"/>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dirty="0">
              <a:ln>
                <a:noFill/>
              </a:ln>
              <a:solidFill>
                <a:srgbClr val="FFFFFF"/>
              </a:solidFill>
              <a:effectLst/>
              <a:uLnTx/>
              <a:uFillTx/>
              <a:latin typeface="Calibri" panose="020F0502020204030204"/>
            </a:endParaRPr>
          </a:p>
        </p:txBody>
      </p:sp>
      <p:sp>
        <p:nvSpPr>
          <p:cNvPr id="2" name="Title 1">
            <a:extLst>
              <a:ext uri="{FF2B5EF4-FFF2-40B4-BE49-F238E27FC236}">
                <a16:creationId xmlns:a16="http://schemas.microsoft.com/office/drawing/2014/main" id="{E51DB1FF-8C68-4037-BB9F-7ADD96B912E6}"/>
              </a:ext>
            </a:extLst>
          </p:cNvPr>
          <p:cNvSpPr>
            <a:spLocks noGrp="1"/>
          </p:cNvSpPr>
          <p:nvPr>
            <p:ph type="ctrTitle" hasCustomPrompt="1"/>
          </p:nvPr>
        </p:nvSpPr>
        <p:spPr>
          <a:xfrm>
            <a:off x="585026" y="4998891"/>
            <a:ext cx="5700813" cy="1051560"/>
          </a:xfrm>
        </p:spPr>
        <p:txBody>
          <a:bodyPr anchor="t" anchorCtr="0">
            <a:noAutofit/>
          </a:bodyPr>
          <a:lstStyle>
            <a:lvl1pPr algn="l">
              <a:defRPr sz="4000">
                <a:solidFill>
                  <a:schemeClr val="bg1"/>
                </a:solidFill>
              </a:defRPr>
            </a:lvl1pPr>
          </a:lstStyle>
          <a:p>
            <a:r>
              <a:rPr lang="en-US" dirty="0"/>
              <a:t>Presentation Title</a:t>
            </a:r>
          </a:p>
        </p:txBody>
      </p:sp>
      <p:pic>
        <p:nvPicPr>
          <p:cNvPr id="10" name="Picture 9" descr="Logo&#10;&#10;Description automatically generated with medium confidence">
            <a:extLst>
              <a:ext uri="{FF2B5EF4-FFF2-40B4-BE49-F238E27FC236}">
                <a16:creationId xmlns:a16="http://schemas.microsoft.com/office/drawing/2014/main" id="{A0D816F5-602C-4219-A819-C371BC953C7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933607" y="5826265"/>
            <a:ext cx="2508532" cy="501707"/>
          </a:xfrm>
          <a:prstGeom prst="rect">
            <a:avLst/>
          </a:prstGeom>
        </p:spPr>
      </p:pic>
      <p:sp>
        <p:nvSpPr>
          <p:cNvPr id="12" name="Text Placeholder 3">
            <a:extLst>
              <a:ext uri="{FF2B5EF4-FFF2-40B4-BE49-F238E27FC236}">
                <a16:creationId xmlns:a16="http://schemas.microsoft.com/office/drawing/2014/main" id="{9715494C-351A-478C-AA18-BB42CA846C7F}"/>
              </a:ext>
            </a:extLst>
          </p:cNvPr>
          <p:cNvSpPr>
            <a:spLocks noGrp="1"/>
          </p:cNvSpPr>
          <p:nvPr>
            <p:ph type="body" sz="quarter" idx="11" hasCustomPrompt="1"/>
          </p:nvPr>
        </p:nvSpPr>
        <p:spPr>
          <a:xfrm>
            <a:off x="581330" y="6198240"/>
            <a:ext cx="5699816" cy="269875"/>
          </a:xfrm>
        </p:spPr>
        <p:txBody>
          <a:bodyPr/>
          <a:lstStyle>
            <a:lvl1pPr>
              <a:defRPr lang="en-US" sz="1400" kern="1200" dirty="0" smtClean="0">
                <a:solidFill>
                  <a:schemeClr val="accent1"/>
                </a:solidFill>
                <a:latin typeface="+mn-lt"/>
                <a:ea typeface="+mn-ea"/>
                <a:cs typeface="+mn-cs"/>
              </a:defRPr>
            </a:lvl1pPr>
          </a:lstStyle>
          <a:p>
            <a:pPr lvl="0"/>
            <a:r>
              <a:rPr lang="en-US" dirty="0"/>
              <a:t>Presenter Name</a:t>
            </a:r>
          </a:p>
        </p:txBody>
      </p:sp>
      <p:sp>
        <p:nvSpPr>
          <p:cNvPr id="18" name="TextBox 17">
            <a:extLst>
              <a:ext uri="{FF2B5EF4-FFF2-40B4-BE49-F238E27FC236}">
                <a16:creationId xmlns:a16="http://schemas.microsoft.com/office/drawing/2014/main" id="{5BC73628-476D-4DCE-A003-8D7DB11CE620}"/>
              </a:ext>
            </a:extLst>
          </p:cNvPr>
          <p:cNvSpPr txBox="1"/>
          <p:nvPr userDrawn="1"/>
        </p:nvSpPr>
        <p:spPr>
          <a:xfrm>
            <a:off x="581330" y="6550877"/>
            <a:ext cx="2232287" cy="215444"/>
          </a:xfrm>
          <a:prstGeom prst="rect">
            <a:avLst/>
          </a:prstGeom>
          <a:noFill/>
        </p:spPr>
        <p:txBody>
          <a:bodyPr wrap="square" l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1"/>
                </a:solidFill>
                <a:effectLst/>
                <a:uLnTx/>
                <a:uFillTx/>
              </a:rPr>
              <a:t>© Health Catalyst. Confidential and Proprietary.</a:t>
            </a:r>
          </a:p>
        </p:txBody>
      </p:sp>
    </p:spTree>
    <p:extLst>
      <p:ext uri="{BB962C8B-B14F-4D97-AF65-F5344CB8AC3E}">
        <p14:creationId xmlns:p14="http://schemas.microsoft.com/office/powerpoint/2010/main" val="291652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oter - Two Column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C6E00D6-8D45-48E2-9CFA-39530D07ACDE}"/>
              </a:ext>
            </a:extLst>
          </p:cNvPr>
          <p:cNvSpPr/>
          <p:nvPr userDrawn="1"/>
        </p:nvSpPr>
        <p:spPr>
          <a:xfrm>
            <a:off x="21070" y="17895"/>
            <a:ext cx="12149859" cy="6822210"/>
          </a:xfrm>
          <a:prstGeom prst="rect">
            <a:avLst/>
          </a:prstGeom>
          <a:noFill/>
          <a:ln w="98425">
            <a:solidFill>
              <a:srgbClr val="F6F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DB7D3F9-B961-477B-81CF-340538619C4B}"/>
              </a:ext>
            </a:extLst>
          </p:cNvPr>
          <p:cNvGrpSpPr/>
          <p:nvPr userDrawn="1"/>
        </p:nvGrpSpPr>
        <p:grpSpPr>
          <a:xfrm>
            <a:off x="8991392" y="6313661"/>
            <a:ext cx="2412850" cy="275010"/>
            <a:chOff x="8505441" y="6313661"/>
            <a:chExt cx="2412850" cy="275010"/>
          </a:xfrm>
        </p:grpSpPr>
        <p:sp>
          <p:nvSpPr>
            <p:cNvPr id="15" name="TextBox 14">
              <a:extLst>
                <a:ext uri="{FF2B5EF4-FFF2-40B4-BE49-F238E27FC236}">
                  <a16:creationId xmlns:a16="http://schemas.microsoft.com/office/drawing/2014/main" id="{9F9277F6-4E07-4A94-92C8-F6360AB8C6D3}"/>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tx1">
                      <a:lumMod val="50000"/>
                      <a:lumOff val="50000"/>
                    </a:schemeClr>
                  </a:solidFill>
                  <a:effectLst/>
                  <a:uLnTx/>
                  <a:uFillTx/>
                </a:rPr>
                <a:t>© Health Catalyst. Confidential and Proprietary.</a:t>
              </a:r>
            </a:p>
          </p:txBody>
        </p:sp>
        <p:pic>
          <p:nvPicPr>
            <p:cNvPr id="16" name="Picture 15">
              <a:extLst>
                <a:ext uri="{FF2B5EF4-FFF2-40B4-BE49-F238E27FC236}">
                  <a16:creationId xmlns:a16="http://schemas.microsoft.com/office/drawing/2014/main" id="{6515F28B-505C-4468-AEA2-0F7B412F5197}"/>
                </a:ext>
              </a:extLst>
            </p:cNvPr>
            <p:cNvPicPr>
              <a:picLocks noChangeAspect="1"/>
            </p:cNvPicPr>
            <p:nvPr userDrawn="1"/>
          </p:nvPicPr>
          <p:blipFill>
            <a:blip r:embed="rId2"/>
            <a:stretch>
              <a:fillRect/>
            </a:stretch>
          </p:blipFill>
          <p:spPr>
            <a:xfrm>
              <a:off x="10745610" y="6313661"/>
              <a:ext cx="172681" cy="275010"/>
            </a:xfrm>
            <a:prstGeom prst="rect">
              <a:avLst/>
            </a:prstGeom>
          </p:spPr>
        </p:pic>
      </p:grpSp>
      <p:grpSp>
        <p:nvGrpSpPr>
          <p:cNvPr id="17" name="Group 16">
            <a:extLst>
              <a:ext uri="{FF2B5EF4-FFF2-40B4-BE49-F238E27FC236}">
                <a16:creationId xmlns:a16="http://schemas.microsoft.com/office/drawing/2014/main" id="{E474BA47-4EA4-48FA-AF52-DCD8AEFED08D}"/>
              </a:ext>
            </a:extLst>
          </p:cNvPr>
          <p:cNvGrpSpPr/>
          <p:nvPr userDrawn="1"/>
        </p:nvGrpSpPr>
        <p:grpSpPr>
          <a:xfrm>
            <a:off x="624462" y="6187652"/>
            <a:ext cx="10926270" cy="0"/>
            <a:chOff x="624462" y="6104528"/>
            <a:chExt cx="10926270" cy="0"/>
          </a:xfrm>
        </p:grpSpPr>
        <p:cxnSp>
          <p:nvCxnSpPr>
            <p:cNvPr id="18" name="Straight Connector 17">
              <a:extLst>
                <a:ext uri="{FF2B5EF4-FFF2-40B4-BE49-F238E27FC236}">
                  <a16:creationId xmlns:a16="http://schemas.microsoft.com/office/drawing/2014/main" id="{563984DD-F079-44E6-9C28-D9ECC559AB50}"/>
                </a:ext>
              </a:extLst>
            </p:cNvPr>
            <p:cNvCxnSpPr>
              <a:cxnSpLocks/>
            </p:cNvCxnSpPr>
            <p:nvPr userDrawn="1"/>
          </p:nvCxnSpPr>
          <p:spPr>
            <a:xfrm>
              <a:off x="624462" y="6104528"/>
              <a:ext cx="4474011"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5E46EE7-C9FF-41C1-8C08-3475E137070F}"/>
                </a:ext>
              </a:extLst>
            </p:cNvPr>
            <p:cNvCxnSpPr>
              <a:cxnSpLocks/>
            </p:cNvCxnSpPr>
            <p:nvPr userDrawn="1"/>
          </p:nvCxnSpPr>
          <p:spPr>
            <a:xfrm>
              <a:off x="5098473" y="6104528"/>
              <a:ext cx="6452259"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7D5CFC1-7B8E-4B2D-8293-0875D31559AA}"/>
              </a:ext>
            </a:extLst>
          </p:cNvPr>
          <p:cNvSpPr>
            <a:spLocks noGrp="1"/>
          </p:cNvSpPr>
          <p:nvPr>
            <p:ph type="title" hasCustomPrompt="1"/>
          </p:nvPr>
        </p:nvSpPr>
        <p:spPr/>
        <p:txBody>
          <a:bodyPr/>
          <a:lstStyle>
            <a:lvl1pPr>
              <a:defRPr lang="en-US" sz="2800" b="1" kern="1200" dirty="0">
                <a:solidFill>
                  <a:schemeClr val="tx1"/>
                </a:solidFill>
                <a:latin typeface="+mn-lt"/>
                <a:ea typeface="+mn-ea"/>
                <a:cs typeface="+mn-cs"/>
              </a:defRPr>
            </a:lvl1pPr>
          </a:lstStyle>
          <a:p>
            <a:r>
              <a:rPr lang="en-US" dirty="0"/>
              <a:t>Slide Title</a:t>
            </a:r>
          </a:p>
        </p:txBody>
      </p:sp>
      <p:sp>
        <p:nvSpPr>
          <p:cNvPr id="3" name="Content Placeholder 2">
            <a:extLst>
              <a:ext uri="{FF2B5EF4-FFF2-40B4-BE49-F238E27FC236}">
                <a16:creationId xmlns:a16="http://schemas.microsoft.com/office/drawing/2014/main" id="{BBB03293-FB80-4604-B9AE-CA1A28CF2111}"/>
              </a:ext>
            </a:extLst>
          </p:cNvPr>
          <p:cNvSpPr>
            <a:spLocks noGrp="1"/>
          </p:cNvSpPr>
          <p:nvPr>
            <p:ph idx="1" hasCustomPrompt="1"/>
          </p:nvPr>
        </p:nvSpPr>
        <p:spPr>
          <a:xfrm>
            <a:off x="838199" y="1047751"/>
            <a:ext cx="5111496" cy="4938380"/>
          </a:xfrm>
        </p:spPr>
        <p:txBody>
          <a:bodyPr/>
          <a:lstStyle>
            <a:lvl1pPr>
              <a:defRPr/>
            </a:lvl1pPr>
          </a:lstStyle>
          <a:p>
            <a:pPr lvl="0"/>
            <a:r>
              <a:rPr lang="en-US" dirty="0"/>
              <a:t>Click to add text</a:t>
            </a:r>
          </a:p>
          <a:p>
            <a:pPr lvl="1"/>
            <a:r>
              <a:rPr lang="en-US" dirty="0"/>
              <a:t>Second level</a:t>
            </a:r>
          </a:p>
          <a:p>
            <a:pPr lvl="2"/>
            <a:r>
              <a:rPr lang="en-US" dirty="0"/>
              <a:t>Third level</a:t>
            </a:r>
          </a:p>
        </p:txBody>
      </p:sp>
      <p:sp>
        <p:nvSpPr>
          <p:cNvPr id="11" name="Content Placeholder 2">
            <a:extLst>
              <a:ext uri="{FF2B5EF4-FFF2-40B4-BE49-F238E27FC236}">
                <a16:creationId xmlns:a16="http://schemas.microsoft.com/office/drawing/2014/main" id="{9BB2A2F3-7DF0-4B58-BEFC-12E19B817DB8}"/>
              </a:ext>
            </a:extLst>
          </p:cNvPr>
          <p:cNvSpPr>
            <a:spLocks noGrp="1"/>
          </p:cNvSpPr>
          <p:nvPr>
            <p:ph idx="13" hasCustomPrompt="1"/>
          </p:nvPr>
        </p:nvSpPr>
        <p:spPr>
          <a:xfrm>
            <a:off x="6241313" y="1047751"/>
            <a:ext cx="5112488" cy="4938380"/>
          </a:xfrm>
        </p:spPr>
        <p:txBody>
          <a:bodyPr/>
          <a:lstStyle>
            <a:lvl1pPr>
              <a:defRPr/>
            </a:lvl1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794471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 - Title Only">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44F30D7-A121-4FE5-82C4-7C7C1584B7DE}"/>
              </a:ext>
            </a:extLst>
          </p:cNvPr>
          <p:cNvPicPr>
            <a:picLocks noChangeAspect="1"/>
          </p:cNvPicPr>
          <p:nvPr userDrawn="1"/>
        </p:nvPicPr>
        <p:blipFill>
          <a:blip r:embed="rId2"/>
          <a:stretch>
            <a:fillRect/>
          </a:stretch>
        </p:blipFill>
        <p:spPr>
          <a:xfrm>
            <a:off x="0" y="0"/>
            <a:ext cx="12192000" cy="952500"/>
          </a:xfrm>
          <a:prstGeom prst="rect">
            <a:avLst/>
          </a:prstGeom>
        </p:spPr>
      </p:pic>
      <p:pic>
        <p:nvPicPr>
          <p:cNvPr id="13" name="Picture 12">
            <a:extLst>
              <a:ext uri="{FF2B5EF4-FFF2-40B4-BE49-F238E27FC236}">
                <a16:creationId xmlns:a16="http://schemas.microsoft.com/office/drawing/2014/main" id="{C8CFB5FD-94D6-489F-8FFF-7579184D7A65}"/>
              </a:ext>
            </a:extLst>
          </p:cNvPr>
          <p:cNvPicPr>
            <a:picLocks noChangeAspect="1"/>
          </p:cNvPicPr>
          <p:nvPr userDrawn="1"/>
        </p:nvPicPr>
        <p:blipFill>
          <a:blip r:embed="rId3"/>
          <a:stretch>
            <a:fillRect/>
          </a:stretch>
        </p:blipFill>
        <p:spPr>
          <a:xfrm>
            <a:off x="2467" y="0"/>
            <a:ext cx="12187066" cy="6858000"/>
          </a:xfrm>
          <a:prstGeom prst="rect">
            <a:avLst/>
          </a:prstGeom>
        </p:spPr>
      </p:pic>
      <p:sp>
        <p:nvSpPr>
          <p:cNvPr id="2" name="Title 1">
            <a:extLst>
              <a:ext uri="{FF2B5EF4-FFF2-40B4-BE49-F238E27FC236}">
                <a16:creationId xmlns:a16="http://schemas.microsoft.com/office/drawing/2014/main" id="{87D5CFC1-7B8E-4B2D-8293-0875D31559AA}"/>
              </a:ext>
            </a:extLst>
          </p:cNvPr>
          <p:cNvSpPr>
            <a:spLocks noGrp="1"/>
          </p:cNvSpPr>
          <p:nvPr>
            <p:ph type="title" hasCustomPrompt="1"/>
          </p:nvPr>
        </p:nvSpPr>
        <p:spPr>
          <a:xfrm>
            <a:off x="1071372" y="142875"/>
            <a:ext cx="10049256" cy="661988"/>
          </a:xfrm>
        </p:spPr>
        <p:txBody>
          <a:bodyPr tIns="0" rIns="0" bIns="0"/>
          <a:lstStyle>
            <a:lvl1pPr>
              <a:lnSpc>
                <a:spcPct val="90000"/>
              </a:lnSpc>
              <a:defRPr lang="en-US" sz="2800" b="1" i="0" kern="1200" dirty="0">
                <a:solidFill>
                  <a:schemeClr val="bg1"/>
                </a:solidFill>
                <a:latin typeface="Calibri" panose="020F0502020204030204" pitchFamily="34" charset="0"/>
                <a:ea typeface="+mj-ea"/>
                <a:cs typeface="Calibri" panose="020F0502020204030204" pitchFamily="34" charset="0"/>
              </a:defRPr>
            </a:lvl1pPr>
          </a:lstStyle>
          <a:p>
            <a:r>
              <a:rPr lang="en-US" dirty="0"/>
              <a:t>Slide Title – Limited Use (e.g., Challenger Solution Summaries)</a:t>
            </a:r>
          </a:p>
        </p:txBody>
      </p:sp>
      <p:grpSp>
        <p:nvGrpSpPr>
          <p:cNvPr id="18" name="Group 17">
            <a:extLst>
              <a:ext uri="{FF2B5EF4-FFF2-40B4-BE49-F238E27FC236}">
                <a16:creationId xmlns:a16="http://schemas.microsoft.com/office/drawing/2014/main" id="{9C1537B5-BD60-406D-BED1-1AEEF90676AC}"/>
              </a:ext>
            </a:extLst>
          </p:cNvPr>
          <p:cNvGrpSpPr/>
          <p:nvPr userDrawn="1"/>
        </p:nvGrpSpPr>
        <p:grpSpPr>
          <a:xfrm>
            <a:off x="9137882" y="6419168"/>
            <a:ext cx="2412850" cy="275010"/>
            <a:chOff x="8505441" y="6313661"/>
            <a:chExt cx="2412850" cy="275010"/>
          </a:xfrm>
        </p:grpSpPr>
        <p:sp>
          <p:nvSpPr>
            <p:cNvPr id="19" name="TextBox 18">
              <a:extLst>
                <a:ext uri="{FF2B5EF4-FFF2-40B4-BE49-F238E27FC236}">
                  <a16:creationId xmlns:a16="http://schemas.microsoft.com/office/drawing/2014/main" id="{CAAA019E-0C36-49D7-92F9-C83312CD8F07}"/>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tx1">
                      <a:lumMod val="50000"/>
                      <a:lumOff val="50000"/>
                    </a:schemeClr>
                  </a:solidFill>
                  <a:effectLst/>
                  <a:uLnTx/>
                  <a:uFillTx/>
                </a:rPr>
                <a:t>© Health Catalyst. Confidential and Proprietary.</a:t>
              </a:r>
            </a:p>
          </p:txBody>
        </p:sp>
        <p:pic>
          <p:nvPicPr>
            <p:cNvPr id="20" name="Picture 19">
              <a:extLst>
                <a:ext uri="{FF2B5EF4-FFF2-40B4-BE49-F238E27FC236}">
                  <a16:creationId xmlns:a16="http://schemas.microsoft.com/office/drawing/2014/main" id="{226F5243-1F17-488F-BDF1-B55443A629D4}"/>
                </a:ext>
              </a:extLst>
            </p:cNvPr>
            <p:cNvPicPr>
              <a:picLocks noChangeAspect="1"/>
            </p:cNvPicPr>
            <p:nvPr userDrawn="1"/>
          </p:nvPicPr>
          <p:blipFill>
            <a:blip r:embed="rId4"/>
            <a:stretch>
              <a:fillRect/>
            </a:stretch>
          </p:blipFill>
          <p:spPr>
            <a:xfrm>
              <a:off x="10745610" y="6313661"/>
              <a:ext cx="172681" cy="275010"/>
            </a:xfrm>
            <a:prstGeom prst="rect">
              <a:avLst/>
            </a:prstGeom>
          </p:spPr>
        </p:pic>
      </p:grpSp>
    </p:spTree>
    <p:extLst>
      <p:ext uri="{BB962C8B-B14F-4D97-AF65-F5344CB8AC3E}">
        <p14:creationId xmlns:p14="http://schemas.microsoft.com/office/powerpoint/2010/main" val="1901801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Footer - One 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A0DD52D-4C1F-4B89-A143-D69883D4AACE}"/>
              </a:ext>
            </a:extLst>
          </p:cNvPr>
          <p:cNvSpPr/>
          <p:nvPr userDrawn="1"/>
        </p:nvSpPr>
        <p:spPr>
          <a:xfrm>
            <a:off x="21070" y="17895"/>
            <a:ext cx="12149859" cy="6822210"/>
          </a:xfrm>
          <a:prstGeom prst="rect">
            <a:avLst/>
          </a:prstGeom>
          <a:noFill/>
          <a:ln w="98425">
            <a:solidFill>
              <a:srgbClr val="F6F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D5CFC1-7B8E-4B2D-8293-0875D31559AA}"/>
              </a:ext>
            </a:extLst>
          </p:cNvPr>
          <p:cNvSpPr>
            <a:spLocks noGrp="1"/>
          </p:cNvSpPr>
          <p:nvPr>
            <p:ph type="title" hasCustomPrompt="1"/>
          </p:nvPr>
        </p:nvSpPr>
        <p:spPr/>
        <p:txBody>
          <a:bodyPr/>
          <a:lstStyle>
            <a:lvl1pPr>
              <a:defRPr lang="en-US" sz="2800" b="1" kern="1200" dirty="0">
                <a:solidFill>
                  <a:schemeClr val="tx1"/>
                </a:solidFill>
                <a:latin typeface="+mn-lt"/>
                <a:ea typeface="+mn-ea"/>
                <a:cs typeface="+mn-cs"/>
              </a:defRPr>
            </a:lvl1pPr>
          </a:lstStyle>
          <a:p>
            <a:r>
              <a:rPr lang="en-US" dirty="0"/>
              <a:t>Slide Title</a:t>
            </a:r>
          </a:p>
        </p:txBody>
      </p:sp>
      <p:sp>
        <p:nvSpPr>
          <p:cNvPr id="3" name="Content Placeholder 2">
            <a:extLst>
              <a:ext uri="{FF2B5EF4-FFF2-40B4-BE49-F238E27FC236}">
                <a16:creationId xmlns:a16="http://schemas.microsoft.com/office/drawing/2014/main" id="{BBB03293-FB80-4604-B9AE-CA1A28CF2111}"/>
              </a:ext>
            </a:extLst>
          </p:cNvPr>
          <p:cNvSpPr>
            <a:spLocks noGrp="1"/>
          </p:cNvSpPr>
          <p:nvPr>
            <p:ph idx="1" hasCustomPrompt="1"/>
          </p:nvPr>
        </p:nvSpPr>
        <p:spPr>
          <a:xfrm>
            <a:off x="838200" y="1038226"/>
            <a:ext cx="10515600" cy="4947904"/>
          </a:xfrm>
        </p:spPr>
        <p:txBody>
          <a:bodyPr/>
          <a:lstStyle>
            <a:lvl1pPr>
              <a:defRPr/>
            </a:lvl1pPr>
          </a:lstStyle>
          <a:p>
            <a:pPr lvl="0"/>
            <a:r>
              <a:rPr lang="en-US" dirty="0"/>
              <a:t>Click to add text</a:t>
            </a:r>
          </a:p>
          <a:p>
            <a:pPr lvl="1"/>
            <a:r>
              <a:rPr lang="en-US" dirty="0"/>
              <a:t>Second level</a:t>
            </a:r>
          </a:p>
          <a:p>
            <a:pPr lvl="2"/>
            <a:r>
              <a:rPr lang="en-US" dirty="0"/>
              <a:t>Third level</a:t>
            </a:r>
          </a:p>
        </p:txBody>
      </p:sp>
      <p:grpSp>
        <p:nvGrpSpPr>
          <p:cNvPr id="13" name="Group 12">
            <a:extLst>
              <a:ext uri="{FF2B5EF4-FFF2-40B4-BE49-F238E27FC236}">
                <a16:creationId xmlns:a16="http://schemas.microsoft.com/office/drawing/2014/main" id="{B7EA45C8-934D-4B02-B2B6-A39C4BB57967}"/>
              </a:ext>
            </a:extLst>
          </p:cNvPr>
          <p:cNvGrpSpPr/>
          <p:nvPr userDrawn="1"/>
        </p:nvGrpSpPr>
        <p:grpSpPr>
          <a:xfrm>
            <a:off x="8991392" y="6313661"/>
            <a:ext cx="2412850" cy="275010"/>
            <a:chOff x="8505441" y="6313661"/>
            <a:chExt cx="2412850" cy="275010"/>
          </a:xfrm>
        </p:grpSpPr>
        <p:sp>
          <p:nvSpPr>
            <p:cNvPr id="14" name="TextBox 13">
              <a:extLst>
                <a:ext uri="{FF2B5EF4-FFF2-40B4-BE49-F238E27FC236}">
                  <a16:creationId xmlns:a16="http://schemas.microsoft.com/office/drawing/2014/main" id="{B78D37CC-CC38-4FE4-BF5B-A660DFC7AA56}"/>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tx1">
                      <a:lumMod val="50000"/>
                      <a:lumOff val="50000"/>
                    </a:schemeClr>
                  </a:solidFill>
                  <a:effectLst/>
                  <a:uLnTx/>
                  <a:uFillTx/>
                </a:rPr>
                <a:t>© Health Catalyst. Confidential and Proprietary.</a:t>
              </a:r>
            </a:p>
          </p:txBody>
        </p:sp>
        <p:pic>
          <p:nvPicPr>
            <p:cNvPr id="15" name="Picture 14">
              <a:extLst>
                <a:ext uri="{FF2B5EF4-FFF2-40B4-BE49-F238E27FC236}">
                  <a16:creationId xmlns:a16="http://schemas.microsoft.com/office/drawing/2014/main" id="{DF01ED3B-E40B-47A1-A538-7B59767EA355}"/>
                </a:ext>
              </a:extLst>
            </p:cNvPr>
            <p:cNvPicPr>
              <a:picLocks noChangeAspect="1"/>
            </p:cNvPicPr>
            <p:nvPr userDrawn="1"/>
          </p:nvPicPr>
          <p:blipFill>
            <a:blip r:embed="rId2"/>
            <a:stretch>
              <a:fillRect/>
            </a:stretch>
          </p:blipFill>
          <p:spPr>
            <a:xfrm>
              <a:off x="10745610" y="6313661"/>
              <a:ext cx="172681" cy="275010"/>
            </a:xfrm>
            <a:prstGeom prst="rect">
              <a:avLst/>
            </a:prstGeom>
          </p:spPr>
        </p:pic>
      </p:grpSp>
      <p:grpSp>
        <p:nvGrpSpPr>
          <p:cNvPr id="16" name="Group 15">
            <a:extLst>
              <a:ext uri="{FF2B5EF4-FFF2-40B4-BE49-F238E27FC236}">
                <a16:creationId xmlns:a16="http://schemas.microsoft.com/office/drawing/2014/main" id="{80F10948-47C6-465F-9814-7653D98289C1}"/>
              </a:ext>
            </a:extLst>
          </p:cNvPr>
          <p:cNvGrpSpPr/>
          <p:nvPr userDrawn="1"/>
        </p:nvGrpSpPr>
        <p:grpSpPr>
          <a:xfrm>
            <a:off x="624462" y="6187652"/>
            <a:ext cx="10926270" cy="0"/>
            <a:chOff x="624462" y="6104528"/>
            <a:chExt cx="10926270" cy="0"/>
          </a:xfrm>
        </p:grpSpPr>
        <p:cxnSp>
          <p:nvCxnSpPr>
            <p:cNvPr id="17" name="Straight Connector 16">
              <a:extLst>
                <a:ext uri="{FF2B5EF4-FFF2-40B4-BE49-F238E27FC236}">
                  <a16:creationId xmlns:a16="http://schemas.microsoft.com/office/drawing/2014/main" id="{C4EB0428-B947-4BE5-9D60-A7A33B0369D1}"/>
                </a:ext>
              </a:extLst>
            </p:cNvPr>
            <p:cNvCxnSpPr>
              <a:cxnSpLocks/>
            </p:cNvCxnSpPr>
            <p:nvPr userDrawn="1"/>
          </p:nvCxnSpPr>
          <p:spPr>
            <a:xfrm>
              <a:off x="624462" y="6104528"/>
              <a:ext cx="4474011"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D182716-3F58-4C38-972F-ABB2F53CE2CB}"/>
                </a:ext>
              </a:extLst>
            </p:cNvPr>
            <p:cNvCxnSpPr>
              <a:cxnSpLocks/>
            </p:cNvCxnSpPr>
            <p:nvPr userDrawn="1"/>
          </p:nvCxnSpPr>
          <p:spPr>
            <a:xfrm>
              <a:off x="5098473" y="6104528"/>
              <a:ext cx="6452259"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grpSp>
      <p:pic>
        <p:nvPicPr>
          <p:cNvPr id="19" name="Picture 18" descr="A picture containing building&#10;&#10;Description automatically generated">
            <a:extLst>
              <a:ext uri="{FF2B5EF4-FFF2-40B4-BE49-F238E27FC236}">
                <a16:creationId xmlns:a16="http://schemas.microsoft.com/office/drawing/2014/main" id="{53BC035A-6731-46EA-A0D2-1D7A8D59A19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5240" y="850311"/>
            <a:ext cx="378069" cy="2578689"/>
          </a:xfrm>
          <a:prstGeom prst="rect">
            <a:avLst/>
          </a:prstGeom>
        </p:spPr>
      </p:pic>
    </p:spTree>
    <p:extLst>
      <p:ext uri="{BB962C8B-B14F-4D97-AF65-F5344CB8AC3E}">
        <p14:creationId xmlns:p14="http://schemas.microsoft.com/office/powerpoint/2010/main" val="3237230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oter - One Column, Subtitl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7D053F7-07A1-47D1-AEBC-A90DB2E4C907}"/>
              </a:ext>
            </a:extLst>
          </p:cNvPr>
          <p:cNvSpPr/>
          <p:nvPr userDrawn="1"/>
        </p:nvSpPr>
        <p:spPr>
          <a:xfrm>
            <a:off x="21070" y="17895"/>
            <a:ext cx="12149859" cy="6822210"/>
          </a:xfrm>
          <a:prstGeom prst="rect">
            <a:avLst/>
          </a:prstGeom>
          <a:noFill/>
          <a:ln w="98425">
            <a:solidFill>
              <a:srgbClr val="F6F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9F155433-066E-4C56-862E-FC722FEA0F11}"/>
              </a:ext>
            </a:extLst>
          </p:cNvPr>
          <p:cNvGrpSpPr/>
          <p:nvPr userDrawn="1"/>
        </p:nvGrpSpPr>
        <p:grpSpPr>
          <a:xfrm>
            <a:off x="8991392" y="6313661"/>
            <a:ext cx="2412850" cy="275010"/>
            <a:chOff x="8505441" y="6313661"/>
            <a:chExt cx="2412850" cy="275010"/>
          </a:xfrm>
        </p:grpSpPr>
        <p:sp>
          <p:nvSpPr>
            <p:cNvPr id="19" name="TextBox 18">
              <a:extLst>
                <a:ext uri="{FF2B5EF4-FFF2-40B4-BE49-F238E27FC236}">
                  <a16:creationId xmlns:a16="http://schemas.microsoft.com/office/drawing/2014/main" id="{1114FE0B-F17F-4A8C-97C9-A5A065F5C821}"/>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tx1">
                      <a:lumMod val="50000"/>
                      <a:lumOff val="50000"/>
                    </a:schemeClr>
                  </a:solidFill>
                  <a:effectLst/>
                  <a:uLnTx/>
                  <a:uFillTx/>
                </a:rPr>
                <a:t>© Health Catalyst. Confidential and Proprietary.</a:t>
              </a:r>
            </a:p>
          </p:txBody>
        </p:sp>
        <p:pic>
          <p:nvPicPr>
            <p:cNvPr id="20" name="Picture 19">
              <a:extLst>
                <a:ext uri="{FF2B5EF4-FFF2-40B4-BE49-F238E27FC236}">
                  <a16:creationId xmlns:a16="http://schemas.microsoft.com/office/drawing/2014/main" id="{CD813258-C0B5-4B46-A27E-F3AEEB1F75A7}"/>
                </a:ext>
              </a:extLst>
            </p:cNvPr>
            <p:cNvPicPr>
              <a:picLocks noChangeAspect="1"/>
            </p:cNvPicPr>
            <p:nvPr userDrawn="1"/>
          </p:nvPicPr>
          <p:blipFill>
            <a:blip r:embed="rId2"/>
            <a:stretch>
              <a:fillRect/>
            </a:stretch>
          </p:blipFill>
          <p:spPr>
            <a:xfrm>
              <a:off x="10745610" y="6313661"/>
              <a:ext cx="172681" cy="275010"/>
            </a:xfrm>
            <a:prstGeom prst="rect">
              <a:avLst/>
            </a:prstGeom>
          </p:spPr>
        </p:pic>
      </p:grpSp>
      <p:grpSp>
        <p:nvGrpSpPr>
          <p:cNvPr id="21" name="Group 20">
            <a:extLst>
              <a:ext uri="{FF2B5EF4-FFF2-40B4-BE49-F238E27FC236}">
                <a16:creationId xmlns:a16="http://schemas.microsoft.com/office/drawing/2014/main" id="{7D2FF1EA-F486-41A9-B86E-F5B68B46907A}"/>
              </a:ext>
            </a:extLst>
          </p:cNvPr>
          <p:cNvGrpSpPr/>
          <p:nvPr userDrawn="1"/>
        </p:nvGrpSpPr>
        <p:grpSpPr>
          <a:xfrm>
            <a:off x="624462" y="6187652"/>
            <a:ext cx="10926270" cy="0"/>
            <a:chOff x="624462" y="6104528"/>
            <a:chExt cx="10926270" cy="0"/>
          </a:xfrm>
        </p:grpSpPr>
        <p:cxnSp>
          <p:nvCxnSpPr>
            <p:cNvPr id="22" name="Straight Connector 21">
              <a:extLst>
                <a:ext uri="{FF2B5EF4-FFF2-40B4-BE49-F238E27FC236}">
                  <a16:creationId xmlns:a16="http://schemas.microsoft.com/office/drawing/2014/main" id="{24AD60CA-0984-496B-BBE1-FB520E076E7D}"/>
                </a:ext>
              </a:extLst>
            </p:cNvPr>
            <p:cNvCxnSpPr>
              <a:cxnSpLocks/>
            </p:cNvCxnSpPr>
            <p:nvPr userDrawn="1"/>
          </p:nvCxnSpPr>
          <p:spPr>
            <a:xfrm>
              <a:off x="624462" y="6104528"/>
              <a:ext cx="4474011"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A4CECB2-0ADA-4294-9040-118BCC39B65A}"/>
                </a:ext>
              </a:extLst>
            </p:cNvPr>
            <p:cNvCxnSpPr>
              <a:cxnSpLocks/>
            </p:cNvCxnSpPr>
            <p:nvPr userDrawn="1"/>
          </p:nvCxnSpPr>
          <p:spPr>
            <a:xfrm>
              <a:off x="5098473" y="6104528"/>
              <a:ext cx="6452259"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7D5CFC1-7B8E-4B2D-8293-0875D31559AA}"/>
              </a:ext>
            </a:extLst>
          </p:cNvPr>
          <p:cNvSpPr>
            <a:spLocks noGrp="1"/>
          </p:cNvSpPr>
          <p:nvPr>
            <p:ph type="title" hasCustomPrompt="1"/>
          </p:nvPr>
        </p:nvSpPr>
        <p:spPr/>
        <p:txBody>
          <a:bodyPr/>
          <a:lstStyle>
            <a:lvl1pPr>
              <a:defRPr lang="en-US" sz="2800" b="1" kern="1200" dirty="0">
                <a:solidFill>
                  <a:schemeClr val="tx1"/>
                </a:solidFill>
                <a:latin typeface="+mn-lt"/>
                <a:ea typeface="+mn-ea"/>
                <a:cs typeface="+mn-cs"/>
              </a:defRPr>
            </a:lvl1pPr>
          </a:lstStyle>
          <a:p>
            <a:r>
              <a:rPr lang="en-US" dirty="0"/>
              <a:t>Slide Title</a:t>
            </a:r>
          </a:p>
        </p:txBody>
      </p:sp>
      <p:sp>
        <p:nvSpPr>
          <p:cNvPr id="3" name="Content Placeholder 2">
            <a:extLst>
              <a:ext uri="{FF2B5EF4-FFF2-40B4-BE49-F238E27FC236}">
                <a16:creationId xmlns:a16="http://schemas.microsoft.com/office/drawing/2014/main" id="{BBB03293-FB80-4604-B9AE-CA1A28CF2111}"/>
              </a:ext>
            </a:extLst>
          </p:cNvPr>
          <p:cNvSpPr>
            <a:spLocks noGrp="1"/>
          </p:cNvSpPr>
          <p:nvPr>
            <p:ph idx="1" hasCustomPrompt="1"/>
          </p:nvPr>
        </p:nvSpPr>
        <p:spPr>
          <a:xfrm>
            <a:off x="838200" y="1405358"/>
            <a:ext cx="10515600" cy="4584480"/>
          </a:xfrm>
        </p:spPr>
        <p:txBody>
          <a:bodyPr/>
          <a:lstStyle>
            <a:lvl1pPr>
              <a:defRPr/>
            </a:lvl1pPr>
          </a:lstStyle>
          <a:p>
            <a:pPr lvl="0"/>
            <a:r>
              <a:rPr lang="en-US" dirty="0"/>
              <a:t>Click to add text</a:t>
            </a:r>
          </a:p>
          <a:p>
            <a:pPr lvl="1"/>
            <a:r>
              <a:rPr lang="en-US" dirty="0"/>
              <a:t>Second level</a:t>
            </a:r>
          </a:p>
          <a:p>
            <a:pPr lvl="2"/>
            <a:r>
              <a:rPr lang="en-US" dirty="0"/>
              <a:t>Third level</a:t>
            </a:r>
          </a:p>
        </p:txBody>
      </p:sp>
      <p:sp>
        <p:nvSpPr>
          <p:cNvPr id="15" name="Text Placeholder 14">
            <a:extLst>
              <a:ext uri="{FF2B5EF4-FFF2-40B4-BE49-F238E27FC236}">
                <a16:creationId xmlns:a16="http://schemas.microsoft.com/office/drawing/2014/main" id="{606B5201-290D-4D38-9B69-33AD01FFD9BB}"/>
              </a:ext>
            </a:extLst>
          </p:cNvPr>
          <p:cNvSpPr>
            <a:spLocks noGrp="1"/>
          </p:cNvSpPr>
          <p:nvPr>
            <p:ph type="body" sz="quarter" idx="14" hasCustomPrompt="1"/>
          </p:nvPr>
        </p:nvSpPr>
        <p:spPr>
          <a:xfrm>
            <a:off x="838200" y="844903"/>
            <a:ext cx="10515600" cy="393192"/>
          </a:xfrm>
        </p:spPr>
        <p:txBody>
          <a:bodyPr>
            <a:noAutofit/>
          </a:bodyPr>
          <a:lstStyle>
            <a:lvl1pPr>
              <a:defRPr lang="en-US" sz="2400" b="1" kern="1200" dirty="0">
                <a:solidFill>
                  <a:schemeClr val="accent1"/>
                </a:solidFill>
                <a:latin typeface="+mn-lt"/>
                <a:ea typeface="+mn-ea"/>
                <a:cs typeface="+mn-cs"/>
              </a:defRPr>
            </a:lvl1pPr>
          </a:lstStyle>
          <a:p>
            <a:pPr lvl="0"/>
            <a:r>
              <a:rPr lang="en-US" dirty="0"/>
              <a:t>Slide Subtitle</a:t>
            </a:r>
          </a:p>
        </p:txBody>
      </p:sp>
      <p:pic>
        <p:nvPicPr>
          <p:cNvPr id="16" name="Picture 15" descr="A picture containing device&#10;&#10;Description automatically generated">
            <a:extLst>
              <a:ext uri="{FF2B5EF4-FFF2-40B4-BE49-F238E27FC236}">
                <a16:creationId xmlns:a16="http://schemas.microsoft.com/office/drawing/2014/main" id="{50520BE8-5CBF-4D67-8204-0304651598B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131360" y="734975"/>
            <a:ext cx="509429" cy="2578688"/>
          </a:xfrm>
          <a:prstGeom prst="rect">
            <a:avLst/>
          </a:prstGeom>
        </p:spPr>
      </p:pic>
    </p:spTree>
    <p:extLst>
      <p:ext uri="{BB962C8B-B14F-4D97-AF65-F5344CB8AC3E}">
        <p14:creationId xmlns:p14="http://schemas.microsoft.com/office/powerpoint/2010/main" val="925896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isc - One Column, Subtitl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80E8714-7867-4CB6-8A9E-29A7161FA892}"/>
              </a:ext>
            </a:extLst>
          </p:cNvPr>
          <p:cNvSpPr/>
          <p:nvPr userDrawn="1"/>
        </p:nvSpPr>
        <p:spPr>
          <a:xfrm>
            <a:off x="76200" y="48851"/>
            <a:ext cx="12030075" cy="6694849"/>
          </a:xfrm>
          <a:prstGeom prst="rect">
            <a:avLst/>
          </a:prstGeom>
          <a:noFill/>
          <a:ln w="98425">
            <a:solidFill>
              <a:srgbClr val="F6F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36758A15-CB21-4496-B0C0-3E0405CA4FD7}"/>
              </a:ext>
            </a:extLst>
          </p:cNvPr>
          <p:cNvGrpSpPr/>
          <p:nvPr userDrawn="1"/>
        </p:nvGrpSpPr>
        <p:grpSpPr>
          <a:xfrm>
            <a:off x="10314631" y="-11983"/>
            <a:ext cx="1877369" cy="6874132"/>
            <a:chOff x="8340211" y="-19879"/>
            <a:chExt cx="1900108" cy="6897758"/>
          </a:xfrm>
        </p:grpSpPr>
        <p:sp>
          <p:nvSpPr>
            <p:cNvPr id="23" name="Freeform: Shape 22">
              <a:extLst>
                <a:ext uri="{FF2B5EF4-FFF2-40B4-BE49-F238E27FC236}">
                  <a16:creationId xmlns:a16="http://schemas.microsoft.com/office/drawing/2014/main" id="{B83FF7FD-CE13-487E-A815-B7F3D2B26DD0}"/>
                </a:ext>
              </a:extLst>
            </p:cNvPr>
            <p:cNvSpPr/>
            <p:nvPr userDrawn="1"/>
          </p:nvSpPr>
          <p:spPr>
            <a:xfrm rot="10800000">
              <a:off x="8340211" y="-19879"/>
              <a:ext cx="1900108" cy="6897758"/>
            </a:xfrm>
            <a:custGeom>
              <a:avLst/>
              <a:gdLst>
                <a:gd name="connsiteX0" fmla="*/ 1889156 w 1889156"/>
                <a:gd name="connsiteY0" fmla="*/ 6858000 h 6858000"/>
                <a:gd name="connsiteX1" fmla="*/ 1101504 w 1889156"/>
                <a:gd name="connsiteY1" fmla="*/ 6858000 h 6858000"/>
                <a:gd name="connsiteX2" fmla="*/ 0 w 1889156"/>
                <a:gd name="connsiteY2" fmla="*/ 6858000 h 6858000"/>
                <a:gd name="connsiteX3" fmla="*/ 0 w 1889156"/>
                <a:gd name="connsiteY3" fmla="*/ 0 h 6858000"/>
                <a:gd name="connsiteX4" fmla="*/ 1101504 w 1889156"/>
                <a:gd name="connsiteY4" fmla="*/ 0 h 6858000"/>
                <a:gd name="connsiteX5" fmla="*/ 1101504 w 1889156"/>
                <a:gd name="connsiteY5" fmla="*/ 60703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9156" h="6858000">
                  <a:moveTo>
                    <a:pt x="1889156" y="6858000"/>
                  </a:moveTo>
                  <a:lnTo>
                    <a:pt x="1101504" y="6858000"/>
                  </a:lnTo>
                  <a:lnTo>
                    <a:pt x="0" y="6858000"/>
                  </a:lnTo>
                  <a:lnTo>
                    <a:pt x="0" y="0"/>
                  </a:lnTo>
                  <a:lnTo>
                    <a:pt x="1101504" y="0"/>
                  </a:lnTo>
                  <a:lnTo>
                    <a:pt x="1101504" y="6070348"/>
                  </a:lnTo>
                  <a:close/>
                </a:path>
              </a:pathLst>
            </a:custGeom>
            <a:gradFill>
              <a:gsLst>
                <a:gs pos="50000">
                  <a:srgbClr val="0087CD"/>
                </a:gs>
                <a:gs pos="0">
                  <a:srgbClr val="00568F"/>
                </a:gs>
                <a:gs pos="100000">
                  <a:srgbClr val="00ACF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4" name="Picture 23">
              <a:extLst>
                <a:ext uri="{FF2B5EF4-FFF2-40B4-BE49-F238E27FC236}">
                  <a16:creationId xmlns:a16="http://schemas.microsoft.com/office/drawing/2014/main" id="{0BF85A8E-55F9-4821-BF8D-88B49442EBCA}"/>
                </a:ext>
              </a:extLst>
            </p:cNvPr>
            <p:cNvPicPr>
              <a:picLocks noChangeAspect="1"/>
            </p:cNvPicPr>
            <p:nvPr userDrawn="1"/>
          </p:nvPicPr>
          <p:blipFill>
            <a:blip r:embed="rId2">
              <a:duotone>
                <a:schemeClr val="bg2">
                  <a:shade val="45000"/>
                  <a:satMod val="135000"/>
                </a:schemeClr>
                <a:prstClr val="white"/>
              </a:duotone>
            </a:blip>
            <a:stretch>
              <a:fillRect/>
            </a:stretch>
          </p:blipFill>
          <p:spPr>
            <a:xfrm>
              <a:off x="9658407" y="652167"/>
              <a:ext cx="571674" cy="1934165"/>
            </a:xfrm>
            <a:prstGeom prst="rect">
              <a:avLst/>
            </a:prstGeom>
          </p:spPr>
        </p:pic>
      </p:grpSp>
      <p:grpSp>
        <p:nvGrpSpPr>
          <p:cNvPr id="25" name="Group 24">
            <a:extLst>
              <a:ext uri="{FF2B5EF4-FFF2-40B4-BE49-F238E27FC236}">
                <a16:creationId xmlns:a16="http://schemas.microsoft.com/office/drawing/2014/main" id="{9AE6E4E5-38E4-4CB1-8198-A779AD54FB78}"/>
              </a:ext>
            </a:extLst>
          </p:cNvPr>
          <p:cNvGrpSpPr/>
          <p:nvPr userDrawn="1"/>
        </p:nvGrpSpPr>
        <p:grpSpPr>
          <a:xfrm>
            <a:off x="8124162" y="6302309"/>
            <a:ext cx="2412850" cy="275010"/>
            <a:chOff x="8505441" y="6313661"/>
            <a:chExt cx="2412850" cy="275010"/>
          </a:xfrm>
        </p:grpSpPr>
        <p:sp>
          <p:nvSpPr>
            <p:cNvPr id="26" name="TextBox 25">
              <a:extLst>
                <a:ext uri="{FF2B5EF4-FFF2-40B4-BE49-F238E27FC236}">
                  <a16:creationId xmlns:a16="http://schemas.microsoft.com/office/drawing/2014/main" id="{AC3F0BDF-4EED-464C-8467-76A81D677963}"/>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tx1">
                      <a:lumMod val="50000"/>
                      <a:lumOff val="50000"/>
                    </a:schemeClr>
                  </a:solidFill>
                  <a:effectLst/>
                  <a:uLnTx/>
                  <a:uFillTx/>
                </a:rPr>
                <a:t>© Health Catalyst. Confidential and Proprietary.</a:t>
              </a:r>
            </a:p>
          </p:txBody>
        </p:sp>
        <p:pic>
          <p:nvPicPr>
            <p:cNvPr id="27" name="Picture 26">
              <a:extLst>
                <a:ext uri="{FF2B5EF4-FFF2-40B4-BE49-F238E27FC236}">
                  <a16:creationId xmlns:a16="http://schemas.microsoft.com/office/drawing/2014/main" id="{E05A9813-7A51-4D13-AFC5-00F55A4DDF2D}"/>
                </a:ext>
              </a:extLst>
            </p:cNvPr>
            <p:cNvPicPr>
              <a:picLocks noChangeAspect="1"/>
            </p:cNvPicPr>
            <p:nvPr userDrawn="1"/>
          </p:nvPicPr>
          <p:blipFill>
            <a:blip r:embed="rId3"/>
            <a:stretch>
              <a:fillRect/>
            </a:stretch>
          </p:blipFill>
          <p:spPr>
            <a:xfrm>
              <a:off x="10745610" y="6313661"/>
              <a:ext cx="172681" cy="275010"/>
            </a:xfrm>
            <a:prstGeom prst="rect">
              <a:avLst/>
            </a:prstGeom>
          </p:spPr>
        </p:pic>
      </p:grpSp>
      <p:sp>
        <p:nvSpPr>
          <p:cNvPr id="12" name="Content Placeholder 2">
            <a:extLst>
              <a:ext uri="{FF2B5EF4-FFF2-40B4-BE49-F238E27FC236}">
                <a16:creationId xmlns:a16="http://schemas.microsoft.com/office/drawing/2014/main" id="{D53BDE4F-103E-4F94-8A20-05F557660BF3}"/>
              </a:ext>
            </a:extLst>
          </p:cNvPr>
          <p:cNvSpPr>
            <a:spLocks noGrp="1"/>
          </p:cNvSpPr>
          <p:nvPr>
            <p:ph sz="half" idx="1" hasCustomPrompt="1"/>
          </p:nvPr>
        </p:nvSpPr>
        <p:spPr>
          <a:xfrm>
            <a:off x="838200" y="1521069"/>
            <a:ext cx="9683618" cy="4614859"/>
          </a:xfrm>
        </p:spPr>
        <p:txBody>
          <a:bodyPr/>
          <a:lstStyle>
            <a:lvl1pPr>
              <a:defRPr/>
            </a:lvl1pPr>
          </a:lstStyle>
          <a:p>
            <a:pPr lvl="0"/>
            <a:r>
              <a:rPr lang="en-US" dirty="0"/>
              <a:t>Click to add text</a:t>
            </a:r>
          </a:p>
          <a:p>
            <a:pPr lvl="1"/>
            <a:r>
              <a:rPr lang="en-US" dirty="0"/>
              <a:t>Second level</a:t>
            </a:r>
          </a:p>
          <a:p>
            <a:pPr lvl="2"/>
            <a:r>
              <a:rPr lang="en-US" dirty="0"/>
              <a:t>Third level</a:t>
            </a:r>
          </a:p>
        </p:txBody>
      </p:sp>
      <p:sp>
        <p:nvSpPr>
          <p:cNvPr id="13" name="Text Placeholder 21">
            <a:extLst>
              <a:ext uri="{FF2B5EF4-FFF2-40B4-BE49-F238E27FC236}">
                <a16:creationId xmlns:a16="http://schemas.microsoft.com/office/drawing/2014/main" id="{7CAAAC83-8BA4-4341-9EFF-7F1FADBDD334}"/>
              </a:ext>
            </a:extLst>
          </p:cNvPr>
          <p:cNvSpPr>
            <a:spLocks noGrp="1"/>
          </p:cNvSpPr>
          <p:nvPr>
            <p:ph type="body" sz="quarter" idx="14" hasCustomPrompt="1"/>
          </p:nvPr>
        </p:nvSpPr>
        <p:spPr>
          <a:xfrm>
            <a:off x="838200" y="841182"/>
            <a:ext cx="9698812" cy="438912"/>
          </a:xfrm>
        </p:spPr>
        <p:txBody>
          <a:bodyPr>
            <a:noAutofit/>
          </a:bodyPr>
          <a:lstStyle>
            <a:lvl1pPr>
              <a:defRPr lang="en-US" sz="2400" b="1" kern="1200">
                <a:solidFill>
                  <a:schemeClr val="accent1"/>
                </a:solidFill>
                <a:latin typeface="+mn-lt"/>
                <a:ea typeface="+mn-ea"/>
                <a:cs typeface="+mn-cs"/>
              </a:defRPr>
            </a:lvl1pPr>
          </a:lstStyle>
          <a:p>
            <a:pPr lvl="0"/>
            <a:r>
              <a:rPr lang="en-US" dirty="0"/>
              <a:t>Slide Subtitle</a:t>
            </a:r>
          </a:p>
        </p:txBody>
      </p:sp>
      <p:sp>
        <p:nvSpPr>
          <p:cNvPr id="15" name="Title 1">
            <a:extLst>
              <a:ext uri="{FF2B5EF4-FFF2-40B4-BE49-F238E27FC236}">
                <a16:creationId xmlns:a16="http://schemas.microsoft.com/office/drawing/2014/main" id="{7A5D7607-424F-4E61-B3A3-55E7CC6443D9}"/>
              </a:ext>
            </a:extLst>
          </p:cNvPr>
          <p:cNvSpPr>
            <a:spLocks noGrp="1"/>
          </p:cNvSpPr>
          <p:nvPr>
            <p:ph type="title" hasCustomPrompt="1"/>
          </p:nvPr>
        </p:nvSpPr>
        <p:spPr>
          <a:xfrm>
            <a:off x="838200" y="371604"/>
            <a:ext cx="9698812" cy="438912"/>
          </a:xfrm>
        </p:spPr>
        <p:txBody>
          <a:bodyPr/>
          <a:lstStyle>
            <a:lvl1pPr>
              <a:defRPr lang="en-US" sz="2800" b="1" kern="1200" dirty="0">
                <a:solidFill>
                  <a:schemeClr val="tx1"/>
                </a:solidFill>
                <a:latin typeface="+mn-lt"/>
                <a:ea typeface="+mn-ea"/>
                <a:cs typeface="+mn-cs"/>
              </a:defRPr>
            </a:lvl1pPr>
          </a:lstStyle>
          <a:p>
            <a:r>
              <a:rPr lang="en-US" dirty="0"/>
              <a:t>Slide Title</a:t>
            </a:r>
          </a:p>
        </p:txBody>
      </p:sp>
    </p:spTree>
    <p:extLst>
      <p:ext uri="{BB962C8B-B14F-4D97-AF65-F5344CB8AC3E}">
        <p14:creationId xmlns:p14="http://schemas.microsoft.com/office/powerpoint/2010/main" val="2580965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isc - Two Columns">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AAEE68-CD16-4747-B2A9-358A7B90A0B7}"/>
              </a:ext>
            </a:extLst>
          </p:cNvPr>
          <p:cNvSpPr/>
          <p:nvPr userDrawn="1"/>
        </p:nvSpPr>
        <p:spPr>
          <a:xfrm>
            <a:off x="76200" y="48851"/>
            <a:ext cx="12030075" cy="6694849"/>
          </a:xfrm>
          <a:prstGeom prst="rect">
            <a:avLst/>
          </a:prstGeom>
          <a:noFill/>
          <a:ln w="98425">
            <a:solidFill>
              <a:srgbClr val="F6F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81E6463F-76C4-4E96-A370-83C663967DB1}"/>
              </a:ext>
            </a:extLst>
          </p:cNvPr>
          <p:cNvGrpSpPr/>
          <p:nvPr userDrawn="1"/>
        </p:nvGrpSpPr>
        <p:grpSpPr>
          <a:xfrm>
            <a:off x="10314631" y="-11983"/>
            <a:ext cx="1877369" cy="6874132"/>
            <a:chOff x="10314631" y="-11983"/>
            <a:chExt cx="1877369" cy="6874132"/>
          </a:xfrm>
        </p:grpSpPr>
        <p:sp>
          <p:nvSpPr>
            <p:cNvPr id="21" name="Freeform: Shape 20">
              <a:extLst>
                <a:ext uri="{FF2B5EF4-FFF2-40B4-BE49-F238E27FC236}">
                  <a16:creationId xmlns:a16="http://schemas.microsoft.com/office/drawing/2014/main" id="{1C099796-4657-4F78-B674-615FC9DD081C}"/>
                </a:ext>
              </a:extLst>
            </p:cNvPr>
            <p:cNvSpPr/>
            <p:nvPr userDrawn="1"/>
          </p:nvSpPr>
          <p:spPr>
            <a:xfrm rot="10800000">
              <a:off x="10314631" y="-11983"/>
              <a:ext cx="1877369" cy="6874132"/>
            </a:xfrm>
            <a:custGeom>
              <a:avLst/>
              <a:gdLst>
                <a:gd name="connsiteX0" fmla="*/ 1889156 w 1889156"/>
                <a:gd name="connsiteY0" fmla="*/ 6858000 h 6858000"/>
                <a:gd name="connsiteX1" fmla="*/ 1101504 w 1889156"/>
                <a:gd name="connsiteY1" fmla="*/ 6858000 h 6858000"/>
                <a:gd name="connsiteX2" fmla="*/ 0 w 1889156"/>
                <a:gd name="connsiteY2" fmla="*/ 6858000 h 6858000"/>
                <a:gd name="connsiteX3" fmla="*/ 0 w 1889156"/>
                <a:gd name="connsiteY3" fmla="*/ 0 h 6858000"/>
                <a:gd name="connsiteX4" fmla="*/ 1101504 w 1889156"/>
                <a:gd name="connsiteY4" fmla="*/ 0 h 6858000"/>
                <a:gd name="connsiteX5" fmla="*/ 1101504 w 1889156"/>
                <a:gd name="connsiteY5" fmla="*/ 607034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9156" h="6858000">
                  <a:moveTo>
                    <a:pt x="1889156" y="6858000"/>
                  </a:moveTo>
                  <a:lnTo>
                    <a:pt x="1101504" y="6858000"/>
                  </a:lnTo>
                  <a:lnTo>
                    <a:pt x="0" y="6858000"/>
                  </a:lnTo>
                  <a:lnTo>
                    <a:pt x="0" y="0"/>
                  </a:lnTo>
                  <a:lnTo>
                    <a:pt x="1101504" y="0"/>
                  </a:lnTo>
                  <a:lnTo>
                    <a:pt x="1101504" y="6070348"/>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 name="Content Placeholder 5" descr="A picture containing device&#10;&#10;Description automatically generated">
              <a:extLst>
                <a:ext uri="{FF2B5EF4-FFF2-40B4-BE49-F238E27FC236}">
                  <a16:creationId xmlns:a16="http://schemas.microsoft.com/office/drawing/2014/main" id="{C25F9322-7083-4477-A4E9-6CDCC92A27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33200" y="662771"/>
              <a:ext cx="558800" cy="1906494"/>
            </a:xfrm>
            <a:prstGeom prst="rect">
              <a:avLst/>
            </a:prstGeom>
          </p:spPr>
        </p:pic>
      </p:grpSp>
      <p:grpSp>
        <p:nvGrpSpPr>
          <p:cNvPr id="22" name="Group 21">
            <a:extLst>
              <a:ext uri="{FF2B5EF4-FFF2-40B4-BE49-F238E27FC236}">
                <a16:creationId xmlns:a16="http://schemas.microsoft.com/office/drawing/2014/main" id="{97F9D478-87E2-4EAA-A301-70B45C8FB6A8}"/>
              </a:ext>
            </a:extLst>
          </p:cNvPr>
          <p:cNvGrpSpPr/>
          <p:nvPr userDrawn="1"/>
        </p:nvGrpSpPr>
        <p:grpSpPr>
          <a:xfrm>
            <a:off x="8124162" y="6302309"/>
            <a:ext cx="2412850" cy="275010"/>
            <a:chOff x="8505441" y="6313661"/>
            <a:chExt cx="2412850" cy="275010"/>
          </a:xfrm>
        </p:grpSpPr>
        <p:sp>
          <p:nvSpPr>
            <p:cNvPr id="23" name="TextBox 22">
              <a:extLst>
                <a:ext uri="{FF2B5EF4-FFF2-40B4-BE49-F238E27FC236}">
                  <a16:creationId xmlns:a16="http://schemas.microsoft.com/office/drawing/2014/main" id="{76D5CEA8-E3F8-413B-B9AD-66A91D1590E7}"/>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tx1">
                      <a:lumMod val="50000"/>
                      <a:lumOff val="50000"/>
                    </a:schemeClr>
                  </a:solidFill>
                  <a:effectLst/>
                  <a:uLnTx/>
                  <a:uFillTx/>
                </a:rPr>
                <a:t>© Health Catalyst. Confidential and Proprietary.</a:t>
              </a:r>
            </a:p>
          </p:txBody>
        </p:sp>
        <p:pic>
          <p:nvPicPr>
            <p:cNvPr id="24" name="Picture 23">
              <a:extLst>
                <a:ext uri="{FF2B5EF4-FFF2-40B4-BE49-F238E27FC236}">
                  <a16:creationId xmlns:a16="http://schemas.microsoft.com/office/drawing/2014/main" id="{BFB12DF7-FC19-4A41-9105-CA00883351EA}"/>
                </a:ext>
              </a:extLst>
            </p:cNvPr>
            <p:cNvPicPr>
              <a:picLocks noChangeAspect="1"/>
            </p:cNvPicPr>
            <p:nvPr userDrawn="1"/>
          </p:nvPicPr>
          <p:blipFill>
            <a:blip r:embed="rId3"/>
            <a:stretch>
              <a:fillRect/>
            </a:stretch>
          </p:blipFill>
          <p:spPr>
            <a:xfrm>
              <a:off x="10745610" y="6313661"/>
              <a:ext cx="172681" cy="275010"/>
            </a:xfrm>
            <a:prstGeom prst="rect">
              <a:avLst/>
            </a:prstGeom>
          </p:spPr>
        </p:pic>
      </p:grpSp>
      <p:sp>
        <p:nvSpPr>
          <p:cNvPr id="15" name="Title 1">
            <a:extLst>
              <a:ext uri="{FF2B5EF4-FFF2-40B4-BE49-F238E27FC236}">
                <a16:creationId xmlns:a16="http://schemas.microsoft.com/office/drawing/2014/main" id="{7A5D7607-424F-4E61-B3A3-55E7CC6443D9}"/>
              </a:ext>
            </a:extLst>
          </p:cNvPr>
          <p:cNvSpPr>
            <a:spLocks noGrp="1"/>
          </p:cNvSpPr>
          <p:nvPr>
            <p:ph type="title" hasCustomPrompt="1"/>
          </p:nvPr>
        </p:nvSpPr>
        <p:spPr>
          <a:xfrm>
            <a:off x="838200" y="381599"/>
            <a:ext cx="9698812" cy="438912"/>
          </a:xfrm>
        </p:spPr>
        <p:txBody>
          <a:bodyPr/>
          <a:lstStyle>
            <a:lvl1pPr>
              <a:defRPr lang="en-US" sz="2800" b="1" kern="1200" dirty="0">
                <a:solidFill>
                  <a:schemeClr val="tx1"/>
                </a:solidFill>
                <a:latin typeface="+mn-lt"/>
                <a:ea typeface="+mn-ea"/>
                <a:cs typeface="+mn-cs"/>
              </a:defRPr>
            </a:lvl1pPr>
          </a:lstStyle>
          <a:p>
            <a:r>
              <a:rPr lang="en-US" dirty="0"/>
              <a:t>Slide Title</a:t>
            </a:r>
          </a:p>
        </p:txBody>
      </p:sp>
      <p:sp>
        <p:nvSpPr>
          <p:cNvPr id="11" name="Content Placeholder 2">
            <a:extLst>
              <a:ext uri="{FF2B5EF4-FFF2-40B4-BE49-F238E27FC236}">
                <a16:creationId xmlns:a16="http://schemas.microsoft.com/office/drawing/2014/main" id="{37A4B8C3-5BED-4AE1-B61D-1427C4C84111}"/>
              </a:ext>
            </a:extLst>
          </p:cNvPr>
          <p:cNvSpPr>
            <a:spLocks noGrp="1"/>
          </p:cNvSpPr>
          <p:nvPr>
            <p:ph sz="half" idx="15" hasCustomPrompt="1"/>
          </p:nvPr>
        </p:nvSpPr>
        <p:spPr>
          <a:xfrm>
            <a:off x="5919292" y="993532"/>
            <a:ext cx="4617720" cy="5142396"/>
          </a:xfrm>
        </p:spPr>
        <p:txBody>
          <a:bodyPr/>
          <a:lstStyle>
            <a:lvl1pPr>
              <a:defRPr/>
            </a:lvl1pPr>
          </a:lstStyle>
          <a:p>
            <a:pPr lvl="0"/>
            <a:r>
              <a:rPr lang="en-US" dirty="0"/>
              <a:t>Click to add text</a:t>
            </a:r>
          </a:p>
          <a:p>
            <a:pPr lvl="1"/>
            <a:r>
              <a:rPr lang="en-US" dirty="0"/>
              <a:t>Second level</a:t>
            </a:r>
          </a:p>
          <a:p>
            <a:pPr lvl="2"/>
            <a:r>
              <a:rPr lang="en-US" dirty="0"/>
              <a:t>Third level</a:t>
            </a:r>
          </a:p>
        </p:txBody>
      </p:sp>
      <p:sp>
        <p:nvSpPr>
          <p:cNvPr id="16" name="Content Placeholder 2">
            <a:extLst>
              <a:ext uri="{FF2B5EF4-FFF2-40B4-BE49-F238E27FC236}">
                <a16:creationId xmlns:a16="http://schemas.microsoft.com/office/drawing/2014/main" id="{D8BF4F10-37A5-4F4A-BD09-C291F8F254BE}"/>
              </a:ext>
            </a:extLst>
          </p:cNvPr>
          <p:cNvSpPr>
            <a:spLocks noGrp="1"/>
          </p:cNvSpPr>
          <p:nvPr>
            <p:ph sz="half" idx="1" hasCustomPrompt="1"/>
          </p:nvPr>
        </p:nvSpPr>
        <p:spPr>
          <a:xfrm>
            <a:off x="838200" y="993532"/>
            <a:ext cx="4621823" cy="5142396"/>
          </a:xfrm>
        </p:spPr>
        <p:txBody>
          <a:bodyPr/>
          <a:lstStyle>
            <a:lvl1pPr>
              <a:defRPr/>
            </a:lvl1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4053305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isc - One Column, Subtitle (2)">
    <p:spTree>
      <p:nvGrpSpPr>
        <p:cNvPr id="1" name=""/>
        <p:cNvGrpSpPr/>
        <p:nvPr/>
      </p:nvGrpSpPr>
      <p:grpSpPr>
        <a:xfrm>
          <a:off x="0" y="0"/>
          <a:ext cx="0" cy="0"/>
          <a:chOff x="0" y="0"/>
          <a:chExt cx="0" cy="0"/>
        </a:xfrm>
      </p:grpSpPr>
      <p:sp>
        <p:nvSpPr>
          <p:cNvPr id="21" name="Right Triangle 20">
            <a:extLst>
              <a:ext uri="{FF2B5EF4-FFF2-40B4-BE49-F238E27FC236}">
                <a16:creationId xmlns:a16="http://schemas.microsoft.com/office/drawing/2014/main" id="{E4C59E9F-B724-4F30-91EE-E32FC07B333C}"/>
              </a:ext>
            </a:extLst>
          </p:cNvPr>
          <p:cNvSpPr/>
          <p:nvPr userDrawn="1"/>
        </p:nvSpPr>
        <p:spPr>
          <a:xfrm rot="16200000">
            <a:off x="8783514" y="3495615"/>
            <a:ext cx="2562347" cy="2562347"/>
          </a:xfrm>
          <a:prstGeom prst="rtTriangle">
            <a:avLst/>
          </a:prstGeom>
          <a:solidFill>
            <a:srgbClr val="7FD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40E2BBF-5D21-4B76-AD5D-A11E56F6AEFF}"/>
              </a:ext>
            </a:extLst>
          </p:cNvPr>
          <p:cNvSpPr/>
          <p:nvPr userDrawn="1"/>
        </p:nvSpPr>
        <p:spPr>
          <a:xfrm>
            <a:off x="21070" y="17895"/>
            <a:ext cx="12149859" cy="6822210"/>
          </a:xfrm>
          <a:prstGeom prst="rect">
            <a:avLst/>
          </a:prstGeom>
          <a:noFill/>
          <a:ln w="98425">
            <a:solidFill>
              <a:srgbClr val="F6F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a:extLst>
              <a:ext uri="{FF2B5EF4-FFF2-40B4-BE49-F238E27FC236}">
                <a16:creationId xmlns:a16="http://schemas.microsoft.com/office/drawing/2014/main" id="{455597EB-B354-46B4-B901-343C3452D813}"/>
              </a:ext>
            </a:extLst>
          </p:cNvPr>
          <p:cNvSpPr/>
          <p:nvPr userDrawn="1"/>
        </p:nvSpPr>
        <p:spPr>
          <a:xfrm rot="5400000">
            <a:off x="0" y="0"/>
            <a:ext cx="1603375" cy="1603375"/>
          </a:xfrm>
          <a:prstGeom prst="rtTriangle">
            <a:avLst/>
          </a:prstGeom>
          <a:pattFill prst="wdUpDiag">
            <a:fgClr>
              <a:schemeClr val="accent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922BAFB-EE72-4C0F-A0CD-D485714665CE}"/>
              </a:ext>
            </a:extLst>
          </p:cNvPr>
          <p:cNvGrpSpPr/>
          <p:nvPr userDrawn="1"/>
        </p:nvGrpSpPr>
        <p:grpSpPr>
          <a:xfrm>
            <a:off x="8991392" y="6313661"/>
            <a:ext cx="2412850" cy="275010"/>
            <a:chOff x="8505441" y="6313661"/>
            <a:chExt cx="2412850" cy="275010"/>
          </a:xfrm>
        </p:grpSpPr>
        <p:sp>
          <p:nvSpPr>
            <p:cNvPr id="25" name="TextBox 24">
              <a:extLst>
                <a:ext uri="{FF2B5EF4-FFF2-40B4-BE49-F238E27FC236}">
                  <a16:creationId xmlns:a16="http://schemas.microsoft.com/office/drawing/2014/main" id="{5A8B0ED9-59BC-4B16-9989-96ABA3D7CABC}"/>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tx1">
                      <a:lumMod val="50000"/>
                      <a:lumOff val="50000"/>
                    </a:schemeClr>
                  </a:solidFill>
                  <a:effectLst/>
                  <a:uLnTx/>
                  <a:uFillTx/>
                </a:rPr>
                <a:t>© Health Catalyst. Confidential and Proprietary.</a:t>
              </a:r>
            </a:p>
          </p:txBody>
        </p:sp>
        <p:pic>
          <p:nvPicPr>
            <p:cNvPr id="26" name="Picture 25">
              <a:extLst>
                <a:ext uri="{FF2B5EF4-FFF2-40B4-BE49-F238E27FC236}">
                  <a16:creationId xmlns:a16="http://schemas.microsoft.com/office/drawing/2014/main" id="{92A6F9F9-F8A5-434D-A45B-3B83FB76E2D3}"/>
                </a:ext>
              </a:extLst>
            </p:cNvPr>
            <p:cNvPicPr>
              <a:picLocks noChangeAspect="1"/>
            </p:cNvPicPr>
            <p:nvPr userDrawn="1"/>
          </p:nvPicPr>
          <p:blipFill>
            <a:blip r:embed="rId2"/>
            <a:stretch>
              <a:fillRect/>
            </a:stretch>
          </p:blipFill>
          <p:spPr>
            <a:xfrm>
              <a:off x="10745610" y="6313661"/>
              <a:ext cx="172681" cy="275010"/>
            </a:xfrm>
            <a:prstGeom prst="rect">
              <a:avLst/>
            </a:prstGeom>
          </p:spPr>
        </p:pic>
      </p:grpSp>
      <p:grpSp>
        <p:nvGrpSpPr>
          <p:cNvPr id="27" name="Group 26">
            <a:extLst>
              <a:ext uri="{FF2B5EF4-FFF2-40B4-BE49-F238E27FC236}">
                <a16:creationId xmlns:a16="http://schemas.microsoft.com/office/drawing/2014/main" id="{CE30BBA1-817D-42B6-953C-43533A29D27F}"/>
              </a:ext>
            </a:extLst>
          </p:cNvPr>
          <p:cNvGrpSpPr/>
          <p:nvPr userDrawn="1"/>
        </p:nvGrpSpPr>
        <p:grpSpPr>
          <a:xfrm>
            <a:off x="624462" y="6187652"/>
            <a:ext cx="10926270" cy="0"/>
            <a:chOff x="624462" y="6104528"/>
            <a:chExt cx="10926270" cy="0"/>
          </a:xfrm>
        </p:grpSpPr>
        <p:cxnSp>
          <p:nvCxnSpPr>
            <p:cNvPr id="28" name="Straight Connector 27">
              <a:extLst>
                <a:ext uri="{FF2B5EF4-FFF2-40B4-BE49-F238E27FC236}">
                  <a16:creationId xmlns:a16="http://schemas.microsoft.com/office/drawing/2014/main" id="{503D4507-AF39-4B64-B11F-3B0794B79B91}"/>
                </a:ext>
              </a:extLst>
            </p:cNvPr>
            <p:cNvCxnSpPr>
              <a:cxnSpLocks/>
            </p:cNvCxnSpPr>
            <p:nvPr userDrawn="1"/>
          </p:nvCxnSpPr>
          <p:spPr>
            <a:xfrm>
              <a:off x="624462" y="6104528"/>
              <a:ext cx="4474011"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16B339E-7BB5-4550-9B06-2C58E06C56FE}"/>
                </a:ext>
              </a:extLst>
            </p:cNvPr>
            <p:cNvCxnSpPr>
              <a:cxnSpLocks/>
            </p:cNvCxnSpPr>
            <p:nvPr userDrawn="1"/>
          </p:nvCxnSpPr>
          <p:spPr>
            <a:xfrm>
              <a:off x="5098473" y="6104528"/>
              <a:ext cx="6452259"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grpSp>
      <p:sp>
        <p:nvSpPr>
          <p:cNvPr id="30" name="Title 1">
            <a:extLst>
              <a:ext uri="{FF2B5EF4-FFF2-40B4-BE49-F238E27FC236}">
                <a16:creationId xmlns:a16="http://schemas.microsoft.com/office/drawing/2014/main" id="{1AD3ACF3-EB14-4E59-8101-831F081395CC}"/>
              </a:ext>
            </a:extLst>
          </p:cNvPr>
          <p:cNvSpPr>
            <a:spLocks noGrp="1"/>
          </p:cNvSpPr>
          <p:nvPr>
            <p:ph type="title" hasCustomPrompt="1"/>
          </p:nvPr>
        </p:nvSpPr>
        <p:spPr>
          <a:xfrm>
            <a:off x="796473" y="875856"/>
            <a:ext cx="10607769" cy="375161"/>
          </a:xfrm>
        </p:spPr>
        <p:txBody>
          <a:bodyPr/>
          <a:lstStyle>
            <a:lvl1pPr>
              <a:defRPr lang="en-US" sz="2800" b="1" kern="1200" dirty="0">
                <a:solidFill>
                  <a:schemeClr val="tx1"/>
                </a:solidFill>
                <a:latin typeface="+mn-lt"/>
                <a:ea typeface="+mn-ea"/>
                <a:cs typeface="+mn-cs"/>
              </a:defRPr>
            </a:lvl1pPr>
          </a:lstStyle>
          <a:p>
            <a:r>
              <a:rPr lang="en-US" dirty="0"/>
              <a:t>Slide Title</a:t>
            </a:r>
          </a:p>
        </p:txBody>
      </p:sp>
      <p:sp>
        <p:nvSpPr>
          <p:cNvPr id="31" name="Content Placeholder 2">
            <a:extLst>
              <a:ext uri="{FF2B5EF4-FFF2-40B4-BE49-F238E27FC236}">
                <a16:creationId xmlns:a16="http://schemas.microsoft.com/office/drawing/2014/main" id="{1D2FA2E5-6E49-4F37-A648-BC0E52907C49}"/>
              </a:ext>
            </a:extLst>
          </p:cNvPr>
          <p:cNvSpPr>
            <a:spLocks noGrp="1"/>
          </p:cNvSpPr>
          <p:nvPr>
            <p:ph sz="half" idx="1" hasCustomPrompt="1"/>
          </p:nvPr>
        </p:nvSpPr>
        <p:spPr>
          <a:xfrm>
            <a:off x="800100" y="1797408"/>
            <a:ext cx="10604142" cy="4325618"/>
          </a:xfrm>
        </p:spPr>
        <p:txBody>
          <a:bodyPr/>
          <a:lstStyle>
            <a:lvl1pPr>
              <a:defRPr/>
            </a:lvl1pPr>
          </a:lstStyle>
          <a:p>
            <a:pPr lvl="0"/>
            <a:r>
              <a:rPr lang="en-US" dirty="0"/>
              <a:t>Click to add text</a:t>
            </a:r>
          </a:p>
          <a:p>
            <a:pPr lvl="1"/>
            <a:r>
              <a:rPr lang="en-US" dirty="0"/>
              <a:t>Second level</a:t>
            </a:r>
          </a:p>
          <a:p>
            <a:pPr lvl="2"/>
            <a:r>
              <a:rPr lang="en-US" dirty="0"/>
              <a:t>Third level</a:t>
            </a:r>
          </a:p>
        </p:txBody>
      </p:sp>
      <p:sp>
        <p:nvSpPr>
          <p:cNvPr id="32" name="Text Placeholder 21">
            <a:extLst>
              <a:ext uri="{FF2B5EF4-FFF2-40B4-BE49-F238E27FC236}">
                <a16:creationId xmlns:a16="http://schemas.microsoft.com/office/drawing/2014/main" id="{4F54F693-4B10-4D84-8F89-BC6CD3DF957C}"/>
              </a:ext>
            </a:extLst>
          </p:cNvPr>
          <p:cNvSpPr>
            <a:spLocks noGrp="1"/>
          </p:cNvSpPr>
          <p:nvPr>
            <p:ph type="body" sz="quarter" idx="17" hasCustomPrompt="1"/>
          </p:nvPr>
        </p:nvSpPr>
        <p:spPr>
          <a:xfrm>
            <a:off x="796464" y="1251018"/>
            <a:ext cx="10609724" cy="438912"/>
          </a:xfrm>
          <a:ln>
            <a:noFill/>
          </a:ln>
        </p:spPr>
        <p:txBody>
          <a:bodyPr>
            <a:noAutofit/>
          </a:bodyPr>
          <a:lstStyle>
            <a:lvl1pPr>
              <a:defRPr lang="en-US" sz="2400" b="1" kern="1200" dirty="0">
                <a:solidFill>
                  <a:schemeClr val="accent1"/>
                </a:solidFill>
                <a:latin typeface="+mn-lt"/>
                <a:ea typeface="+mn-ea"/>
                <a:cs typeface="+mn-cs"/>
              </a:defRPr>
            </a:lvl1pPr>
          </a:lstStyle>
          <a:p>
            <a:pPr lvl="0"/>
            <a:r>
              <a:rPr lang="en-US" dirty="0"/>
              <a:t>Slide Subtitle</a:t>
            </a:r>
          </a:p>
        </p:txBody>
      </p:sp>
    </p:spTree>
    <p:extLst>
      <p:ext uri="{BB962C8B-B14F-4D97-AF65-F5344CB8AC3E}">
        <p14:creationId xmlns:p14="http://schemas.microsoft.com/office/powerpoint/2010/main" val="2404998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isc - One Column">
    <p:spTree>
      <p:nvGrpSpPr>
        <p:cNvPr id="1" name=""/>
        <p:cNvGrpSpPr/>
        <p:nvPr/>
      </p:nvGrpSpPr>
      <p:grpSpPr>
        <a:xfrm>
          <a:off x="0" y="0"/>
          <a:ext cx="0" cy="0"/>
          <a:chOff x="0" y="0"/>
          <a:chExt cx="0" cy="0"/>
        </a:xfrm>
      </p:grpSpPr>
      <p:sp>
        <p:nvSpPr>
          <p:cNvPr id="24" name="Right Triangle 23">
            <a:extLst>
              <a:ext uri="{FF2B5EF4-FFF2-40B4-BE49-F238E27FC236}">
                <a16:creationId xmlns:a16="http://schemas.microsoft.com/office/drawing/2014/main" id="{53851071-E3C6-4528-810B-9F8FB9EE5FE9}"/>
              </a:ext>
            </a:extLst>
          </p:cNvPr>
          <p:cNvSpPr/>
          <p:nvPr userDrawn="1"/>
        </p:nvSpPr>
        <p:spPr>
          <a:xfrm rot="16200000">
            <a:off x="8783513" y="3495613"/>
            <a:ext cx="2562347" cy="2562347"/>
          </a:xfrm>
          <a:prstGeom prst="rtTriangle">
            <a:avLst/>
          </a:prstGeom>
          <a:solidFill>
            <a:srgbClr val="97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C47076FD-0D2A-46D1-AE8F-A8310D79D26D}"/>
              </a:ext>
            </a:extLst>
          </p:cNvPr>
          <p:cNvSpPr/>
          <p:nvPr userDrawn="1"/>
        </p:nvSpPr>
        <p:spPr>
          <a:xfrm>
            <a:off x="21070" y="17895"/>
            <a:ext cx="12149859" cy="6822210"/>
          </a:xfrm>
          <a:prstGeom prst="rect">
            <a:avLst/>
          </a:prstGeom>
          <a:noFill/>
          <a:ln w="98425">
            <a:solidFill>
              <a:srgbClr val="F6F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Triangle 25">
            <a:extLst>
              <a:ext uri="{FF2B5EF4-FFF2-40B4-BE49-F238E27FC236}">
                <a16:creationId xmlns:a16="http://schemas.microsoft.com/office/drawing/2014/main" id="{5D09C224-89B1-4D82-BF04-3598A2E24061}"/>
              </a:ext>
            </a:extLst>
          </p:cNvPr>
          <p:cNvSpPr/>
          <p:nvPr userDrawn="1"/>
        </p:nvSpPr>
        <p:spPr>
          <a:xfrm rot="5400000">
            <a:off x="0" y="0"/>
            <a:ext cx="1603375" cy="1603375"/>
          </a:xfrm>
          <a:prstGeom prst="rtTriangle">
            <a:avLst/>
          </a:prstGeom>
          <a:pattFill prst="wdUpDiag">
            <a:fgClr>
              <a:schemeClr val="accent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4F50E851-0D86-4498-9760-A443BE7A006F}"/>
              </a:ext>
            </a:extLst>
          </p:cNvPr>
          <p:cNvGrpSpPr/>
          <p:nvPr userDrawn="1"/>
        </p:nvGrpSpPr>
        <p:grpSpPr>
          <a:xfrm>
            <a:off x="8991392" y="6313661"/>
            <a:ext cx="2412850" cy="275010"/>
            <a:chOff x="8505441" y="6313661"/>
            <a:chExt cx="2412850" cy="275010"/>
          </a:xfrm>
        </p:grpSpPr>
        <p:sp>
          <p:nvSpPr>
            <p:cNvPr id="28" name="TextBox 27">
              <a:extLst>
                <a:ext uri="{FF2B5EF4-FFF2-40B4-BE49-F238E27FC236}">
                  <a16:creationId xmlns:a16="http://schemas.microsoft.com/office/drawing/2014/main" id="{41A4A792-817D-401D-9519-4070623246EF}"/>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tx1">
                      <a:lumMod val="50000"/>
                      <a:lumOff val="50000"/>
                    </a:schemeClr>
                  </a:solidFill>
                  <a:effectLst/>
                  <a:uLnTx/>
                  <a:uFillTx/>
                </a:rPr>
                <a:t>© Health Catalyst. Confidential and Proprietary.</a:t>
              </a:r>
            </a:p>
          </p:txBody>
        </p:sp>
        <p:pic>
          <p:nvPicPr>
            <p:cNvPr id="29" name="Picture 28">
              <a:extLst>
                <a:ext uri="{FF2B5EF4-FFF2-40B4-BE49-F238E27FC236}">
                  <a16:creationId xmlns:a16="http://schemas.microsoft.com/office/drawing/2014/main" id="{CFAB79EE-08EC-415D-A904-73634EE487C0}"/>
                </a:ext>
              </a:extLst>
            </p:cNvPr>
            <p:cNvPicPr>
              <a:picLocks noChangeAspect="1"/>
            </p:cNvPicPr>
            <p:nvPr userDrawn="1"/>
          </p:nvPicPr>
          <p:blipFill>
            <a:blip r:embed="rId2"/>
            <a:stretch>
              <a:fillRect/>
            </a:stretch>
          </p:blipFill>
          <p:spPr>
            <a:xfrm>
              <a:off x="10745610" y="6313661"/>
              <a:ext cx="172681" cy="275010"/>
            </a:xfrm>
            <a:prstGeom prst="rect">
              <a:avLst/>
            </a:prstGeom>
          </p:spPr>
        </p:pic>
      </p:grpSp>
      <p:grpSp>
        <p:nvGrpSpPr>
          <p:cNvPr id="30" name="Group 29">
            <a:extLst>
              <a:ext uri="{FF2B5EF4-FFF2-40B4-BE49-F238E27FC236}">
                <a16:creationId xmlns:a16="http://schemas.microsoft.com/office/drawing/2014/main" id="{93D35328-739E-4B6E-B7EB-1D0F5FDD3A23}"/>
              </a:ext>
            </a:extLst>
          </p:cNvPr>
          <p:cNvGrpSpPr/>
          <p:nvPr userDrawn="1"/>
        </p:nvGrpSpPr>
        <p:grpSpPr>
          <a:xfrm>
            <a:off x="624462" y="6187652"/>
            <a:ext cx="10926270" cy="0"/>
            <a:chOff x="624462" y="6104528"/>
            <a:chExt cx="10926270" cy="0"/>
          </a:xfrm>
        </p:grpSpPr>
        <p:cxnSp>
          <p:nvCxnSpPr>
            <p:cNvPr id="31" name="Straight Connector 30">
              <a:extLst>
                <a:ext uri="{FF2B5EF4-FFF2-40B4-BE49-F238E27FC236}">
                  <a16:creationId xmlns:a16="http://schemas.microsoft.com/office/drawing/2014/main" id="{F7ADA3B7-9487-4BB4-B3FD-0741905830AE}"/>
                </a:ext>
              </a:extLst>
            </p:cNvPr>
            <p:cNvCxnSpPr>
              <a:cxnSpLocks/>
            </p:cNvCxnSpPr>
            <p:nvPr userDrawn="1"/>
          </p:nvCxnSpPr>
          <p:spPr>
            <a:xfrm>
              <a:off x="624462" y="6104528"/>
              <a:ext cx="4474011"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7B30136-F66C-4C77-9DC5-610CF8180049}"/>
                </a:ext>
              </a:extLst>
            </p:cNvPr>
            <p:cNvCxnSpPr>
              <a:cxnSpLocks/>
            </p:cNvCxnSpPr>
            <p:nvPr userDrawn="1"/>
          </p:nvCxnSpPr>
          <p:spPr>
            <a:xfrm>
              <a:off x="5098473" y="6104528"/>
              <a:ext cx="6452259"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grpSp>
      <p:sp>
        <p:nvSpPr>
          <p:cNvPr id="33" name="Title 1">
            <a:extLst>
              <a:ext uri="{FF2B5EF4-FFF2-40B4-BE49-F238E27FC236}">
                <a16:creationId xmlns:a16="http://schemas.microsoft.com/office/drawing/2014/main" id="{A2E6C684-2E7B-44C2-8A23-395F65CE5D58}"/>
              </a:ext>
            </a:extLst>
          </p:cNvPr>
          <p:cNvSpPr>
            <a:spLocks noGrp="1"/>
          </p:cNvSpPr>
          <p:nvPr>
            <p:ph type="title" hasCustomPrompt="1"/>
          </p:nvPr>
        </p:nvSpPr>
        <p:spPr>
          <a:xfrm>
            <a:off x="796473" y="875856"/>
            <a:ext cx="10607769" cy="375161"/>
          </a:xfrm>
        </p:spPr>
        <p:txBody>
          <a:bodyPr/>
          <a:lstStyle>
            <a:lvl1pPr>
              <a:defRPr lang="en-US" sz="2800" b="1" kern="1200" dirty="0">
                <a:solidFill>
                  <a:schemeClr val="tx1"/>
                </a:solidFill>
                <a:latin typeface="+mn-lt"/>
                <a:ea typeface="+mn-ea"/>
                <a:cs typeface="+mn-cs"/>
              </a:defRPr>
            </a:lvl1pPr>
          </a:lstStyle>
          <a:p>
            <a:r>
              <a:rPr lang="en-US" dirty="0"/>
              <a:t>Slide Title</a:t>
            </a:r>
          </a:p>
        </p:txBody>
      </p:sp>
      <p:sp>
        <p:nvSpPr>
          <p:cNvPr id="34" name="Content Placeholder 2">
            <a:extLst>
              <a:ext uri="{FF2B5EF4-FFF2-40B4-BE49-F238E27FC236}">
                <a16:creationId xmlns:a16="http://schemas.microsoft.com/office/drawing/2014/main" id="{215373DB-0E2B-4643-B2C0-7A2465EE66A6}"/>
              </a:ext>
            </a:extLst>
          </p:cNvPr>
          <p:cNvSpPr>
            <a:spLocks noGrp="1"/>
          </p:cNvSpPr>
          <p:nvPr>
            <p:ph sz="half" idx="1" hasCustomPrompt="1"/>
          </p:nvPr>
        </p:nvSpPr>
        <p:spPr>
          <a:xfrm>
            <a:off x="800100" y="1436590"/>
            <a:ext cx="10604142" cy="4686436"/>
          </a:xfrm>
        </p:spPr>
        <p:txBody>
          <a:bodyPr/>
          <a:lstStyle>
            <a:lvl1pPr>
              <a:defRPr/>
            </a:lvl1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26605637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pic>
        <p:nvPicPr>
          <p:cNvPr id="3" name="Picture 2" descr="Background pattern&#10;&#10;Description automatically generated with medium confidence">
            <a:extLst>
              <a:ext uri="{FF2B5EF4-FFF2-40B4-BE49-F238E27FC236}">
                <a16:creationId xmlns:a16="http://schemas.microsoft.com/office/drawing/2014/main" id="{970D285F-9871-48A3-8BB5-5CBDCC56BA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41" y="0"/>
            <a:ext cx="12172317" cy="6858000"/>
          </a:xfrm>
          <a:prstGeom prst="rect">
            <a:avLst/>
          </a:prstGeom>
        </p:spPr>
      </p:pic>
      <p:sp>
        <p:nvSpPr>
          <p:cNvPr id="4" name="Right Triangle 3">
            <a:extLst>
              <a:ext uri="{FF2B5EF4-FFF2-40B4-BE49-F238E27FC236}">
                <a16:creationId xmlns:a16="http://schemas.microsoft.com/office/drawing/2014/main" id="{CC333248-219F-4C50-BDCE-764325F0C683}"/>
              </a:ext>
            </a:extLst>
          </p:cNvPr>
          <p:cNvSpPr/>
          <p:nvPr userDrawn="1"/>
        </p:nvSpPr>
        <p:spPr>
          <a:xfrm>
            <a:off x="755795" y="2945427"/>
            <a:ext cx="2919390" cy="2919390"/>
          </a:xfrm>
          <a:prstGeom prst="r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Triangle 4">
            <a:extLst>
              <a:ext uri="{FF2B5EF4-FFF2-40B4-BE49-F238E27FC236}">
                <a16:creationId xmlns:a16="http://schemas.microsoft.com/office/drawing/2014/main" id="{6609C9E2-02A2-4C42-90D0-9EBF9203F034}"/>
              </a:ext>
            </a:extLst>
          </p:cNvPr>
          <p:cNvSpPr/>
          <p:nvPr userDrawn="1"/>
        </p:nvSpPr>
        <p:spPr>
          <a:xfrm rot="10800000">
            <a:off x="10239764" y="608402"/>
            <a:ext cx="1343489" cy="1343489"/>
          </a:xfrm>
          <a:prstGeom prst="rtTriangle">
            <a:avLst/>
          </a:prstGeom>
          <a:solidFill>
            <a:srgbClr val="7F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3196E6EE-DCC3-4721-82CC-95D26950FAA0}"/>
              </a:ext>
            </a:extLst>
          </p:cNvPr>
          <p:cNvGrpSpPr/>
          <p:nvPr userDrawn="1"/>
        </p:nvGrpSpPr>
        <p:grpSpPr>
          <a:xfrm>
            <a:off x="8991392" y="6313661"/>
            <a:ext cx="2412850" cy="275010"/>
            <a:chOff x="8505441" y="6313661"/>
            <a:chExt cx="2412850" cy="275010"/>
          </a:xfrm>
        </p:grpSpPr>
        <p:sp>
          <p:nvSpPr>
            <p:cNvPr id="7" name="TextBox 6">
              <a:extLst>
                <a:ext uri="{FF2B5EF4-FFF2-40B4-BE49-F238E27FC236}">
                  <a16:creationId xmlns:a16="http://schemas.microsoft.com/office/drawing/2014/main" id="{A778CD7E-A16E-42BB-951B-FCC30171B732}"/>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tx1">
                      <a:lumMod val="50000"/>
                      <a:lumOff val="50000"/>
                    </a:schemeClr>
                  </a:solidFill>
                  <a:effectLst/>
                  <a:uLnTx/>
                  <a:uFillTx/>
                </a:rPr>
                <a:t>© Health Catalyst. Confidential and Proprietary.</a:t>
              </a:r>
            </a:p>
          </p:txBody>
        </p:sp>
        <p:pic>
          <p:nvPicPr>
            <p:cNvPr id="8" name="Picture 7">
              <a:extLst>
                <a:ext uri="{FF2B5EF4-FFF2-40B4-BE49-F238E27FC236}">
                  <a16:creationId xmlns:a16="http://schemas.microsoft.com/office/drawing/2014/main" id="{43E4A73B-EB1B-462F-8143-6796F9BDB7AE}"/>
                </a:ext>
              </a:extLst>
            </p:cNvPr>
            <p:cNvPicPr>
              <a:picLocks noChangeAspect="1"/>
            </p:cNvPicPr>
            <p:nvPr userDrawn="1"/>
          </p:nvPicPr>
          <p:blipFill>
            <a:blip r:embed="rId3"/>
            <a:stretch>
              <a:fillRect/>
            </a:stretch>
          </p:blipFill>
          <p:spPr>
            <a:xfrm>
              <a:off x="10745610" y="6313661"/>
              <a:ext cx="172681" cy="275010"/>
            </a:xfrm>
            <a:prstGeom prst="rect">
              <a:avLst/>
            </a:prstGeom>
          </p:spPr>
        </p:pic>
      </p:grpSp>
      <p:grpSp>
        <p:nvGrpSpPr>
          <p:cNvPr id="9" name="Group 8">
            <a:extLst>
              <a:ext uri="{FF2B5EF4-FFF2-40B4-BE49-F238E27FC236}">
                <a16:creationId xmlns:a16="http://schemas.microsoft.com/office/drawing/2014/main" id="{2762FEC8-832B-4FC3-B9E2-BFEE57F8C669}"/>
              </a:ext>
            </a:extLst>
          </p:cNvPr>
          <p:cNvGrpSpPr/>
          <p:nvPr userDrawn="1"/>
        </p:nvGrpSpPr>
        <p:grpSpPr>
          <a:xfrm>
            <a:off x="624462" y="6187652"/>
            <a:ext cx="10926270" cy="0"/>
            <a:chOff x="624462" y="6104528"/>
            <a:chExt cx="10926270" cy="0"/>
          </a:xfrm>
        </p:grpSpPr>
        <p:cxnSp>
          <p:nvCxnSpPr>
            <p:cNvPr id="10" name="Straight Connector 9">
              <a:extLst>
                <a:ext uri="{FF2B5EF4-FFF2-40B4-BE49-F238E27FC236}">
                  <a16:creationId xmlns:a16="http://schemas.microsoft.com/office/drawing/2014/main" id="{4F524C9F-8DC9-47B0-A28A-FED272747BB5}"/>
                </a:ext>
              </a:extLst>
            </p:cNvPr>
            <p:cNvCxnSpPr>
              <a:cxnSpLocks/>
            </p:cNvCxnSpPr>
            <p:nvPr userDrawn="1"/>
          </p:nvCxnSpPr>
          <p:spPr>
            <a:xfrm>
              <a:off x="624462" y="6104528"/>
              <a:ext cx="4474011"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9B299F0-12DF-44E2-9091-24EFBBA823F0}"/>
                </a:ext>
              </a:extLst>
            </p:cNvPr>
            <p:cNvCxnSpPr>
              <a:cxnSpLocks/>
            </p:cNvCxnSpPr>
            <p:nvPr userDrawn="1"/>
          </p:nvCxnSpPr>
          <p:spPr>
            <a:xfrm>
              <a:off x="5098473" y="6104528"/>
              <a:ext cx="6452259"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grpSp>
      <p:sp>
        <p:nvSpPr>
          <p:cNvPr id="12" name="Picture Placeholder 2">
            <a:extLst>
              <a:ext uri="{FF2B5EF4-FFF2-40B4-BE49-F238E27FC236}">
                <a16:creationId xmlns:a16="http://schemas.microsoft.com/office/drawing/2014/main" id="{C4C614BF-252B-49CA-B6BF-1FBAE9A30F2D}"/>
              </a:ext>
            </a:extLst>
          </p:cNvPr>
          <p:cNvSpPr>
            <a:spLocks noGrp="1"/>
          </p:cNvSpPr>
          <p:nvPr>
            <p:ph type="pic" sz="quarter" idx="10"/>
          </p:nvPr>
        </p:nvSpPr>
        <p:spPr>
          <a:xfrm>
            <a:off x="947854" y="786541"/>
            <a:ext cx="10432269" cy="4881387"/>
          </a:xfrm>
          <a:custGeom>
            <a:avLst/>
            <a:gdLst>
              <a:gd name="connsiteX0" fmla="*/ 0 w 10432269"/>
              <a:gd name="connsiteY0" fmla="*/ 0 h 4881387"/>
              <a:gd name="connsiteX1" fmla="*/ 9485995 w 10432269"/>
              <a:gd name="connsiteY1" fmla="*/ 0 h 4881387"/>
              <a:gd name="connsiteX2" fmla="*/ 10432269 w 10432269"/>
              <a:gd name="connsiteY2" fmla="*/ 958099 h 4881387"/>
              <a:gd name="connsiteX3" fmla="*/ 10432269 w 10432269"/>
              <a:gd name="connsiteY3" fmla="*/ 4881387 h 4881387"/>
              <a:gd name="connsiteX4" fmla="*/ 2536592 w 10432269"/>
              <a:gd name="connsiteY4" fmla="*/ 4881387 h 4881387"/>
              <a:gd name="connsiteX5" fmla="*/ 0 w 10432269"/>
              <a:gd name="connsiteY5" fmla="*/ 2313066 h 4881387"/>
              <a:gd name="connsiteX6" fmla="*/ 0 w 10432269"/>
              <a:gd name="connsiteY6" fmla="*/ 2294888 h 4881387"/>
              <a:gd name="connsiteX7" fmla="*/ 262713 w 10432269"/>
              <a:gd name="connsiteY7" fmla="*/ 2554974 h 4881387"/>
              <a:gd name="connsiteX8" fmla="*/ 262713 w 10432269"/>
              <a:gd name="connsiteY8" fmla="*/ 2533364 h 4881387"/>
              <a:gd name="connsiteX9" fmla="*/ 0 w 10432269"/>
              <a:gd name="connsiteY9" fmla="*/ 2273277 h 4881387"/>
              <a:gd name="connsiteX10" fmla="*/ 0 w 10432269"/>
              <a:gd name="connsiteY10" fmla="*/ 2229675 h 4881387"/>
              <a:gd name="connsiteX11" fmla="*/ 262713 w 10432269"/>
              <a:gd name="connsiteY11" fmla="*/ 2489698 h 4881387"/>
              <a:gd name="connsiteX12" fmla="*/ 262713 w 10432269"/>
              <a:gd name="connsiteY12" fmla="*/ 2468088 h 4881387"/>
              <a:gd name="connsiteX13" fmla="*/ 0 w 10432269"/>
              <a:gd name="connsiteY13" fmla="*/ 2208002 h 4881387"/>
              <a:gd name="connsiteX14" fmla="*/ 0 w 10432269"/>
              <a:gd name="connsiteY14" fmla="*/ 2164463 h 4881387"/>
              <a:gd name="connsiteX15" fmla="*/ 262713 w 10432269"/>
              <a:gd name="connsiteY15" fmla="*/ 2424549 h 4881387"/>
              <a:gd name="connsiteX16" fmla="*/ 262713 w 10432269"/>
              <a:gd name="connsiteY16" fmla="*/ 2402939 h 4881387"/>
              <a:gd name="connsiteX17" fmla="*/ 0 w 10432269"/>
              <a:gd name="connsiteY17" fmla="*/ 2142853 h 4881387"/>
              <a:gd name="connsiteX18" fmla="*/ 0 w 10432269"/>
              <a:gd name="connsiteY18" fmla="*/ 2099187 h 4881387"/>
              <a:gd name="connsiteX19" fmla="*/ 262713 w 10432269"/>
              <a:gd name="connsiteY19" fmla="*/ 2359274 h 4881387"/>
              <a:gd name="connsiteX20" fmla="*/ 262713 w 10432269"/>
              <a:gd name="connsiteY20" fmla="*/ 2337663 h 4881387"/>
              <a:gd name="connsiteX21" fmla="*/ 0 w 10432269"/>
              <a:gd name="connsiteY21" fmla="*/ 2077577 h 4881387"/>
              <a:gd name="connsiteX22" fmla="*/ 0 w 10432269"/>
              <a:gd name="connsiteY22" fmla="*/ 2033975 h 4881387"/>
              <a:gd name="connsiteX23" fmla="*/ 262713 w 10432269"/>
              <a:gd name="connsiteY23" fmla="*/ 2294061 h 4881387"/>
              <a:gd name="connsiteX24" fmla="*/ 262713 w 10432269"/>
              <a:gd name="connsiteY24" fmla="*/ 2272451 h 4881387"/>
              <a:gd name="connsiteX25" fmla="*/ 0 w 10432269"/>
              <a:gd name="connsiteY25" fmla="*/ 2012428 h 4881387"/>
              <a:gd name="connsiteX26" fmla="*/ 0 w 10432269"/>
              <a:gd name="connsiteY26" fmla="*/ 1968763 h 4881387"/>
              <a:gd name="connsiteX27" fmla="*/ 262713 w 10432269"/>
              <a:gd name="connsiteY27" fmla="*/ 2228849 h 4881387"/>
              <a:gd name="connsiteX28" fmla="*/ 262713 w 10432269"/>
              <a:gd name="connsiteY28" fmla="*/ 2207239 h 4881387"/>
              <a:gd name="connsiteX29" fmla="*/ 0 w 10432269"/>
              <a:gd name="connsiteY29" fmla="*/ 1947152 h 4881387"/>
              <a:gd name="connsiteX30" fmla="*/ 0 w 10432269"/>
              <a:gd name="connsiteY30" fmla="*/ 1903550 h 4881387"/>
              <a:gd name="connsiteX31" fmla="*/ 262713 w 10432269"/>
              <a:gd name="connsiteY31" fmla="*/ 2163637 h 4881387"/>
              <a:gd name="connsiteX32" fmla="*/ 262713 w 10432269"/>
              <a:gd name="connsiteY32" fmla="*/ 2141963 h 4881387"/>
              <a:gd name="connsiteX33" fmla="*/ 0 w 10432269"/>
              <a:gd name="connsiteY33" fmla="*/ 1881876 h 4881387"/>
              <a:gd name="connsiteX34" fmla="*/ 0 w 10432269"/>
              <a:gd name="connsiteY34" fmla="*/ 1838274 h 4881387"/>
              <a:gd name="connsiteX35" fmla="*/ 262713 w 10432269"/>
              <a:gd name="connsiteY35" fmla="*/ 2098361 h 4881387"/>
              <a:gd name="connsiteX36" fmla="*/ 262713 w 10432269"/>
              <a:gd name="connsiteY36" fmla="*/ 2076751 h 4881387"/>
              <a:gd name="connsiteX37" fmla="*/ 0 w 10432269"/>
              <a:gd name="connsiteY37" fmla="*/ 1816664 h 4881387"/>
              <a:gd name="connsiteX38" fmla="*/ 0 w 10432269"/>
              <a:gd name="connsiteY38" fmla="*/ 1773062 h 4881387"/>
              <a:gd name="connsiteX39" fmla="*/ 262713 w 10432269"/>
              <a:gd name="connsiteY39" fmla="*/ 2033149 h 4881387"/>
              <a:gd name="connsiteX40" fmla="*/ 262713 w 10432269"/>
              <a:gd name="connsiteY40" fmla="*/ 2011538 h 4881387"/>
              <a:gd name="connsiteX41" fmla="*/ 0 w 10432269"/>
              <a:gd name="connsiteY41" fmla="*/ 1751452 h 4881387"/>
              <a:gd name="connsiteX42" fmla="*/ 0 w 10432269"/>
              <a:gd name="connsiteY42" fmla="*/ 1707850 h 4881387"/>
              <a:gd name="connsiteX43" fmla="*/ 262713 w 10432269"/>
              <a:gd name="connsiteY43" fmla="*/ 1967936 h 4881387"/>
              <a:gd name="connsiteX44" fmla="*/ 262713 w 10432269"/>
              <a:gd name="connsiteY44" fmla="*/ 1946262 h 4881387"/>
              <a:gd name="connsiteX45" fmla="*/ 0 w 10432269"/>
              <a:gd name="connsiteY45" fmla="*/ 1686176 h 4881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432269" h="4881387">
                <a:moveTo>
                  <a:pt x="0" y="0"/>
                </a:moveTo>
                <a:lnTo>
                  <a:pt x="9485995" y="0"/>
                </a:lnTo>
                <a:lnTo>
                  <a:pt x="10432269" y="958099"/>
                </a:lnTo>
                <a:lnTo>
                  <a:pt x="10432269" y="4881387"/>
                </a:lnTo>
                <a:lnTo>
                  <a:pt x="2536592" y="4881387"/>
                </a:lnTo>
                <a:lnTo>
                  <a:pt x="0" y="2313066"/>
                </a:lnTo>
                <a:lnTo>
                  <a:pt x="0" y="2294888"/>
                </a:lnTo>
                <a:lnTo>
                  <a:pt x="262713" y="2554974"/>
                </a:lnTo>
                <a:lnTo>
                  <a:pt x="262713" y="2533364"/>
                </a:lnTo>
                <a:lnTo>
                  <a:pt x="0" y="2273277"/>
                </a:lnTo>
                <a:lnTo>
                  <a:pt x="0" y="2229675"/>
                </a:lnTo>
                <a:lnTo>
                  <a:pt x="262713" y="2489698"/>
                </a:lnTo>
                <a:lnTo>
                  <a:pt x="262713" y="2468088"/>
                </a:lnTo>
                <a:lnTo>
                  <a:pt x="0" y="2208002"/>
                </a:lnTo>
                <a:lnTo>
                  <a:pt x="0" y="2164463"/>
                </a:lnTo>
                <a:lnTo>
                  <a:pt x="262713" y="2424549"/>
                </a:lnTo>
                <a:lnTo>
                  <a:pt x="262713" y="2402939"/>
                </a:lnTo>
                <a:lnTo>
                  <a:pt x="0" y="2142853"/>
                </a:lnTo>
                <a:lnTo>
                  <a:pt x="0" y="2099187"/>
                </a:lnTo>
                <a:lnTo>
                  <a:pt x="262713" y="2359274"/>
                </a:lnTo>
                <a:lnTo>
                  <a:pt x="262713" y="2337663"/>
                </a:lnTo>
                <a:lnTo>
                  <a:pt x="0" y="2077577"/>
                </a:lnTo>
                <a:lnTo>
                  <a:pt x="0" y="2033975"/>
                </a:lnTo>
                <a:lnTo>
                  <a:pt x="262713" y="2294061"/>
                </a:lnTo>
                <a:lnTo>
                  <a:pt x="262713" y="2272451"/>
                </a:lnTo>
                <a:lnTo>
                  <a:pt x="0" y="2012428"/>
                </a:lnTo>
                <a:lnTo>
                  <a:pt x="0" y="1968763"/>
                </a:lnTo>
                <a:lnTo>
                  <a:pt x="262713" y="2228849"/>
                </a:lnTo>
                <a:lnTo>
                  <a:pt x="262713" y="2207239"/>
                </a:lnTo>
                <a:lnTo>
                  <a:pt x="0" y="1947152"/>
                </a:lnTo>
                <a:lnTo>
                  <a:pt x="0" y="1903550"/>
                </a:lnTo>
                <a:lnTo>
                  <a:pt x="262713" y="2163637"/>
                </a:lnTo>
                <a:lnTo>
                  <a:pt x="262713" y="2141963"/>
                </a:lnTo>
                <a:lnTo>
                  <a:pt x="0" y="1881876"/>
                </a:lnTo>
                <a:lnTo>
                  <a:pt x="0" y="1838274"/>
                </a:lnTo>
                <a:lnTo>
                  <a:pt x="262713" y="2098361"/>
                </a:lnTo>
                <a:lnTo>
                  <a:pt x="262713" y="2076751"/>
                </a:lnTo>
                <a:lnTo>
                  <a:pt x="0" y="1816664"/>
                </a:lnTo>
                <a:lnTo>
                  <a:pt x="0" y="1773062"/>
                </a:lnTo>
                <a:lnTo>
                  <a:pt x="262713" y="2033149"/>
                </a:lnTo>
                <a:lnTo>
                  <a:pt x="262713" y="2011538"/>
                </a:lnTo>
                <a:lnTo>
                  <a:pt x="0" y="1751452"/>
                </a:lnTo>
                <a:lnTo>
                  <a:pt x="0" y="1707850"/>
                </a:lnTo>
                <a:lnTo>
                  <a:pt x="262713" y="1967936"/>
                </a:lnTo>
                <a:lnTo>
                  <a:pt x="262713" y="1946262"/>
                </a:lnTo>
                <a:lnTo>
                  <a:pt x="0" y="1686176"/>
                </a:lnTo>
                <a:close/>
              </a:path>
            </a:pathLst>
          </a:custGeom>
          <a:solidFill>
            <a:schemeClr val="bg1">
              <a:lumMod val="95000"/>
            </a:schemeClr>
          </a:solidFill>
        </p:spPr>
        <p:txBody>
          <a:bodyPr wrap="square">
            <a:noAutofit/>
          </a:bodyPr>
          <a:lstStyle/>
          <a:p>
            <a:r>
              <a:rPr lang="en-US"/>
              <a:t>Click icon to add picture</a:t>
            </a:r>
          </a:p>
        </p:txBody>
      </p:sp>
      <p:pic>
        <p:nvPicPr>
          <p:cNvPr id="13" name="Picture 12" descr="A picture containing device&#10;&#10;Description automatically generated">
            <a:extLst>
              <a:ext uri="{FF2B5EF4-FFF2-40B4-BE49-F238E27FC236}">
                <a16:creationId xmlns:a16="http://schemas.microsoft.com/office/drawing/2014/main" id="{B0EAF3A3-4D02-42C5-8730-8043EE94EC4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9063" y="1881676"/>
            <a:ext cx="849367" cy="2897841"/>
          </a:xfrm>
          <a:prstGeom prst="rect">
            <a:avLst/>
          </a:prstGeom>
        </p:spPr>
      </p:pic>
    </p:spTree>
    <p:extLst>
      <p:ext uri="{BB962C8B-B14F-4D97-AF65-F5344CB8AC3E}">
        <p14:creationId xmlns:p14="http://schemas.microsoft.com/office/powerpoint/2010/main" val="15667803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Alternate">
    <p:spTree>
      <p:nvGrpSpPr>
        <p:cNvPr id="1" name=""/>
        <p:cNvGrpSpPr/>
        <p:nvPr/>
      </p:nvGrpSpPr>
      <p:grpSpPr>
        <a:xfrm>
          <a:off x="0" y="0"/>
          <a:ext cx="0" cy="0"/>
          <a:chOff x="0" y="0"/>
          <a:chExt cx="0" cy="0"/>
        </a:xfrm>
      </p:grpSpPr>
      <p:pic>
        <p:nvPicPr>
          <p:cNvPr id="3" name="Picture 2" descr="Background pattern&#10;&#10;Description automatically generated with medium confidence">
            <a:extLst>
              <a:ext uri="{FF2B5EF4-FFF2-40B4-BE49-F238E27FC236}">
                <a16:creationId xmlns:a16="http://schemas.microsoft.com/office/drawing/2014/main" id="{D9237392-9942-4D21-BABE-B4BBFF0F70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41" y="0"/>
            <a:ext cx="12172317" cy="6858000"/>
          </a:xfrm>
          <a:prstGeom prst="rect">
            <a:avLst/>
          </a:prstGeom>
        </p:spPr>
      </p:pic>
      <p:sp>
        <p:nvSpPr>
          <p:cNvPr id="4" name="Right Triangle 3">
            <a:extLst>
              <a:ext uri="{FF2B5EF4-FFF2-40B4-BE49-F238E27FC236}">
                <a16:creationId xmlns:a16="http://schemas.microsoft.com/office/drawing/2014/main" id="{6DECE49E-5314-4174-844D-B815553A9F50}"/>
              </a:ext>
            </a:extLst>
          </p:cNvPr>
          <p:cNvSpPr/>
          <p:nvPr userDrawn="1"/>
        </p:nvSpPr>
        <p:spPr>
          <a:xfrm rot="10800000">
            <a:off x="10239764" y="608402"/>
            <a:ext cx="1343489" cy="1343489"/>
          </a:xfrm>
          <a:prstGeom prst="rtTriangle">
            <a:avLst/>
          </a:prstGeom>
          <a:solidFill>
            <a:srgbClr val="7F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8BBC01E6-09B0-4F65-AE77-6095413F15C4}"/>
              </a:ext>
            </a:extLst>
          </p:cNvPr>
          <p:cNvGrpSpPr/>
          <p:nvPr userDrawn="1"/>
        </p:nvGrpSpPr>
        <p:grpSpPr>
          <a:xfrm>
            <a:off x="8991392" y="6313661"/>
            <a:ext cx="2412850" cy="275010"/>
            <a:chOff x="8505441" y="6313661"/>
            <a:chExt cx="2412850" cy="275010"/>
          </a:xfrm>
        </p:grpSpPr>
        <p:sp>
          <p:nvSpPr>
            <p:cNvPr id="6" name="TextBox 5">
              <a:extLst>
                <a:ext uri="{FF2B5EF4-FFF2-40B4-BE49-F238E27FC236}">
                  <a16:creationId xmlns:a16="http://schemas.microsoft.com/office/drawing/2014/main" id="{DA118DFA-4629-474B-B12C-341F16C2F945}"/>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tx1">
                      <a:lumMod val="50000"/>
                      <a:lumOff val="50000"/>
                    </a:schemeClr>
                  </a:solidFill>
                  <a:effectLst/>
                  <a:uLnTx/>
                  <a:uFillTx/>
                </a:rPr>
                <a:t>© Health Catalyst. Confidential and Proprietary.</a:t>
              </a:r>
            </a:p>
          </p:txBody>
        </p:sp>
        <p:pic>
          <p:nvPicPr>
            <p:cNvPr id="7" name="Picture 6">
              <a:extLst>
                <a:ext uri="{FF2B5EF4-FFF2-40B4-BE49-F238E27FC236}">
                  <a16:creationId xmlns:a16="http://schemas.microsoft.com/office/drawing/2014/main" id="{23B3033B-98E6-4F26-B40C-AF049F23FAB4}"/>
                </a:ext>
              </a:extLst>
            </p:cNvPr>
            <p:cNvPicPr>
              <a:picLocks noChangeAspect="1"/>
            </p:cNvPicPr>
            <p:nvPr userDrawn="1"/>
          </p:nvPicPr>
          <p:blipFill>
            <a:blip r:embed="rId3"/>
            <a:stretch>
              <a:fillRect/>
            </a:stretch>
          </p:blipFill>
          <p:spPr>
            <a:xfrm>
              <a:off x="10745610" y="6313661"/>
              <a:ext cx="172681" cy="275010"/>
            </a:xfrm>
            <a:prstGeom prst="rect">
              <a:avLst/>
            </a:prstGeom>
          </p:spPr>
        </p:pic>
      </p:grpSp>
      <p:grpSp>
        <p:nvGrpSpPr>
          <p:cNvPr id="8" name="Group 7">
            <a:extLst>
              <a:ext uri="{FF2B5EF4-FFF2-40B4-BE49-F238E27FC236}">
                <a16:creationId xmlns:a16="http://schemas.microsoft.com/office/drawing/2014/main" id="{4B64E726-4991-45A8-99AE-06D8DE1148E8}"/>
              </a:ext>
            </a:extLst>
          </p:cNvPr>
          <p:cNvGrpSpPr/>
          <p:nvPr userDrawn="1"/>
        </p:nvGrpSpPr>
        <p:grpSpPr>
          <a:xfrm>
            <a:off x="624462" y="6187652"/>
            <a:ext cx="10926270" cy="0"/>
            <a:chOff x="624462" y="6104528"/>
            <a:chExt cx="10926270" cy="0"/>
          </a:xfrm>
        </p:grpSpPr>
        <p:cxnSp>
          <p:nvCxnSpPr>
            <p:cNvPr id="9" name="Straight Connector 8">
              <a:extLst>
                <a:ext uri="{FF2B5EF4-FFF2-40B4-BE49-F238E27FC236}">
                  <a16:creationId xmlns:a16="http://schemas.microsoft.com/office/drawing/2014/main" id="{6B5543A3-5EA8-4366-AEAE-8045281703D2}"/>
                </a:ext>
              </a:extLst>
            </p:cNvPr>
            <p:cNvCxnSpPr>
              <a:cxnSpLocks/>
            </p:cNvCxnSpPr>
            <p:nvPr userDrawn="1"/>
          </p:nvCxnSpPr>
          <p:spPr>
            <a:xfrm>
              <a:off x="624462" y="6104528"/>
              <a:ext cx="4474011"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8034616-7D03-47F7-B55B-07624458F686}"/>
                </a:ext>
              </a:extLst>
            </p:cNvPr>
            <p:cNvCxnSpPr>
              <a:cxnSpLocks/>
            </p:cNvCxnSpPr>
            <p:nvPr userDrawn="1"/>
          </p:nvCxnSpPr>
          <p:spPr>
            <a:xfrm>
              <a:off x="5098473" y="6104528"/>
              <a:ext cx="6452259"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grpSp>
      <p:sp>
        <p:nvSpPr>
          <p:cNvPr id="11" name="Picture Placeholder 2">
            <a:extLst>
              <a:ext uri="{FF2B5EF4-FFF2-40B4-BE49-F238E27FC236}">
                <a16:creationId xmlns:a16="http://schemas.microsoft.com/office/drawing/2014/main" id="{8363218E-1E25-48BA-8BD4-C9C57223E538}"/>
              </a:ext>
            </a:extLst>
          </p:cNvPr>
          <p:cNvSpPr>
            <a:spLocks noGrp="1"/>
          </p:cNvSpPr>
          <p:nvPr>
            <p:ph type="pic" sz="quarter" idx="10"/>
          </p:nvPr>
        </p:nvSpPr>
        <p:spPr>
          <a:xfrm>
            <a:off x="947854" y="786541"/>
            <a:ext cx="10432269" cy="4881387"/>
          </a:xfrm>
          <a:custGeom>
            <a:avLst/>
            <a:gdLst>
              <a:gd name="connsiteX0" fmla="*/ 0 w 10432269"/>
              <a:gd name="connsiteY0" fmla="*/ 0 h 4881387"/>
              <a:gd name="connsiteX1" fmla="*/ 9485995 w 10432269"/>
              <a:gd name="connsiteY1" fmla="*/ 0 h 4881387"/>
              <a:gd name="connsiteX2" fmla="*/ 10432269 w 10432269"/>
              <a:gd name="connsiteY2" fmla="*/ 958099 h 4881387"/>
              <a:gd name="connsiteX3" fmla="*/ 10432269 w 10432269"/>
              <a:gd name="connsiteY3" fmla="*/ 4881387 h 4881387"/>
              <a:gd name="connsiteX4" fmla="*/ 2536592 w 10432269"/>
              <a:gd name="connsiteY4" fmla="*/ 4881387 h 4881387"/>
              <a:gd name="connsiteX5" fmla="*/ 0 w 10432269"/>
              <a:gd name="connsiteY5" fmla="*/ 2313066 h 4881387"/>
              <a:gd name="connsiteX6" fmla="*/ 0 w 10432269"/>
              <a:gd name="connsiteY6" fmla="*/ 2294888 h 4881387"/>
              <a:gd name="connsiteX7" fmla="*/ 262713 w 10432269"/>
              <a:gd name="connsiteY7" fmla="*/ 2554974 h 4881387"/>
              <a:gd name="connsiteX8" fmla="*/ 262713 w 10432269"/>
              <a:gd name="connsiteY8" fmla="*/ 2533364 h 4881387"/>
              <a:gd name="connsiteX9" fmla="*/ 0 w 10432269"/>
              <a:gd name="connsiteY9" fmla="*/ 2273277 h 4881387"/>
              <a:gd name="connsiteX10" fmla="*/ 0 w 10432269"/>
              <a:gd name="connsiteY10" fmla="*/ 2229675 h 4881387"/>
              <a:gd name="connsiteX11" fmla="*/ 262713 w 10432269"/>
              <a:gd name="connsiteY11" fmla="*/ 2489698 h 4881387"/>
              <a:gd name="connsiteX12" fmla="*/ 262713 w 10432269"/>
              <a:gd name="connsiteY12" fmla="*/ 2468088 h 4881387"/>
              <a:gd name="connsiteX13" fmla="*/ 0 w 10432269"/>
              <a:gd name="connsiteY13" fmla="*/ 2208002 h 4881387"/>
              <a:gd name="connsiteX14" fmla="*/ 0 w 10432269"/>
              <a:gd name="connsiteY14" fmla="*/ 2164463 h 4881387"/>
              <a:gd name="connsiteX15" fmla="*/ 262713 w 10432269"/>
              <a:gd name="connsiteY15" fmla="*/ 2424549 h 4881387"/>
              <a:gd name="connsiteX16" fmla="*/ 262713 w 10432269"/>
              <a:gd name="connsiteY16" fmla="*/ 2402939 h 4881387"/>
              <a:gd name="connsiteX17" fmla="*/ 0 w 10432269"/>
              <a:gd name="connsiteY17" fmla="*/ 2142853 h 4881387"/>
              <a:gd name="connsiteX18" fmla="*/ 0 w 10432269"/>
              <a:gd name="connsiteY18" fmla="*/ 2099187 h 4881387"/>
              <a:gd name="connsiteX19" fmla="*/ 262713 w 10432269"/>
              <a:gd name="connsiteY19" fmla="*/ 2359274 h 4881387"/>
              <a:gd name="connsiteX20" fmla="*/ 262713 w 10432269"/>
              <a:gd name="connsiteY20" fmla="*/ 2337663 h 4881387"/>
              <a:gd name="connsiteX21" fmla="*/ 0 w 10432269"/>
              <a:gd name="connsiteY21" fmla="*/ 2077577 h 4881387"/>
              <a:gd name="connsiteX22" fmla="*/ 0 w 10432269"/>
              <a:gd name="connsiteY22" fmla="*/ 2033975 h 4881387"/>
              <a:gd name="connsiteX23" fmla="*/ 262713 w 10432269"/>
              <a:gd name="connsiteY23" fmla="*/ 2294061 h 4881387"/>
              <a:gd name="connsiteX24" fmla="*/ 262713 w 10432269"/>
              <a:gd name="connsiteY24" fmla="*/ 2272451 h 4881387"/>
              <a:gd name="connsiteX25" fmla="*/ 0 w 10432269"/>
              <a:gd name="connsiteY25" fmla="*/ 2012428 h 4881387"/>
              <a:gd name="connsiteX26" fmla="*/ 0 w 10432269"/>
              <a:gd name="connsiteY26" fmla="*/ 1968763 h 4881387"/>
              <a:gd name="connsiteX27" fmla="*/ 262713 w 10432269"/>
              <a:gd name="connsiteY27" fmla="*/ 2228849 h 4881387"/>
              <a:gd name="connsiteX28" fmla="*/ 262713 w 10432269"/>
              <a:gd name="connsiteY28" fmla="*/ 2207239 h 4881387"/>
              <a:gd name="connsiteX29" fmla="*/ 0 w 10432269"/>
              <a:gd name="connsiteY29" fmla="*/ 1947152 h 4881387"/>
              <a:gd name="connsiteX30" fmla="*/ 0 w 10432269"/>
              <a:gd name="connsiteY30" fmla="*/ 1903550 h 4881387"/>
              <a:gd name="connsiteX31" fmla="*/ 262713 w 10432269"/>
              <a:gd name="connsiteY31" fmla="*/ 2163637 h 4881387"/>
              <a:gd name="connsiteX32" fmla="*/ 262713 w 10432269"/>
              <a:gd name="connsiteY32" fmla="*/ 2141963 h 4881387"/>
              <a:gd name="connsiteX33" fmla="*/ 0 w 10432269"/>
              <a:gd name="connsiteY33" fmla="*/ 1881876 h 4881387"/>
              <a:gd name="connsiteX34" fmla="*/ 0 w 10432269"/>
              <a:gd name="connsiteY34" fmla="*/ 1838274 h 4881387"/>
              <a:gd name="connsiteX35" fmla="*/ 262713 w 10432269"/>
              <a:gd name="connsiteY35" fmla="*/ 2098361 h 4881387"/>
              <a:gd name="connsiteX36" fmla="*/ 262713 w 10432269"/>
              <a:gd name="connsiteY36" fmla="*/ 2076751 h 4881387"/>
              <a:gd name="connsiteX37" fmla="*/ 0 w 10432269"/>
              <a:gd name="connsiteY37" fmla="*/ 1816664 h 4881387"/>
              <a:gd name="connsiteX38" fmla="*/ 0 w 10432269"/>
              <a:gd name="connsiteY38" fmla="*/ 1773062 h 4881387"/>
              <a:gd name="connsiteX39" fmla="*/ 262713 w 10432269"/>
              <a:gd name="connsiteY39" fmla="*/ 2033149 h 4881387"/>
              <a:gd name="connsiteX40" fmla="*/ 262713 w 10432269"/>
              <a:gd name="connsiteY40" fmla="*/ 2011538 h 4881387"/>
              <a:gd name="connsiteX41" fmla="*/ 0 w 10432269"/>
              <a:gd name="connsiteY41" fmla="*/ 1751452 h 4881387"/>
              <a:gd name="connsiteX42" fmla="*/ 0 w 10432269"/>
              <a:gd name="connsiteY42" fmla="*/ 1707850 h 4881387"/>
              <a:gd name="connsiteX43" fmla="*/ 262713 w 10432269"/>
              <a:gd name="connsiteY43" fmla="*/ 1967936 h 4881387"/>
              <a:gd name="connsiteX44" fmla="*/ 262713 w 10432269"/>
              <a:gd name="connsiteY44" fmla="*/ 1946262 h 4881387"/>
              <a:gd name="connsiteX45" fmla="*/ 0 w 10432269"/>
              <a:gd name="connsiteY45" fmla="*/ 1686176 h 4881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432269" h="4881387">
                <a:moveTo>
                  <a:pt x="0" y="0"/>
                </a:moveTo>
                <a:lnTo>
                  <a:pt x="9485995" y="0"/>
                </a:lnTo>
                <a:lnTo>
                  <a:pt x="10432269" y="958099"/>
                </a:lnTo>
                <a:lnTo>
                  <a:pt x="10432269" y="4881387"/>
                </a:lnTo>
                <a:lnTo>
                  <a:pt x="2536592" y="4881387"/>
                </a:lnTo>
                <a:lnTo>
                  <a:pt x="0" y="2313066"/>
                </a:lnTo>
                <a:lnTo>
                  <a:pt x="0" y="2294888"/>
                </a:lnTo>
                <a:lnTo>
                  <a:pt x="262713" y="2554974"/>
                </a:lnTo>
                <a:lnTo>
                  <a:pt x="262713" y="2533364"/>
                </a:lnTo>
                <a:lnTo>
                  <a:pt x="0" y="2273277"/>
                </a:lnTo>
                <a:lnTo>
                  <a:pt x="0" y="2229675"/>
                </a:lnTo>
                <a:lnTo>
                  <a:pt x="262713" y="2489698"/>
                </a:lnTo>
                <a:lnTo>
                  <a:pt x="262713" y="2468088"/>
                </a:lnTo>
                <a:lnTo>
                  <a:pt x="0" y="2208002"/>
                </a:lnTo>
                <a:lnTo>
                  <a:pt x="0" y="2164463"/>
                </a:lnTo>
                <a:lnTo>
                  <a:pt x="262713" y="2424549"/>
                </a:lnTo>
                <a:lnTo>
                  <a:pt x="262713" y="2402939"/>
                </a:lnTo>
                <a:lnTo>
                  <a:pt x="0" y="2142853"/>
                </a:lnTo>
                <a:lnTo>
                  <a:pt x="0" y="2099187"/>
                </a:lnTo>
                <a:lnTo>
                  <a:pt x="262713" y="2359274"/>
                </a:lnTo>
                <a:lnTo>
                  <a:pt x="262713" y="2337663"/>
                </a:lnTo>
                <a:lnTo>
                  <a:pt x="0" y="2077577"/>
                </a:lnTo>
                <a:lnTo>
                  <a:pt x="0" y="2033975"/>
                </a:lnTo>
                <a:lnTo>
                  <a:pt x="262713" y="2294061"/>
                </a:lnTo>
                <a:lnTo>
                  <a:pt x="262713" y="2272451"/>
                </a:lnTo>
                <a:lnTo>
                  <a:pt x="0" y="2012428"/>
                </a:lnTo>
                <a:lnTo>
                  <a:pt x="0" y="1968763"/>
                </a:lnTo>
                <a:lnTo>
                  <a:pt x="262713" y="2228849"/>
                </a:lnTo>
                <a:lnTo>
                  <a:pt x="262713" y="2207239"/>
                </a:lnTo>
                <a:lnTo>
                  <a:pt x="0" y="1947152"/>
                </a:lnTo>
                <a:lnTo>
                  <a:pt x="0" y="1903550"/>
                </a:lnTo>
                <a:lnTo>
                  <a:pt x="262713" y="2163637"/>
                </a:lnTo>
                <a:lnTo>
                  <a:pt x="262713" y="2141963"/>
                </a:lnTo>
                <a:lnTo>
                  <a:pt x="0" y="1881876"/>
                </a:lnTo>
                <a:lnTo>
                  <a:pt x="0" y="1838274"/>
                </a:lnTo>
                <a:lnTo>
                  <a:pt x="262713" y="2098361"/>
                </a:lnTo>
                <a:lnTo>
                  <a:pt x="262713" y="2076751"/>
                </a:lnTo>
                <a:lnTo>
                  <a:pt x="0" y="1816664"/>
                </a:lnTo>
                <a:lnTo>
                  <a:pt x="0" y="1773062"/>
                </a:lnTo>
                <a:lnTo>
                  <a:pt x="262713" y="2033149"/>
                </a:lnTo>
                <a:lnTo>
                  <a:pt x="262713" y="2011538"/>
                </a:lnTo>
                <a:lnTo>
                  <a:pt x="0" y="1751452"/>
                </a:lnTo>
                <a:lnTo>
                  <a:pt x="0" y="1707850"/>
                </a:lnTo>
                <a:lnTo>
                  <a:pt x="262713" y="1967936"/>
                </a:lnTo>
                <a:lnTo>
                  <a:pt x="262713" y="1946262"/>
                </a:lnTo>
                <a:lnTo>
                  <a:pt x="0" y="1686176"/>
                </a:lnTo>
                <a:close/>
              </a:path>
            </a:pathLst>
          </a:custGeom>
          <a:solidFill>
            <a:schemeClr val="bg1">
              <a:lumMod val="95000"/>
            </a:schemeClr>
          </a:solidFill>
        </p:spPr>
        <p:txBody>
          <a:bodyPr wrap="square">
            <a:noAutofit/>
          </a:bodyPr>
          <a:lstStyle/>
          <a:p>
            <a:r>
              <a:rPr lang="en-US"/>
              <a:t>Click icon to add picture</a:t>
            </a:r>
          </a:p>
        </p:txBody>
      </p:sp>
      <p:sp>
        <p:nvSpPr>
          <p:cNvPr id="12" name="Right Triangle 11">
            <a:extLst>
              <a:ext uri="{FF2B5EF4-FFF2-40B4-BE49-F238E27FC236}">
                <a16:creationId xmlns:a16="http://schemas.microsoft.com/office/drawing/2014/main" id="{B0D8D93A-B3F6-4F07-9469-4C928841BF67}"/>
              </a:ext>
            </a:extLst>
          </p:cNvPr>
          <p:cNvSpPr/>
          <p:nvPr userDrawn="1"/>
        </p:nvSpPr>
        <p:spPr>
          <a:xfrm>
            <a:off x="755795" y="2945427"/>
            <a:ext cx="2919390" cy="2919390"/>
          </a:xfrm>
          <a:prstGeom prst="rtTriangle">
            <a:avLst/>
          </a:prstGeom>
          <a:gradFill flip="none" rotWithShape="1">
            <a:gsLst>
              <a:gs pos="0">
                <a:srgbClr val="196E8E"/>
              </a:gs>
              <a:gs pos="100000">
                <a:srgbClr val="00B0F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device&#10;&#10;Description automatically generated">
            <a:extLst>
              <a:ext uri="{FF2B5EF4-FFF2-40B4-BE49-F238E27FC236}">
                <a16:creationId xmlns:a16="http://schemas.microsoft.com/office/drawing/2014/main" id="{A359D027-EDC9-4BDA-9208-4B12E2A28EC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9063" y="1881676"/>
            <a:ext cx="849367" cy="2897841"/>
          </a:xfrm>
          <a:prstGeom prst="rect">
            <a:avLst/>
          </a:prstGeom>
        </p:spPr>
      </p:pic>
    </p:spTree>
    <p:extLst>
      <p:ext uri="{BB962C8B-B14F-4D97-AF65-F5344CB8AC3E}">
        <p14:creationId xmlns:p14="http://schemas.microsoft.com/office/powerpoint/2010/main" val="132479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Option 1">
    <p:spTree>
      <p:nvGrpSpPr>
        <p:cNvPr id="1" name=""/>
        <p:cNvGrpSpPr/>
        <p:nvPr/>
      </p:nvGrpSpPr>
      <p:grpSpPr>
        <a:xfrm>
          <a:off x="0" y="0"/>
          <a:ext cx="0" cy="0"/>
          <a:chOff x="0" y="0"/>
          <a:chExt cx="0" cy="0"/>
        </a:xfrm>
      </p:grpSpPr>
      <p:pic>
        <p:nvPicPr>
          <p:cNvPr id="20" name="Picture 19" descr="Background pattern&#10;&#10;Description automatically generated">
            <a:extLst>
              <a:ext uri="{FF2B5EF4-FFF2-40B4-BE49-F238E27FC236}">
                <a16:creationId xmlns:a16="http://schemas.microsoft.com/office/drawing/2014/main" id="{E525F767-4B41-44AB-956C-3FE1C20D87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78" y="0"/>
            <a:ext cx="12178644" cy="6858000"/>
          </a:xfrm>
          <a:prstGeom prst="rect">
            <a:avLst/>
          </a:prstGeom>
        </p:spPr>
      </p:pic>
      <p:pic>
        <p:nvPicPr>
          <p:cNvPr id="21" name="Picture 20">
            <a:extLst>
              <a:ext uri="{FF2B5EF4-FFF2-40B4-BE49-F238E27FC236}">
                <a16:creationId xmlns:a16="http://schemas.microsoft.com/office/drawing/2014/main" id="{C32266BC-866C-49FB-8396-A374C3CDA859}"/>
              </a:ext>
            </a:extLst>
          </p:cNvPr>
          <p:cNvPicPr>
            <a:picLocks noChangeAspect="1"/>
          </p:cNvPicPr>
          <p:nvPr userDrawn="1"/>
        </p:nvPicPr>
        <p:blipFill>
          <a:blip r:embed="rId3"/>
          <a:stretch>
            <a:fillRect/>
          </a:stretch>
        </p:blipFill>
        <p:spPr>
          <a:xfrm>
            <a:off x="1041065" y="6339095"/>
            <a:ext cx="1478298" cy="273995"/>
          </a:xfrm>
          <a:prstGeom prst="rect">
            <a:avLst/>
          </a:prstGeom>
        </p:spPr>
      </p:pic>
      <p:sp>
        <p:nvSpPr>
          <p:cNvPr id="6" name="Freeform: Shape 5">
            <a:extLst>
              <a:ext uri="{FF2B5EF4-FFF2-40B4-BE49-F238E27FC236}">
                <a16:creationId xmlns:a16="http://schemas.microsoft.com/office/drawing/2014/main" id="{52A98DF6-F97D-4222-8C91-FD930C82BEBC}"/>
              </a:ext>
            </a:extLst>
          </p:cNvPr>
          <p:cNvSpPr/>
          <p:nvPr userDrawn="1"/>
        </p:nvSpPr>
        <p:spPr>
          <a:xfrm>
            <a:off x="-7685" y="0"/>
            <a:ext cx="6538090" cy="1651000"/>
          </a:xfrm>
          <a:custGeom>
            <a:avLst/>
            <a:gdLst>
              <a:gd name="connsiteX0" fmla="*/ 0 w 6538090"/>
              <a:gd name="connsiteY0" fmla="*/ 0 h 1651000"/>
              <a:gd name="connsiteX1" fmla="*/ 4887090 w 6538090"/>
              <a:gd name="connsiteY1" fmla="*/ 0 h 1651000"/>
              <a:gd name="connsiteX2" fmla="*/ 6538090 w 6538090"/>
              <a:gd name="connsiteY2" fmla="*/ 0 h 1651000"/>
              <a:gd name="connsiteX3" fmla="*/ 4887090 w 6538090"/>
              <a:gd name="connsiteY3" fmla="*/ 1651000 h 1651000"/>
              <a:gd name="connsiteX4" fmla="*/ 0 w 6538090"/>
              <a:gd name="connsiteY4" fmla="*/ 1651000 h 165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8090" h="1651000">
                <a:moveTo>
                  <a:pt x="0" y="0"/>
                </a:moveTo>
                <a:lnTo>
                  <a:pt x="4887090" y="0"/>
                </a:lnTo>
                <a:lnTo>
                  <a:pt x="6538090" y="0"/>
                </a:lnTo>
                <a:lnTo>
                  <a:pt x="4887090" y="1651000"/>
                </a:lnTo>
                <a:lnTo>
                  <a:pt x="0" y="1651000"/>
                </a:lnTo>
                <a:close/>
              </a:path>
            </a:pathLst>
          </a:custGeom>
          <a:gradFill flip="none" rotWithShape="1">
            <a:gsLst>
              <a:gs pos="0">
                <a:srgbClr val="116F9B"/>
              </a:gs>
              <a:gs pos="100000">
                <a:srgbClr val="33A5E2"/>
              </a:gs>
            </a:gsLst>
            <a:lin ang="4200000" scaled="0"/>
            <a:tileRect/>
          </a:gradFill>
          <a:ln w="12700" cap="flat" cmpd="sng" algn="ctr">
            <a:noFill/>
            <a:prstDash val="solid"/>
            <a:miter lim="800000"/>
          </a:ln>
          <a:effectLst/>
        </p:spPr>
        <p:txBody>
          <a:bodyPr wrap="square" rtlCol="0" anchor="ctr">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a:ln>
                <a:noFill/>
              </a:ln>
              <a:solidFill>
                <a:srgbClr val="FFFFFF"/>
              </a:solidFill>
              <a:effectLst/>
              <a:uLnTx/>
              <a:uFillTx/>
              <a:latin typeface="Calibri" panose="020F0502020204030204"/>
            </a:endParaRPr>
          </a:p>
        </p:txBody>
      </p:sp>
      <p:sp>
        <p:nvSpPr>
          <p:cNvPr id="7" name="Text Placeholder 25">
            <a:extLst>
              <a:ext uri="{FF2B5EF4-FFF2-40B4-BE49-F238E27FC236}">
                <a16:creationId xmlns:a16="http://schemas.microsoft.com/office/drawing/2014/main" id="{5F72CD1C-1290-45EC-9E87-5B8CD19CB9D4}"/>
              </a:ext>
            </a:extLst>
          </p:cNvPr>
          <p:cNvSpPr>
            <a:spLocks noGrp="1"/>
          </p:cNvSpPr>
          <p:nvPr>
            <p:ph type="body" sz="quarter" idx="11" hasCustomPrompt="1"/>
          </p:nvPr>
        </p:nvSpPr>
        <p:spPr>
          <a:xfrm>
            <a:off x="842870" y="2544768"/>
            <a:ext cx="4846320" cy="347472"/>
          </a:xfrm>
          <a:prstGeom prst="rect">
            <a:avLst/>
          </a:prstGeom>
        </p:spPr>
        <p:txBody>
          <a:bodyPr>
            <a:noAutofit/>
          </a:bodyPr>
          <a:lstStyle>
            <a:lvl1pPr>
              <a:buNone/>
              <a:defRPr kumimoji="0" lang="en-US" sz="2000" b="1" i="0" u="none" strike="noStrike" kern="1200" cap="none" spc="0" normalizeH="0" baseline="0" dirty="0">
                <a:ln>
                  <a:noFill/>
                </a:ln>
                <a:solidFill>
                  <a:schemeClr val="accent1"/>
                </a:solidFill>
                <a:effectLst/>
                <a:uLnTx/>
                <a:uFillTx/>
                <a:latin typeface="Calibri" panose="020F0502020204030204" pitchFamily="34" charset="0"/>
                <a:ea typeface="+mn-ea"/>
                <a:cs typeface="Calibri" panose="020F0502020204030204" pitchFamily="34" charset="0"/>
              </a:defRPr>
            </a:lvl1pPr>
          </a:lstStyle>
          <a:p>
            <a:pPr lvl="0"/>
            <a:r>
              <a:rPr lang="en-US" dirty="0"/>
              <a:t>Subtitle/Topic</a:t>
            </a:r>
          </a:p>
        </p:txBody>
      </p:sp>
      <p:sp>
        <p:nvSpPr>
          <p:cNvPr id="8" name="Text Placeholder 25">
            <a:extLst>
              <a:ext uri="{FF2B5EF4-FFF2-40B4-BE49-F238E27FC236}">
                <a16:creationId xmlns:a16="http://schemas.microsoft.com/office/drawing/2014/main" id="{83DFA4B5-246C-4944-9BE7-2E10F3614351}"/>
              </a:ext>
            </a:extLst>
          </p:cNvPr>
          <p:cNvSpPr>
            <a:spLocks noGrp="1"/>
          </p:cNvSpPr>
          <p:nvPr>
            <p:ph type="body" sz="quarter" idx="12" hasCustomPrompt="1"/>
          </p:nvPr>
        </p:nvSpPr>
        <p:spPr>
          <a:xfrm>
            <a:off x="842870" y="2930074"/>
            <a:ext cx="4846320" cy="978408"/>
          </a:xfrm>
          <a:prstGeom prst="rect">
            <a:avLst/>
          </a:prstGeom>
        </p:spPr>
        <p:txBody>
          <a:bodyPr>
            <a:noAutofit/>
          </a:bodyPr>
          <a:lstStyle>
            <a:lvl1pPr marL="0" indent="0">
              <a:buNone/>
              <a:defRPr kumimoji="0" lang="en-US" sz="1400" b="0" i="0" u="none" strike="noStrike" kern="1200" cap="none" spc="0" normalizeH="0" baseline="0" dirty="0">
                <a:ln>
                  <a:noFill/>
                </a:ln>
                <a:solidFill>
                  <a:srgbClr val="31302F"/>
                </a:solidFill>
                <a:effectLst/>
                <a:uLnTx/>
                <a:uFillTx/>
                <a:latin typeface="Calibri" panose="020F0502020204030204" pitchFamily="34" charset="0"/>
                <a:ea typeface="+mn-ea"/>
                <a:cs typeface="Calibri" panose="020F050202020403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text</a:t>
            </a:r>
          </a:p>
        </p:txBody>
      </p:sp>
      <p:sp>
        <p:nvSpPr>
          <p:cNvPr id="9" name="Text Placeholder 25">
            <a:extLst>
              <a:ext uri="{FF2B5EF4-FFF2-40B4-BE49-F238E27FC236}">
                <a16:creationId xmlns:a16="http://schemas.microsoft.com/office/drawing/2014/main" id="{C89A4D0B-0427-463D-ADFC-86422CA43D5A}"/>
              </a:ext>
            </a:extLst>
          </p:cNvPr>
          <p:cNvSpPr>
            <a:spLocks noGrp="1"/>
          </p:cNvSpPr>
          <p:nvPr>
            <p:ph type="body" sz="quarter" idx="13" hasCustomPrompt="1"/>
          </p:nvPr>
        </p:nvSpPr>
        <p:spPr>
          <a:xfrm>
            <a:off x="838200" y="4132045"/>
            <a:ext cx="4846320" cy="347472"/>
          </a:xfrm>
          <a:prstGeom prst="rect">
            <a:avLst/>
          </a:prstGeom>
        </p:spPr>
        <p:txBody>
          <a:bodyPr>
            <a:noAutofit/>
          </a:bodyPr>
          <a:lstStyle>
            <a:lvl1pPr>
              <a:buNone/>
              <a:defRPr kumimoji="0" lang="en-US" sz="2000" b="1" i="0" u="none" strike="noStrike" kern="1200" cap="none" spc="0" normalizeH="0" baseline="0" dirty="0">
                <a:ln>
                  <a:noFill/>
                </a:ln>
                <a:solidFill>
                  <a:schemeClr val="accent1"/>
                </a:solidFill>
                <a:effectLst/>
                <a:uLnTx/>
                <a:uFillTx/>
                <a:latin typeface="Calibri" panose="020F0502020204030204" pitchFamily="34" charset="0"/>
                <a:ea typeface="+mn-ea"/>
                <a:cs typeface="Calibri" panose="020F0502020204030204" pitchFamily="34" charset="0"/>
              </a:defRPr>
            </a:lvl1pPr>
          </a:lstStyle>
          <a:p>
            <a:pPr lvl="0"/>
            <a:r>
              <a:rPr lang="en-US"/>
              <a:t>Subtitle/Topic</a:t>
            </a:r>
          </a:p>
        </p:txBody>
      </p:sp>
      <p:sp>
        <p:nvSpPr>
          <p:cNvPr id="10" name="Text Placeholder 25">
            <a:extLst>
              <a:ext uri="{FF2B5EF4-FFF2-40B4-BE49-F238E27FC236}">
                <a16:creationId xmlns:a16="http://schemas.microsoft.com/office/drawing/2014/main" id="{FE23453D-3B38-4C9C-A6A8-E4CA695B39CE}"/>
              </a:ext>
            </a:extLst>
          </p:cNvPr>
          <p:cNvSpPr>
            <a:spLocks noGrp="1"/>
          </p:cNvSpPr>
          <p:nvPr>
            <p:ph type="body" sz="quarter" idx="14" hasCustomPrompt="1"/>
          </p:nvPr>
        </p:nvSpPr>
        <p:spPr>
          <a:xfrm>
            <a:off x="838200" y="4517351"/>
            <a:ext cx="4846320" cy="978408"/>
          </a:xfrm>
          <a:prstGeom prst="rect">
            <a:avLst/>
          </a:prstGeom>
        </p:spPr>
        <p:txBody>
          <a:bodyPr>
            <a:noAutofit/>
          </a:bodyPr>
          <a:lstStyle>
            <a:lvl1pPr>
              <a:buNone/>
              <a:defRPr kumimoji="0" lang="en-US" sz="1400" b="0" i="0" u="none" strike="noStrike" kern="1200" cap="none" spc="0" normalizeH="0" baseline="0" dirty="0">
                <a:ln>
                  <a:noFill/>
                </a:ln>
                <a:solidFill>
                  <a:srgbClr val="31302F"/>
                </a:solidFill>
                <a:effectLst/>
                <a:uLnTx/>
                <a:uFillTx/>
                <a:latin typeface="Calibri" panose="020F0502020204030204" pitchFamily="34" charset="0"/>
                <a:ea typeface="+mn-ea"/>
                <a:cs typeface="Calibri" panose="020F050202020403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add text</a:t>
            </a:r>
          </a:p>
        </p:txBody>
      </p:sp>
      <p:sp>
        <p:nvSpPr>
          <p:cNvPr id="11" name="Text Placeholder 25">
            <a:extLst>
              <a:ext uri="{FF2B5EF4-FFF2-40B4-BE49-F238E27FC236}">
                <a16:creationId xmlns:a16="http://schemas.microsoft.com/office/drawing/2014/main" id="{0F2E59F9-2796-48BF-8775-61C336754956}"/>
              </a:ext>
            </a:extLst>
          </p:cNvPr>
          <p:cNvSpPr>
            <a:spLocks noGrp="1"/>
          </p:cNvSpPr>
          <p:nvPr>
            <p:ph type="body" sz="quarter" idx="15" hasCustomPrompt="1"/>
          </p:nvPr>
        </p:nvSpPr>
        <p:spPr>
          <a:xfrm>
            <a:off x="6382066" y="2544768"/>
            <a:ext cx="4846320" cy="347472"/>
          </a:xfrm>
          <a:prstGeom prst="rect">
            <a:avLst/>
          </a:prstGeom>
        </p:spPr>
        <p:txBody>
          <a:bodyPr>
            <a:noAutofit/>
          </a:bodyPr>
          <a:lstStyle>
            <a:lvl1pPr>
              <a:buNone/>
              <a:defRPr kumimoji="0" lang="en-US" sz="2000" b="1" i="0" u="none" strike="noStrike" kern="1200" cap="none" spc="0" normalizeH="0" baseline="0" dirty="0">
                <a:ln>
                  <a:noFill/>
                </a:ln>
                <a:solidFill>
                  <a:schemeClr val="accent1"/>
                </a:solidFill>
                <a:effectLst/>
                <a:uLnTx/>
                <a:uFillTx/>
                <a:latin typeface="Calibri" panose="020F0502020204030204" pitchFamily="34" charset="0"/>
                <a:ea typeface="+mn-ea"/>
                <a:cs typeface="Calibri" panose="020F0502020204030204" pitchFamily="34" charset="0"/>
              </a:defRPr>
            </a:lvl1pPr>
          </a:lstStyle>
          <a:p>
            <a:pPr lvl="0"/>
            <a:r>
              <a:rPr lang="en-US" dirty="0"/>
              <a:t>Subtitle/Topic</a:t>
            </a:r>
          </a:p>
        </p:txBody>
      </p:sp>
      <p:sp>
        <p:nvSpPr>
          <p:cNvPr id="12" name="Text Placeholder 25">
            <a:extLst>
              <a:ext uri="{FF2B5EF4-FFF2-40B4-BE49-F238E27FC236}">
                <a16:creationId xmlns:a16="http://schemas.microsoft.com/office/drawing/2014/main" id="{F14FEB55-3012-4B95-860C-12C000430656}"/>
              </a:ext>
            </a:extLst>
          </p:cNvPr>
          <p:cNvSpPr>
            <a:spLocks noGrp="1"/>
          </p:cNvSpPr>
          <p:nvPr>
            <p:ph type="body" sz="quarter" idx="16" hasCustomPrompt="1"/>
          </p:nvPr>
        </p:nvSpPr>
        <p:spPr>
          <a:xfrm>
            <a:off x="6382066" y="2930074"/>
            <a:ext cx="4846320" cy="978408"/>
          </a:xfrm>
          <a:prstGeom prst="rect">
            <a:avLst/>
          </a:prstGeom>
        </p:spPr>
        <p:txBody>
          <a:bodyPr>
            <a:noAutofit/>
          </a:bodyPr>
          <a:lstStyle>
            <a:lvl1pPr>
              <a:buNone/>
              <a:defRPr kumimoji="0" lang="en-US" sz="1400" b="0" i="0" u="none" strike="noStrike" kern="1200" cap="none" spc="0" normalizeH="0" baseline="0" dirty="0">
                <a:ln>
                  <a:noFill/>
                </a:ln>
                <a:solidFill>
                  <a:srgbClr val="31302F"/>
                </a:solidFill>
                <a:effectLst/>
                <a:uLnTx/>
                <a:uFillTx/>
                <a:latin typeface="Calibri" panose="020F0502020204030204" pitchFamily="34" charset="0"/>
                <a:ea typeface="+mn-ea"/>
                <a:cs typeface="Calibri" panose="020F050202020403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add text</a:t>
            </a:r>
          </a:p>
        </p:txBody>
      </p:sp>
      <p:sp>
        <p:nvSpPr>
          <p:cNvPr id="13" name="Text Placeholder 25">
            <a:extLst>
              <a:ext uri="{FF2B5EF4-FFF2-40B4-BE49-F238E27FC236}">
                <a16:creationId xmlns:a16="http://schemas.microsoft.com/office/drawing/2014/main" id="{CD179EC6-ED73-4BB7-BFE6-E3778626D650}"/>
              </a:ext>
            </a:extLst>
          </p:cNvPr>
          <p:cNvSpPr>
            <a:spLocks noGrp="1"/>
          </p:cNvSpPr>
          <p:nvPr>
            <p:ph type="body" sz="quarter" idx="17" hasCustomPrompt="1"/>
          </p:nvPr>
        </p:nvSpPr>
        <p:spPr>
          <a:xfrm>
            <a:off x="6377396" y="4132045"/>
            <a:ext cx="4846320" cy="347472"/>
          </a:xfrm>
          <a:prstGeom prst="rect">
            <a:avLst/>
          </a:prstGeom>
        </p:spPr>
        <p:txBody>
          <a:bodyPr>
            <a:noAutofit/>
          </a:bodyPr>
          <a:lstStyle>
            <a:lvl1pPr>
              <a:buNone/>
              <a:defRPr kumimoji="0" lang="en-US" sz="2000" b="1" i="0" u="none" strike="noStrike" kern="1200" cap="none" spc="0" normalizeH="0" baseline="0" dirty="0">
                <a:ln>
                  <a:noFill/>
                </a:ln>
                <a:solidFill>
                  <a:schemeClr val="accent1"/>
                </a:solidFill>
                <a:effectLst/>
                <a:uLnTx/>
                <a:uFillTx/>
                <a:latin typeface="Calibri" panose="020F0502020204030204" pitchFamily="34" charset="0"/>
                <a:ea typeface="+mn-ea"/>
                <a:cs typeface="Calibri" panose="020F0502020204030204" pitchFamily="34" charset="0"/>
              </a:defRPr>
            </a:lvl1pPr>
          </a:lstStyle>
          <a:p>
            <a:pPr lvl="0"/>
            <a:r>
              <a:rPr lang="en-US"/>
              <a:t>Subtitle/Topic</a:t>
            </a:r>
          </a:p>
        </p:txBody>
      </p:sp>
      <p:sp>
        <p:nvSpPr>
          <p:cNvPr id="14" name="Text Placeholder 25">
            <a:extLst>
              <a:ext uri="{FF2B5EF4-FFF2-40B4-BE49-F238E27FC236}">
                <a16:creationId xmlns:a16="http://schemas.microsoft.com/office/drawing/2014/main" id="{5A09F72E-30BE-4D22-8B05-BFBCCB1EC1AA}"/>
              </a:ext>
            </a:extLst>
          </p:cNvPr>
          <p:cNvSpPr>
            <a:spLocks noGrp="1"/>
          </p:cNvSpPr>
          <p:nvPr>
            <p:ph type="body" sz="quarter" idx="18" hasCustomPrompt="1"/>
          </p:nvPr>
        </p:nvSpPr>
        <p:spPr>
          <a:xfrm>
            <a:off x="6377396" y="4517351"/>
            <a:ext cx="4846320" cy="978408"/>
          </a:xfrm>
          <a:prstGeom prst="rect">
            <a:avLst/>
          </a:prstGeom>
        </p:spPr>
        <p:txBody>
          <a:bodyPr>
            <a:noAutofit/>
          </a:bodyPr>
          <a:lstStyle>
            <a:lvl1pPr>
              <a:buNone/>
              <a:defRPr kumimoji="0" lang="en-US" sz="1400" b="0" i="0" u="none" strike="noStrike" kern="1200" cap="none" spc="0" normalizeH="0" baseline="0" dirty="0">
                <a:ln>
                  <a:noFill/>
                </a:ln>
                <a:solidFill>
                  <a:srgbClr val="31302F"/>
                </a:solidFill>
                <a:effectLst/>
                <a:uLnTx/>
                <a:uFillTx/>
                <a:latin typeface="Calibri" panose="020F0502020204030204" pitchFamily="34" charset="0"/>
                <a:ea typeface="+mn-ea"/>
                <a:cs typeface="Calibri" panose="020F050202020403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add text</a:t>
            </a:r>
          </a:p>
        </p:txBody>
      </p:sp>
      <p:sp>
        <p:nvSpPr>
          <p:cNvPr id="16" name="TextBox 15">
            <a:extLst>
              <a:ext uri="{FF2B5EF4-FFF2-40B4-BE49-F238E27FC236}">
                <a16:creationId xmlns:a16="http://schemas.microsoft.com/office/drawing/2014/main" id="{374E168F-E8AC-44AA-8E9B-D4E104FD905A}"/>
              </a:ext>
            </a:extLst>
          </p:cNvPr>
          <p:cNvSpPr txBox="1"/>
          <p:nvPr userDrawn="1"/>
        </p:nvSpPr>
        <p:spPr>
          <a:xfrm>
            <a:off x="838200" y="825500"/>
            <a:ext cx="3055530" cy="707886"/>
          </a:xfrm>
          <a:prstGeom prst="rect">
            <a:avLst/>
          </a:prstGeom>
          <a:noFill/>
        </p:spPr>
        <p:txBody>
          <a:bodyPr wrap="square" rtlCol="0">
            <a:spAutoFit/>
          </a:bodyPr>
          <a:lstStyle/>
          <a:p>
            <a:r>
              <a:rPr kumimoji="0" lang="en-US" sz="4000" b="1" i="0" u="none" strike="noStrike" kern="1200" cap="none" spc="0" normalizeH="0" baseline="0" dirty="0">
                <a:ln>
                  <a:noFill/>
                </a:ln>
                <a:solidFill>
                  <a:srgbClr val="FFFFFF"/>
                </a:solidFill>
                <a:effectLst/>
                <a:uLnTx/>
                <a:uFillTx/>
                <a:latin typeface="Calibri" panose="020F0502020204030204"/>
                <a:ea typeface="+mj-ea"/>
                <a:cs typeface="+mj-cs"/>
              </a:rPr>
              <a:t>Agenda</a:t>
            </a:r>
          </a:p>
        </p:txBody>
      </p:sp>
      <p:sp>
        <p:nvSpPr>
          <p:cNvPr id="17" name="TextBox 16">
            <a:extLst>
              <a:ext uri="{FF2B5EF4-FFF2-40B4-BE49-F238E27FC236}">
                <a16:creationId xmlns:a16="http://schemas.microsoft.com/office/drawing/2014/main" id="{E7ACA017-F81F-453B-A172-55173CD6ACB4}"/>
              </a:ext>
            </a:extLst>
          </p:cNvPr>
          <p:cNvSpPr txBox="1"/>
          <p:nvPr userDrawn="1"/>
        </p:nvSpPr>
        <p:spPr>
          <a:xfrm>
            <a:off x="8959714" y="6373226"/>
            <a:ext cx="2240280" cy="215444"/>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tx1">
                    <a:lumMod val="50000"/>
                    <a:lumOff val="50000"/>
                  </a:schemeClr>
                </a:solidFill>
                <a:effectLst/>
                <a:uLnTx/>
                <a:uFillTx/>
                <a:latin typeface="+mn-lt"/>
                <a:ea typeface="+mn-ea"/>
                <a:cs typeface="+mn-cs"/>
              </a:rPr>
              <a:t>© Health Catalyst. Confidential and Proprietary.</a:t>
            </a:r>
          </a:p>
        </p:txBody>
      </p:sp>
    </p:spTree>
    <p:extLst>
      <p:ext uri="{BB962C8B-B14F-4D97-AF65-F5344CB8AC3E}">
        <p14:creationId xmlns:p14="http://schemas.microsoft.com/office/powerpoint/2010/main" val="41738873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359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Option 2">
    <p:spTree>
      <p:nvGrpSpPr>
        <p:cNvPr id="1" name=""/>
        <p:cNvGrpSpPr/>
        <p:nvPr/>
      </p:nvGrpSpPr>
      <p:grpSpPr>
        <a:xfrm>
          <a:off x="0" y="0"/>
          <a:ext cx="0" cy="0"/>
          <a:chOff x="0" y="0"/>
          <a:chExt cx="0" cy="0"/>
        </a:xfrm>
      </p:grpSpPr>
      <p:pic>
        <p:nvPicPr>
          <p:cNvPr id="10" name="Picture 9" descr="A picture containing text, electronics&#10;&#10;Description automatically generated">
            <a:extLst>
              <a:ext uri="{FF2B5EF4-FFF2-40B4-BE49-F238E27FC236}">
                <a16:creationId xmlns:a16="http://schemas.microsoft.com/office/drawing/2014/main" id="{FC285635-FCE4-4194-9D54-4BCD0B8B17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792" y="0"/>
            <a:ext cx="12205854" cy="6858000"/>
          </a:xfrm>
          <a:prstGeom prst="rect">
            <a:avLst/>
          </a:prstGeom>
        </p:spPr>
      </p:pic>
      <p:sp>
        <p:nvSpPr>
          <p:cNvPr id="6" name="TextBox 5">
            <a:extLst>
              <a:ext uri="{FF2B5EF4-FFF2-40B4-BE49-F238E27FC236}">
                <a16:creationId xmlns:a16="http://schemas.microsoft.com/office/drawing/2014/main" id="{906F8AA1-0947-4343-A98B-118DD52CE3A4}"/>
              </a:ext>
            </a:extLst>
          </p:cNvPr>
          <p:cNvSpPr txBox="1"/>
          <p:nvPr userDrawn="1"/>
        </p:nvSpPr>
        <p:spPr>
          <a:xfrm>
            <a:off x="-8792" y="2169378"/>
            <a:ext cx="5090746" cy="707886"/>
          </a:xfrm>
          <a:prstGeom prst="rect">
            <a:avLst/>
          </a:prstGeom>
          <a:noFill/>
        </p:spPr>
        <p:txBody>
          <a:bodyPr wrap="square" rtlCol="0">
            <a:spAutoFit/>
          </a:bodyPr>
          <a:lstStyle/>
          <a:p>
            <a:pPr algn="ctr"/>
            <a:r>
              <a:rPr lang="en-US" sz="4000" b="1" i="0" kern="1200" dirty="0">
                <a:solidFill>
                  <a:schemeClr val="bg1"/>
                </a:solidFill>
                <a:latin typeface="Calibri" panose="020F0502020204030204" pitchFamily="34" charset="0"/>
                <a:ea typeface="+mj-ea"/>
                <a:cs typeface="Calibri" panose="020F0502020204030204" pitchFamily="34" charset="0"/>
              </a:rPr>
              <a:t>Agenda</a:t>
            </a:r>
          </a:p>
        </p:txBody>
      </p:sp>
      <p:sp>
        <p:nvSpPr>
          <p:cNvPr id="7" name="Text Placeholder 4">
            <a:extLst>
              <a:ext uri="{FF2B5EF4-FFF2-40B4-BE49-F238E27FC236}">
                <a16:creationId xmlns:a16="http://schemas.microsoft.com/office/drawing/2014/main" id="{6AF4FC52-D242-451C-A653-CE8CB8F61212}"/>
              </a:ext>
            </a:extLst>
          </p:cNvPr>
          <p:cNvSpPr>
            <a:spLocks noGrp="1"/>
          </p:cNvSpPr>
          <p:nvPr>
            <p:ph type="body" sz="quarter" idx="24" hasCustomPrompt="1"/>
          </p:nvPr>
        </p:nvSpPr>
        <p:spPr>
          <a:xfrm>
            <a:off x="5646326" y="1776413"/>
            <a:ext cx="5764624" cy="4571982"/>
          </a:xfrm>
        </p:spPr>
        <p:txBody>
          <a:bodyPr/>
          <a:lstStyle>
            <a:lvl2pPr>
              <a:defRPr/>
            </a:lvl2pPr>
            <a:lvl3pPr marL="548640" indent="0">
              <a:buNone/>
              <a:defRPr/>
            </a:lvl3pPr>
          </a:lstStyle>
          <a:p>
            <a:pPr lvl="1"/>
            <a:r>
              <a:rPr lang="en-US" dirty="0"/>
              <a:t>Click to add text</a:t>
            </a:r>
          </a:p>
        </p:txBody>
      </p:sp>
    </p:spTree>
    <p:extLst>
      <p:ext uri="{BB962C8B-B14F-4D97-AF65-F5344CB8AC3E}">
        <p14:creationId xmlns:p14="http://schemas.microsoft.com/office/powerpoint/2010/main" val="3391530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43A9171-E8AE-4921-B53A-2D9249E1590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079631" y="0"/>
            <a:ext cx="8112369" cy="6858000"/>
          </a:xfrm>
          <a:prstGeom prst="rect">
            <a:avLst/>
          </a:prstGeom>
        </p:spPr>
      </p:pic>
      <p:sp>
        <p:nvSpPr>
          <p:cNvPr id="3" name="Rectangle 2">
            <a:extLst>
              <a:ext uri="{FF2B5EF4-FFF2-40B4-BE49-F238E27FC236}">
                <a16:creationId xmlns:a16="http://schemas.microsoft.com/office/drawing/2014/main" id="{75F267CE-C583-D2A7-6E9C-60A83A950929}"/>
              </a:ext>
            </a:extLst>
          </p:cNvPr>
          <p:cNvSpPr/>
          <p:nvPr userDrawn="1"/>
        </p:nvSpPr>
        <p:spPr>
          <a:xfrm>
            <a:off x="1" y="0"/>
            <a:ext cx="12191999" cy="6858000"/>
          </a:xfrm>
          <a:prstGeom prst="rect">
            <a:avLst/>
          </a:prstGeom>
          <a:gradFill>
            <a:gsLst>
              <a:gs pos="40000">
                <a:schemeClr val="accent1"/>
              </a:gs>
              <a:gs pos="84000">
                <a:schemeClr val="accent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picture containing graphical user interface&#10;&#10;Description automatically generated">
            <a:extLst>
              <a:ext uri="{FF2B5EF4-FFF2-40B4-BE49-F238E27FC236}">
                <a16:creationId xmlns:a16="http://schemas.microsoft.com/office/drawing/2014/main" id="{CD06865C-4CE5-4A1B-8D6C-D29F83E07F81}"/>
              </a:ext>
            </a:extLst>
          </p:cNvPr>
          <p:cNvPicPr>
            <a:picLocks noChangeAspect="1"/>
          </p:cNvPicPr>
          <p:nvPr userDrawn="1"/>
        </p:nvPicPr>
        <p:blipFill rotWithShape="1">
          <a:blip r:embed="rId3"/>
          <a:srcRect t="89177"/>
          <a:stretch/>
        </p:blipFill>
        <p:spPr>
          <a:xfrm>
            <a:off x="5639" y="6115792"/>
            <a:ext cx="12180722" cy="742208"/>
          </a:xfrm>
          <a:prstGeom prst="rect">
            <a:avLst/>
          </a:prstGeom>
        </p:spPr>
      </p:pic>
      <p:sp>
        <p:nvSpPr>
          <p:cNvPr id="15" name="TextBox 14">
            <a:extLst>
              <a:ext uri="{FF2B5EF4-FFF2-40B4-BE49-F238E27FC236}">
                <a16:creationId xmlns:a16="http://schemas.microsoft.com/office/drawing/2014/main" id="{F5F3964D-EE9C-4B57-9A5D-9B3A47122034}"/>
              </a:ext>
            </a:extLst>
          </p:cNvPr>
          <p:cNvSpPr txBox="1"/>
          <p:nvPr userDrawn="1"/>
        </p:nvSpPr>
        <p:spPr>
          <a:xfrm>
            <a:off x="8959714" y="6373226"/>
            <a:ext cx="2240280" cy="215444"/>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1"/>
                </a:solidFill>
                <a:effectLst/>
                <a:uLnTx/>
                <a:uFillTx/>
              </a:rPr>
              <a:t>© Health Catalyst. Confidential and Proprietary.</a:t>
            </a:r>
          </a:p>
        </p:txBody>
      </p:sp>
      <p:sp>
        <p:nvSpPr>
          <p:cNvPr id="2" name="Title 1">
            <a:extLst>
              <a:ext uri="{FF2B5EF4-FFF2-40B4-BE49-F238E27FC236}">
                <a16:creationId xmlns:a16="http://schemas.microsoft.com/office/drawing/2014/main" id="{948127FA-517A-4399-96BF-99DA692D2D1D}"/>
              </a:ext>
            </a:extLst>
          </p:cNvPr>
          <p:cNvSpPr>
            <a:spLocks noGrp="1"/>
          </p:cNvSpPr>
          <p:nvPr>
            <p:ph type="title" hasCustomPrompt="1"/>
          </p:nvPr>
        </p:nvSpPr>
        <p:spPr>
          <a:xfrm>
            <a:off x="846289" y="1884324"/>
            <a:ext cx="6187557" cy="2399898"/>
          </a:xfrm>
        </p:spPr>
        <p:txBody>
          <a:bodyPr>
            <a:noAutofit/>
          </a:bodyPr>
          <a:lstStyle>
            <a:lvl1pPr>
              <a:defRPr lang="en-US" sz="4000" b="1" kern="1200" dirty="0">
                <a:solidFill>
                  <a:schemeClr val="bg1"/>
                </a:solidFill>
                <a:latin typeface="+mn-lt"/>
                <a:ea typeface="+mj-ea"/>
                <a:cs typeface="+mj-cs"/>
              </a:defRPr>
            </a:lvl1pPr>
          </a:lstStyle>
          <a:p>
            <a:r>
              <a:rPr lang="en-US" dirty="0"/>
              <a:t>Transition</a:t>
            </a:r>
          </a:p>
        </p:txBody>
      </p:sp>
    </p:spTree>
    <p:extLst>
      <p:ext uri="{BB962C8B-B14F-4D97-AF65-F5344CB8AC3E}">
        <p14:creationId xmlns:p14="http://schemas.microsoft.com/office/powerpoint/2010/main" val="3986277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1EADD38-2A7B-41DC-95CC-E73E69E96496}"/>
              </a:ext>
            </a:extLst>
          </p:cNvPr>
          <p:cNvSpPr/>
          <p:nvPr userDrawn="1"/>
        </p:nvSpPr>
        <p:spPr>
          <a:xfrm>
            <a:off x="0" y="0"/>
            <a:ext cx="12192000" cy="6858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76B0B407-2C7D-46EF-9A64-D7DA3F2EBB6A}"/>
              </a:ext>
            </a:extLst>
          </p:cNvPr>
          <p:cNvSpPr>
            <a:spLocks noGrp="1"/>
          </p:cNvSpPr>
          <p:nvPr>
            <p:ph type="title" hasCustomPrompt="1"/>
          </p:nvPr>
        </p:nvSpPr>
        <p:spPr>
          <a:xfrm>
            <a:off x="1524000" y="1400693"/>
            <a:ext cx="9143999" cy="2262981"/>
          </a:xfrm>
          <a:prstGeom prst="rect">
            <a:avLst/>
          </a:prstGeom>
        </p:spPr>
        <p:txBody>
          <a:bodyPr anchor="ctr" anchorCtr="0">
            <a:noAutofit/>
          </a:bodyPr>
          <a:lstStyle>
            <a:lvl1pPr algn="ctr">
              <a:defRPr lang="en-US" sz="4000" b="1" kern="1200" dirty="0">
                <a:solidFill>
                  <a:schemeClr val="bg1"/>
                </a:solidFill>
                <a:latin typeface="+mn-lt"/>
                <a:ea typeface="+mj-ea"/>
                <a:cs typeface="+mj-cs"/>
              </a:defRPr>
            </a:lvl1pPr>
          </a:lstStyle>
          <a:p>
            <a:r>
              <a:rPr lang="en-US" dirty="0"/>
              <a:t>Section Title Page</a:t>
            </a:r>
          </a:p>
        </p:txBody>
      </p:sp>
      <p:sp>
        <p:nvSpPr>
          <p:cNvPr id="7" name="TextBox 6">
            <a:extLst>
              <a:ext uri="{FF2B5EF4-FFF2-40B4-BE49-F238E27FC236}">
                <a16:creationId xmlns:a16="http://schemas.microsoft.com/office/drawing/2014/main" id="{E07D4D95-1F1D-4EEA-B91B-E3539529AA59}"/>
              </a:ext>
            </a:extLst>
          </p:cNvPr>
          <p:cNvSpPr txBox="1"/>
          <p:nvPr userDrawn="1"/>
        </p:nvSpPr>
        <p:spPr>
          <a:xfrm>
            <a:off x="8959714" y="6373226"/>
            <a:ext cx="2240280" cy="215444"/>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1"/>
                </a:solidFill>
                <a:effectLst/>
                <a:uLnTx/>
                <a:uFillTx/>
              </a:rPr>
              <a:t>© Health Catalyst. Confidential and Proprietary.</a:t>
            </a:r>
          </a:p>
        </p:txBody>
      </p:sp>
    </p:spTree>
    <p:extLst>
      <p:ext uri="{BB962C8B-B14F-4D97-AF65-F5344CB8AC3E}">
        <p14:creationId xmlns:p14="http://schemas.microsoft.com/office/powerpoint/2010/main" val="576976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ternate">
    <p:spTree>
      <p:nvGrpSpPr>
        <p:cNvPr id="1" name=""/>
        <p:cNvGrpSpPr/>
        <p:nvPr/>
      </p:nvGrpSpPr>
      <p:grpSpPr>
        <a:xfrm>
          <a:off x="0" y="0"/>
          <a:ext cx="0" cy="0"/>
          <a:chOff x="0" y="0"/>
          <a:chExt cx="0" cy="0"/>
        </a:xfrm>
      </p:grpSpPr>
      <p:pic>
        <p:nvPicPr>
          <p:cNvPr id="10" name="Picture 9" descr="A picture containing background pattern&#10;&#10;Description automatically generated">
            <a:extLst>
              <a:ext uri="{FF2B5EF4-FFF2-40B4-BE49-F238E27FC236}">
                <a16:creationId xmlns:a16="http://schemas.microsoft.com/office/drawing/2014/main" id="{4B845D6C-865F-48D0-8D2F-65303BA60E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69090"/>
          </a:xfrm>
          <a:prstGeom prst="rect">
            <a:avLst/>
          </a:prstGeom>
        </p:spPr>
      </p:pic>
      <p:sp>
        <p:nvSpPr>
          <p:cNvPr id="11" name="Text Placeholder 25">
            <a:extLst>
              <a:ext uri="{FF2B5EF4-FFF2-40B4-BE49-F238E27FC236}">
                <a16:creationId xmlns:a16="http://schemas.microsoft.com/office/drawing/2014/main" id="{44F10A57-44E9-4265-9A20-E91F228D6EF1}"/>
              </a:ext>
            </a:extLst>
          </p:cNvPr>
          <p:cNvSpPr>
            <a:spLocks noGrp="1"/>
          </p:cNvSpPr>
          <p:nvPr>
            <p:ph type="body" sz="quarter" idx="10" hasCustomPrompt="1"/>
          </p:nvPr>
        </p:nvSpPr>
        <p:spPr>
          <a:xfrm>
            <a:off x="6729984" y="1375835"/>
            <a:ext cx="4846320" cy="347472"/>
          </a:xfrm>
          <a:prstGeom prst="rect">
            <a:avLst/>
          </a:prstGeom>
        </p:spPr>
        <p:txBody>
          <a:bodyPr/>
          <a:lstStyle>
            <a:lvl1pPr>
              <a:buNone/>
              <a:defRPr kumimoji="0" lang="en-US" sz="2000" b="1" i="0" u="none" strike="noStrike" kern="1200" cap="none" spc="0" normalizeH="0" baseline="0" dirty="0">
                <a:ln>
                  <a:noFill/>
                </a:ln>
                <a:solidFill>
                  <a:schemeClr val="bg1"/>
                </a:solidFill>
                <a:effectLst/>
                <a:uLnTx/>
                <a:uFillTx/>
                <a:latin typeface="Calibri" panose="020F0502020204030204" pitchFamily="34" charset="0"/>
                <a:ea typeface="+mn-ea"/>
                <a:cs typeface="Calibri" panose="020F0502020204030204" pitchFamily="34" charset="0"/>
              </a:defRPr>
            </a:lvl1pPr>
          </a:lstStyle>
          <a:p>
            <a:pPr lvl="0"/>
            <a:r>
              <a:rPr lang="en-US" dirty="0"/>
              <a:t>Subtitle/Topic</a:t>
            </a:r>
          </a:p>
        </p:txBody>
      </p:sp>
      <p:sp>
        <p:nvSpPr>
          <p:cNvPr id="12" name="Text Placeholder 25">
            <a:extLst>
              <a:ext uri="{FF2B5EF4-FFF2-40B4-BE49-F238E27FC236}">
                <a16:creationId xmlns:a16="http://schemas.microsoft.com/office/drawing/2014/main" id="{C0960899-9113-46AD-80B7-2B5A3BA41931}"/>
              </a:ext>
            </a:extLst>
          </p:cNvPr>
          <p:cNvSpPr>
            <a:spLocks noGrp="1"/>
          </p:cNvSpPr>
          <p:nvPr>
            <p:ph type="body" sz="quarter" idx="12" hasCustomPrompt="1"/>
          </p:nvPr>
        </p:nvSpPr>
        <p:spPr>
          <a:xfrm>
            <a:off x="6729984" y="1833035"/>
            <a:ext cx="4846320" cy="457200"/>
          </a:xfrm>
          <a:prstGeom prst="rect">
            <a:avLst/>
          </a:prstGeom>
        </p:spPr>
        <p:txBody>
          <a:bodyPr/>
          <a:lstStyle>
            <a:lvl1pPr marL="0" indent="0">
              <a:buNone/>
              <a:defRPr kumimoji="0" lang="en-US" sz="1400" b="0" i="0" u="none" strike="noStrike" kern="1200" cap="none" spc="0" normalizeH="0" baseline="0" dirty="0">
                <a:ln>
                  <a:noFill/>
                </a:ln>
                <a:solidFill>
                  <a:schemeClr val="bg1"/>
                </a:solidFill>
                <a:effectLst/>
                <a:uLnTx/>
                <a:uFillTx/>
                <a:latin typeface="Calibri" panose="020F0502020204030204" pitchFamily="34" charset="0"/>
                <a:ea typeface="+mn-ea"/>
                <a:cs typeface="Calibri" panose="020F050202020403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add text</a:t>
            </a:r>
          </a:p>
        </p:txBody>
      </p:sp>
      <p:sp>
        <p:nvSpPr>
          <p:cNvPr id="13" name="Text Placeholder 25">
            <a:extLst>
              <a:ext uri="{FF2B5EF4-FFF2-40B4-BE49-F238E27FC236}">
                <a16:creationId xmlns:a16="http://schemas.microsoft.com/office/drawing/2014/main" id="{30819CB7-5609-42D9-B4DF-3A1032F392A9}"/>
              </a:ext>
            </a:extLst>
          </p:cNvPr>
          <p:cNvSpPr>
            <a:spLocks noGrp="1"/>
          </p:cNvSpPr>
          <p:nvPr>
            <p:ph type="body" sz="quarter" idx="13" hasCustomPrompt="1"/>
          </p:nvPr>
        </p:nvSpPr>
        <p:spPr>
          <a:xfrm>
            <a:off x="6729984" y="3389687"/>
            <a:ext cx="4846320" cy="347472"/>
          </a:xfrm>
          <a:prstGeom prst="rect">
            <a:avLst/>
          </a:prstGeom>
        </p:spPr>
        <p:txBody>
          <a:bodyPr/>
          <a:lstStyle>
            <a:lvl1pPr>
              <a:buNone/>
              <a:defRPr kumimoji="0" lang="en-US" sz="2000" b="1" i="0" u="none" strike="noStrike" kern="1200" cap="none" spc="0" normalizeH="0" baseline="0" dirty="0">
                <a:ln>
                  <a:noFill/>
                </a:ln>
                <a:solidFill>
                  <a:schemeClr val="bg1"/>
                </a:solidFill>
                <a:effectLst/>
                <a:uLnTx/>
                <a:uFillTx/>
                <a:latin typeface="Calibri" panose="020F0502020204030204" pitchFamily="34" charset="0"/>
                <a:ea typeface="+mn-ea"/>
                <a:cs typeface="Calibri" panose="020F0502020204030204" pitchFamily="34" charset="0"/>
              </a:defRPr>
            </a:lvl1pPr>
          </a:lstStyle>
          <a:p>
            <a:pPr lvl="0"/>
            <a:r>
              <a:rPr lang="en-US"/>
              <a:t>Subtitle/Topic</a:t>
            </a:r>
          </a:p>
        </p:txBody>
      </p:sp>
      <p:sp>
        <p:nvSpPr>
          <p:cNvPr id="14" name="Text Placeholder 25">
            <a:extLst>
              <a:ext uri="{FF2B5EF4-FFF2-40B4-BE49-F238E27FC236}">
                <a16:creationId xmlns:a16="http://schemas.microsoft.com/office/drawing/2014/main" id="{38C7A0A0-E42E-4FDD-811C-2F5EFDB1DBD0}"/>
              </a:ext>
            </a:extLst>
          </p:cNvPr>
          <p:cNvSpPr>
            <a:spLocks noGrp="1"/>
          </p:cNvSpPr>
          <p:nvPr>
            <p:ph type="body" sz="quarter" idx="14" hasCustomPrompt="1"/>
          </p:nvPr>
        </p:nvSpPr>
        <p:spPr>
          <a:xfrm>
            <a:off x="6729984" y="3846887"/>
            <a:ext cx="4846320" cy="457200"/>
          </a:xfrm>
          <a:prstGeom prst="rect">
            <a:avLst/>
          </a:prstGeom>
        </p:spPr>
        <p:txBody>
          <a:bodyPr/>
          <a:lstStyle>
            <a:lvl1pPr>
              <a:buNone/>
              <a:defRPr kumimoji="0" lang="en-US" sz="1400" b="0" i="0" u="none" strike="noStrike" kern="1200" cap="none" spc="0" normalizeH="0" baseline="0" dirty="0">
                <a:ln>
                  <a:noFill/>
                </a:ln>
                <a:solidFill>
                  <a:schemeClr val="bg1"/>
                </a:solidFill>
                <a:effectLst/>
                <a:uLnTx/>
                <a:uFillTx/>
                <a:latin typeface="Calibri" panose="020F0502020204030204" pitchFamily="34" charset="0"/>
                <a:ea typeface="+mn-ea"/>
                <a:cs typeface="Calibri" panose="020F050202020403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add text</a:t>
            </a:r>
          </a:p>
        </p:txBody>
      </p:sp>
      <p:sp>
        <p:nvSpPr>
          <p:cNvPr id="15" name="Text Placeholder 25">
            <a:extLst>
              <a:ext uri="{FF2B5EF4-FFF2-40B4-BE49-F238E27FC236}">
                <a16:creationId xmlns:a16="http://schemas.microsoft.com/office/drawing/2014/main" id="{0D720A1E-B67E-4160-9DD4-A70954BB91CF}"/>
              </a:ext>
            </a:extLst>
          </p:cNvPr>
          <p:cNvSpPr>
            <a:spLocks noGrp="1"/>
          </p:cNvSpPr>
          <p:nvPr>
            <p:ph type="body" sz="quarter" idx="15" hasCustomPrompt="1"/>
          </p:nvPr>
        </p:nvSpPr>
        <p:spPr>
          <a:xfrm>
            <a:off x="6729984" y="2384565"/>
            <a:ext cx="4846320" cy="347472"/>
          </a:xfrm>
          <a:prstGeom prst="rect">
            <a:avLst/>
          </a:prstGeom>
        </p:spPr>
        <p:txBody>
          <a:bodyPr/>
          <a:lstStyle>
            <a:lvl1pPr>
              <a:buNone/>
              <a:defRPr kumimoji="0" lang="en-US" sz="2000" b="1" i="0" u="none" strike="noStrike" kern="1200" cap="none" spc="0" normalizeH="0" baseline="0" dirty="0">
                <a:ln>
                  <a:noFill/>
                </a:ln>
                <a:solidFill>
                  <a:schemeClr val="bg1"/>
                </a:solidFill>
                <a:effectLst/>
                <a:uLnTx/>
                <a:uFillTx/>
                <a:latin typeface="Calibri" panose="020F0502020204030204" pitchFamily="34" charset="0"/>
                <a:ea typeface="+mn-ea"/>
                <a:cs typeface="Calibri" panose="020F0502020204030204" pitchFamily="34" charset="0"/>
              </a:defRPr>
            </a:lvl1pPr>
          </a:lstStyle>
          <a:p>
            <a:pPr lvl="0"/>
            <a:r>
              <a:rPr lang="en-US" dirty="0"/>
              <a:t>Subtitle/Topic</a:t>
            </a:r>
          </a:p>
        </p:txBody>
      </p:sp>
      <p:sp>
        <p:nvSpPr>
          <p:cNvPr id="16" name="Text Placeholder 25">
            <a:extLst>
              <a:ext uri="{FF2B5EF4-FFF2-40B4-BE49-F238E27FC236}">
                <a16:creationId xmlns:a16="http://schemas.microsoft.com/office/drawing/2014/main" id="{DCCA95C5-9B01-4271-8D0B-8252BBAC2A3F}"/>
              </a:ext>
            </a:extLst>
          </p:cNvPr>
          <p:cNvSpPr>
            <a:spLocks noGrp="1"/>
          </p:cNvSpPr>
          <p:nvPr>
            <p:ph type="body" sz="quarter" idx="16" hasCustomPrompt="1"/>
          </p:nvPr>
        </p:nvSpPr>
        <p:spPr>
          <a:xfrm>
            <a:off x="6729984" y="2841765"/>
            <a:ext cx="4846320" cy="457200"/>
          </a:xfrm>
          <a:prstGeom prst="rect">
            <a:avLst/>
          </a:prstGeom>
        </p:spPr>
        <p:txBody>
          <a:bodyPr/>
          <a:lstStyle>
            <a:lvl1pPr>
              <a:buNone/>
              <a:defRPr kumimoji="0" lang="en-US" sz="1400" b="0" i="0" u="none" strike="noStrike" kern="1200" cap="none" spc="0" normalizeH="0" baseline="0" dirty="0">
                <a:ln>
                  <a:noFill/>
                </a:ln>
                <a:solidFill>
                  <a:schemeClr val="bg1"/>
                </a:solidFill>
                <a:effectLst/>
                <a:uLnTx/>
                <a:uFillTx/>
                <a:latin typeface="Calibri" panose="020F0502020204030204" pitchFamily="34" charset="0"/>
                <a:ea typeface="+mn-ea"/>
                <a:cs typeface="Calibri" panose="020F050202020403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add text</a:t>
            </a:r>
          </a:p>
        </p:txBody>
      </p:sp>
      <p:sp>
        <p:nvSpPr>
          <p:cNvPr id="17" name="Text Placeholder 25">
            <a:extLst>
              <a:ext uri="{FF2B5EF4-FFF2-40B4-BE49-F238E27FC236}">
                <a16:creationId xmlns:a16="http://schemas.microsoft.com/office/drawing/2014/main" id="{642A4048-4A21-4D11-8EE4-984444E33153}"/>
              </a:ext>
            </a:extLst>
          </p:cNvPr>
          <p:cNvSpPr>
            <a:spLocks noGrp="1"/>
          </p:cNvSpPr>
          <p:nvPr>
            <p:ph type="body" sz="quarter" idx="17" hasCustomPrompt="1"/>
          </p:nvPr>
        </p:nvSpPr>
        <p:spPr>
          <a:xfrm>
            <a:off x="6729984" y="4392837"/>
            <a:ext cx="4846320" cy="347472"/>
          </a:xfrm>
          <a:prstGeom prst="rect">
            <a:avLst/>
          </a:prstGeom>
        </p:spPr>
        <p:txBody>
          <a:bodyPr/>
          <a:lstStyle>
            <a:lvl1pPr>
              <a:buNone/>
              <a:defRPr kumimoji="0" lang="en-US" sz="2000" b="1" i="0" u="none" strike="noStrike" kern="1200" cap="none" spc="0" normalizeH="0" baseline="0" dirty="0">
                <a:ln>
                  <a:noFill/>
                </a:ln>
                <a:solidFill>
                  <a:schemeClr val="bg1"/>
                </a:solidFill>
                <a:effectLst/>
                <a:uLnTx/>
                <a:uFillTx/>
                <a:latin typeface="Calibri" panose="020F0502020204030204" pitchFamily="34" charset="0"/>
                <a:ea typeface="+mn-ea"/>
                <a:cs typeface="Calibri" panose="020F0502020204030204" pitchFamily="34" charset="0"/>
              </a:defRPr>
            </a:lvl1pPr>
          </a:lstStyle>
          <a:p>
            <a:pPr lvl="0"/>
            <a:r>
              <a:rPr lang="en-US"/>
              <a:t>Subtitle/Topic</a:t>
            </a:r>
          </a:p>
        </p:txBody>
      </p:sp>
      <p:sp>
        <p:nvSpPr>
          <p:cNvPr id="18" name="Text Placeholder 25">
            <a:extLst>
              <a:ext uri="{FF2B5EF4-FFF2-40B4-BE49-F238E27FC236}">
                <a16:creationId xmlns:a16="http://schemas.microsoft.com/office/drawing/2014/main" id="{7AC9713D-05A6-4FA6-A547-AA2E08968378}"/>
              </a:ext>
            </a:extLst>
          </p:cNvPr>
          <p:cNvSpPr>
            <a:spLocks noGrp="1"/>
          </p:cNvSpPr>
          <p:nvPr>
            <p:ph type="body" sz="quarter" idx="18" hasCustomPrompt="1"/>
          </p:nvPr>
        </p:nvSpPr>
        <p:spPr>
          <a:xfrm>
            <a:off x="6729984" y="4850037"/>
            <a:ext cx="4846320" cy="457200"/>
          </a:xfrm>
          <a:prstGeom prst="rect">
            <a:avLst/>
          </a:prstGeom>
        </p:spPr>
        <p:txBody>
          <a:bodyPr/>
          <a:lstStyle>
            <a:lvl1pPr>
              <a:buNone/>
              <a:defRPr kumimoji="0" lang="en-US" sz="1400" b="0" i="0" u="none" strike="noStrike" kern="1200" cap="none" spc="0" normalizeH="0" baseline="0" dirty="0">
                <a:ln>
                  <a:noFill/>
                </a:ln>
                <a:solidFill>
                  <a:schemeClr val="bg1"/>
                </a:solidFill>
                <a:effectLst/>
                <a:uLnTx/>
                <a:uFillTx/>
                <a:latin typeface="Calibri" panose="020F0502020204030204" pitchFamily="34" charset="0"/>
                <a:ea typeface="+mn-ea"/>
                <a:cs typeface="Calibri" panose="020F050202020403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to add text</a:t>
            </a:r>
          </a:p>
        </p:txBody>
      </p:sp>
      <p:sp>
        <p:nvSpPr>
          <p:cNvPr id="19" name="Text Placeholder 25">
            <a:extLst>
              <a:ext uri="{FF2B5EF4-FFF2-40B4-BE49-F238E27FC236}">
                <a16:creationId xmlns:a16="http://schemas.microsoft.com/office/drawing/2014/main" id="{F8E54224-85C6-4AA2-BE4F-2AAD7D7CFC11}"/>
              </a:ext>
            </a:extLst>
          </p:cNvPr>
          <p:cNvSpPr>
            <a:spLocks noGrp="1"/>
          </p:cNvSpPr>
          <p:nvPr>
            <p:ph type="body" sz="quarter" idx="19" hasCustomPrompt="1"/>
          </p:nvPr>
        </p:nvSpPr>
        <p:spPr>
          <a:xfrm>
            <a:off x="710940" y="3355373"/>
            <a:ext cx="4086689" cy="457200"/>
          </a:xfrm>
          <a:prstGeom prst="rect">
            <a:avLst/>
          </a:prstGeom>
        </p:spPr>
        <p:txBody>
          <a:bodyPr anchor="t"/>
          <a:lstStyle>
            <a:lvl1pPr marL="0" indent="0">
              <a:buNone/>
              <a:defRPr kumimoji="0" lang="en-US" sz="2000" b="1" i="0" u="none" strike="noStrike" kern="1200" cap="none" spc="0" normalizeH="0" baseline="0" dirty="0">
                <a:ln>
                  <a:noFill/>
                </a:ln>
                <a:solidFill>
                  <a:schemeClr val="accent3"/>
                </a:solidFill>
                <a:effectLst/>
                <a:uLnTx/>
                <a:uFillTx/>
                <a:latin typeface="Calibri" panose="020F0502020204030204" pitchFamily="34" charset="0"/>
                <a:ea typeface="+mn-ea"/>
                <a:cs typeface="Calibri" panose="020F0502020204030204" pitchFamily="34" charset="0"/>
              </a:defRPr>
            </a:lvl1pPr>
          </a:lstStyle>
          <a:p>
            <a:pPr marL="228600" lvl="0" indent="-228600" algn="l" defTabSz="914400" rtl="0" eaLnBrk="1" latinLnBrk="0" hangingPunct="1">
              <a:lnSpc>
                <a:spcPct val="90000"/>
              </a:lnSpc>
              <a:spcBef>
                <a:spcPts val="1000"/>
              </a:spcBef>
              <a:buFont typeface="Arial" panose="020B0604020202020204" pitchFamily="34" charset="0"/>
              <a:buNone/>
            </a:pPr>
            <a:r>
              <a:rPr lang="en-US" dirty="0"/>
              <a:t>Subtitle/Topic</a:t>
            </a:r>
          </a:p>
        </p:txBody>
      </p:sp>
      <p:sp>
        <p:nvSpPr>
          <p:cNvPr id="20" name="Title 1">
            <a:extLst>
              <a:ext uri="{FF2B5EF4-FFF2-40B4-BE49-F238E27FC236}">
                <a16:creationId xmlns:a16="http://schemas.microsoft.com/office/drawing/2014/main" id="{495BA326-6012-4B9D-A282-82D97EBF8C18}"/>
              </a:ext>
            </a:extLst>
          </p:cNvPr>
          <p:cNvSpPr>
            <a:spLocks noGrp="1"/>
          </p:cNvSpPr>
          <p:nvPr>
            <p:ph type="title" hasCustomPrompt="1"/>
          </p:nvPr>
        </p:nvSpPr>
        <p:spPr>
          <a:xfrm>
            <a:off x="710942" y="2862547"/>
            <a:ext cx="4086690" cy="492826"/>
          </a:xfrm>
          <a:prstGeom prst="rect">
            <a:avLst/>
          </a:prstGeom>
        </p:spPr>
        <p:txBody>
          <a:bodyPr anchor="t" anchorCtr="0">
            <a:noAutofit/>
          </a:bodyPr>
          <a:lstStyle>
            <a:lvl1pPr>
              <a:defRPr kumimoji="0" lang="en-US" sz="4000" b="1" i="0" u="none" strike="noStrike" kern="1200" cap="none" spc="0" normalizeH="0" baseline="0" dirty="0">
                <a:ln>
                  <a:noFill/>
                </a:ln>
                <a:solidFill>
                  <a:srgbClr val="FFFFFF"/>
                </a:solidFill>
                <a:effectLst/>
                <a:uLnTx/>
                <a:uFillTx/>
                <a:latin typeface="Calibri" panose="020F0502020204030204"/>
                <a:ea typeface="+mj-ea"/>
                <a:cs typeface="+mj-cs"/>
              </a:defRPr>
            </a:lvl1pPr>
          </a:lstStyle>
          <a:p>
            <a:pPr marL="0" lvl="0" indent="0" algn="l" defTabSz="914400" rtl="0" eaLnBrk="1" latinLnBrk="0" hangingPunct="1">
              <a:lnSpc>
                <a:spcPts val="4000"/>
              </a:lnSpc>
              <a:spcBef>
                <a:spcPts val="0"/>
              </a:spcBef>
              <a:buFont typeface="Arial" panose="020B0604020202020204" pitchFamily="34" charset="0"/>
              <a:buNone/>
            </a:pPr>
            <a:r>
              <a:rPr lang="en-US" dirty="0"/>
              <a:t>Enter Title</a:t>
            </a:r>
          </a:p>
        </p:txBody>
      </p:sp>
      <p:sp>
        <p:nvSpPr>
          <p:cNvPr id="22" name="TextBox 21">
            <a:extLst>
              <a:ext uri="{FF2B5EF4-FFF2-40B4-BE49-F238E27FC236}">
                <a16:creationId xmlns:a16="http://schemas.microsoft.com/office/drawing/2014/main" id="{5DEE3DFC-BF42-4287-96B2-8FA0EE5A8076}"/>
              </a:ext>
            </a:extLst>
          </p:cNvPr>
          <p:cNvSpPr txBox="1"/>
          <p:nvPr userDrawn="1"/>
        </p:nvSpPr>
        <p:spPr>
          <a:xfrm>
            <a:off x="8959714" y="6373226"/>
            <a:ext cx="2240280" cy="215444"/>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1"/>
                </a:solidFill>
                <a:effectLst/>
                <a:uLnTx/>
                <a:uFillTx/>
              </a:rPr>
              <a:t>© Health Catalyst. Confidential and Proprietary.</a:t>
            </a:r>
          </a:p>
        </p:txBody>
      </p:sp>
    </p:spTree>
    <p:extLst>
      <p:ext uri="{BB962C8B-B14F-4D97-AF65-F5344CB8AC3E}">
        <p14:creationId xmlns:p14="http://schemas.microsoft.com/office/powerpoint/2010/main" val="778726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3" name="Picture 12" descr="Background pattern&#10;&#10;Description automatically generated with medium confidence">
            <a:extLst>
              <a:ext uri="{FF2B5EF4-FFF2-40B4-BE49-F238E27FC236}">
                <a16:creationId xmlns:a16="http://schemas.microsoft.com/office/drawing/2014/main" id="{AB08F999-7A20-4173-9A1F-F3314112B1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41" y="0"/>
            <a:ext cx="12172317" cy="6858000"/>
          </a:xfrm>
          <a:prstGeom prst="rect">
            <a:avLst/>
          </a:prstGeom>
        </p:spPr>
      </p:pic>
      <p:sp>
        <p:nvSpPr>
          <p:cNvPr id="14" name="Right Triangle 13">
            <a:extLst>
              <a:ext uri="{FF2B5EF4-FFF2-40B4-BE49-F238E27FC236}">
                <a16:creationId xmlns:a16="http://schemas.microsoft.com/office/drawing/2014/main" id="{7C768D52-FC54-4D67-9D4E-391DF828D45C}"/>
              </a:ext>
            </a:extLst>
          </p:cNvPr>
          <p:cNvSpPr/>
          <p:nvPr userDrawn="1"/>
        </p:nvSpPr>
        <p:spPr>
          <a:xfrm>
            <a:off x="755795" y="2945427"/>
            <a:ext cx="2919390" cy="2919390"/>
          </a:xfrm>
          <a:prstGeom prst="rtTriangle">
            <a:avLst/>
          </a:prstGeom>
          <a:gradFill flip="none" rotWithShape="1">
            <a:gsLst>
              <a:gs pos="0">
                <a:srgbClr val="196E8E"/>
              </a:gs>
              <a:gs pos="100000">
                <a:srgbClr val="00B0F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A picture containing dark&#10;&#10;Description automatically generated">
            <a:extLst>
              <a:ext uri="{FF2B5EF4-FFF2-40B4-BE49-F238E27FC236}">
                <a16:creationId xmlns:a16="http://schemas.microsoft.com/office/drawing/2014/main" id="{DDD7C56F-900B-4C13-A72A-532746325E8C}"/>
              </a:ext>
            </a:extLst>
          </p:cNvPr>
          <p:cNvPicPr>
            <a:picLocks noChangeAspect="1"/>
          </p:cNvPicPr>
          <p:nvPr userDrawn="1"/>
        </p:nvPicPr>
        <p:blipFill>
          <a:blip r:embed="rId3"/>
          <a:stretch>
            <a:fillRect/>
          </a:stretch>
        </p:blipFill>
        <p:spPr>
          <a:xfrm>
            <a:off x="365645" y="1881676"/>
            <a:ext cx="852785" cy="2919388"/>
          </a:xfrm>
          <a:prstGeom prst="rect">
            <a:avLst/>
          </a:prstGeom>
        </p:spPr>
      </p:pic>
      <p:sp>
        <p:nvSpPr>
          <p:cNvPr id="16" name="Right Triangle 15">
            <a:extLst>
              <a:ext uri="{FF2B5EF4-FFF2-40B4-BE49-F238E27FC236}">
                <a16:creationId xmlns:a16="http://schemas.microsoft.com/office/drawing/2014/main" id="{C4381BFC-7825-4122-86FC-A50F59E3A63B}"/>
              </a:ext>
            </a:extLst>
          </p:cNvPr>
          <p:cNvSpPr/>
          <p:nvPr userDrawn="1"/>
        </p:nvSpPr>
        <p:spPr>
          <a:xfrm rot="10800000">
            <a:off x="10239764" y="608402"/>
            <a:ext cx="1343489" cy="1343489"/>
          </a:xfrm>
          <a:prstGeom prst="rtTriangle">
            <a:avLst/>
          </a:prstGeom>
          <a:solidFill>
            <a:srgbClr val="7F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7ECCD799-3184-434A-8016-54F2BDDE2BAA}"/>
              </a:ext>
            </a:extLst>
          </p:cNvPr>
          <p:cNvGrpSpPr/>
          <p:nvPr userDrawn="1"/>
        </p:nvGrpSpPr>
        <p:grpSpPr>
          <a:xfrm>
            <a:off x="8991392" y="6313661"/>
            <a:ext cx="2412850" cy="275010"/>
            <a:chOff x="8505441" y="6313661"/>
            <a:chExt cx="2412850" cy="275010"/>
          </a:xfrm>
        </p:grpSpPr>
        <p:sp>
          <p:nvSpPr>
            <p:cNvPr id="18" name="TextBox 17">
              <a:extLst>
                <a:ext uri="{FF2B5EF4-FFF2-40B4-BE49-F238E27FC236}">
                  <a16:creationId xmlns:a16="http://schemas.microsoft.com/office/drawing/2014/main" id="{EF477B6B-CEBA-4813-B197-22D7F3F709ED}"/>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tx1">
                      <a:lumMod val="50000"/>
                      <a:lumOff val="50000"/>
                    </a:schemeClr>
                  </a:solidFill>
                  <a:effectLst/>
                  <a:uLnTx/>
                  <a:uFillTx/>
                </a:rPr>
                <a:t>© Health Catalyst. Confidential and Proprietary.</a:t>
              </a:r>
            </a:p>
          </p:txBody>
        </p:sp>
        <p:pic>
          <p:nvPicPr>
            <p:cNvPr id="19" name="Picture 18">
              <a:extLst>
                <a:ext uri="{FF2B5EF4-FFF2-40B4-BE49-F238E27FC236}">
                  <a16:creationId xmlns:a16="http://schemas.microsoft.com/office/drawing/2014/main" id="{10FB644C-31F5-40B7-A4D6-F70D02D6ACEC}"/>
                </a:ext>
              </a:extLst>
            </p:cNvPr>
            <p:cNvPicPr>
              <a:picLocks noChangeAspect="1"/>
            </p:cNvPicPr>
            <p:nvPr userDrawn="1"/>
          </p:nvPicPr>
          <p:blipFill>
            <a:blip r:embed="rId4"/>
            <a:stretch>
              <a:fillRect/>
            </a:stretch>
          </p:blipFill>
          <p:spPr>
            <a:xfrm>
              <a:off x="10745610" y="6313661"/>
              <a:ext cx="172681" cy="275010"/>
            </a:xfrm>
            <a:prstGeom prst="rect">
              <a:avLst/>
            </a:prstGeom>
          </p:spPr>
        </p:pic>
      </p:grpSp>
      <p:grpSp>
        <p:nvGrpSpPr>
          <p:cNvPr id="20" name="Group 19">
            <a:extLst>
              <a:ext uri="{FF2B5EF4-FFF2-40B4-BE49-F238E27FC236}">
                <a16:creationId xmlns:a16="http://schemas.microsoft.com/office/drawing/2014/main" id="{E630D6B3-F9DC-4ACE-856E-275236D8067B}"/>
              </a:ext>
            </a:extLst>
          </p:cNvPr>
          <p:cNvGrpSpPr/>
          <p:nvPr userDrawn="1"/>
        </p:nvGrpSpPr>
        <p:grpSpPr>
          <a:xfrm>
            <a:off x="624462" y="6187652"/>
            <a:ext cx="10926270" cy="0"/>
            <a:chOff x="624462" y="6104528"/>
            <a:chExt cx="10926270" cy="0"/>
          </a:xfrm>
        </p:grpSpPr>
        <p:cxnSp>
          <p:nvCxnSpPr>
            <p:cNvPr id="21" name="Straight Connector 20">
              <a:extLst>
                <a:ext uri="{FF2B5EF4-FFF2-40B4-BE49-F238E27FC236}">
                  <a16:creationId xmlns:a16="http://schemas.microsoft.com/office/drawing/2014/main" id="{98AF09A3-9745-4B10-941B-4706728C34AC}"/>
                </a:ext>
              </a:extLst>
            </p:cNvPr>
            <p:cNvCxnSpPr>
              <a:cxnSpLocks/>
            </p:cNvCxnSpPr>
            <p:nvPr userDrawn="1"/>
          </p:nvCxnSpPr>
          <p:spPr>
            <a:xfrm>
              <a:off x="624462" y="6104528"/>
              <a:ext cx="4474011"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47517F8-A2A0-4F92-A96C-40CE181A4BC6}"/>
                </a:ext>
              </a:extLst>
            </p:cNvPr>
            <p:cNvCxnSpPr>
              <a:cxnSpLocks/>
            </p:cNvCxnSpPr>
            <p:nvPr userDrawn="1"/>
          </p:nvCxnSpPr>
          <p:spPr>
            <a:xfrm>
              <a:off x="5098473" y="6104528"/>
              <a:ext cx="6452259"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01DBB741-4F65-4FAB-B65A-D22C244384F7}"/>
              </a:ext>
            </a:extLst>
          </p:cNvPr>
          <p:cNvSpPr txBox="1"/>
          <p:nvPr userDrawn="1"/>
        </p:nvSpPr>
        <p:spPr>
          <a:xfrm>
            <a:off x="2661555" y="1768415"/>
            <a:ext cx="6633029" cy="1015663"/>
          </a:xfrm>
          <a:prstGeom prst="rect">
            <a:avLst/>
          </a:prstGeom>
          <a:noFill/>
        </p:spPr>
        <p:txBody>
          <a:bodyPr wrap="square" rtlCol="0">
            <a:spAutoFit/>
          </a:bodyPr>
          <a:lstStyle/>
          <a:p>
            <a:pPr algn="ctr"/>
            <a:r>
              <a:rPr lang="en-US" sz="6000" b="1" kern="1200" dirty="0">
                <a:solidFill>
                  <a:schemeClr val="tx1"/>
                </a:solidFill>
                <a:latin typeface="+mn-lt"/>
                <a:ea typeface="+mj-ea"/>
                <a:cs typeface="+mj-cs"/>
              </a:rPr>
              <a:t>Questions?</a:t>
            </a:r>
          </a:p>
        </p:txBody>
      </p:sp>
      <p:sp>
        <p:nvSpPr>
          <p:cNvPr id="9" name="Text Placeholder 10">
            <a:extLst>
              <a:ext uri="{FF2B5EF4-FFF2-40B4-BE49-F238E27FC236}">
                <a16:creationId xmlns:a16="http://schemas.microsoft.com/office/drawing/2014/main" id="{75528DE2-BABB-4789-9513-D03096388E93}"/>
              </a:ext>
            </a:extLst>
          </p:cNvPr>
          <p:cNvSpPr>
            <a:spLocks noGrp="1"/>
          </p:cNvSpPr>
          <p:nvPr>
            <p:ph type="body" sz="quarter" idx="10" hasCustomPrompt="1"/>
          </p:nvPr>
        </p:nvSpPr>
        <p:spPr>
          <a:xfrm>
            <a:off x="2661556" y="3634593"/>
            <a:ext cx="6633029" cy="398676"/>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kumimoji="0" lang="en-US" sz="1800" b="1" i="0" u="none" strike="noStrike" kern="1200" cap="none" spc="0" normalizeH="0" baseline="0" dirty="0">
                <a:ln>
                  <a:noFill/>
                </a:ln>
                <a:solidFill>
                  <a:schemeClr val="accent1"/>
                </a:solidFill>
                <a:effectLst/>
                <a:uLnTx/>
                <a:uFillTx/>
                <a:latin typeface="Calibri" panose="020F0502020204030204"/>
                <a:ea typeface="+mn-ea"/>
                <a:cs typeface="+mn-cs"/>
              </a:defRPr>
            </a:lvl1pPr>
          </a:lstStyle>
          <a:p>
            <a:r>
              <a:rPr lang="en-US" dirty="0"/>
              <a:t>Click to add presenter name and title</a:t>
            </a:r>
          </a:p>
        </p:txBody>
      </p:sp>
      <p:sp>
        <p:nvSpPr>
          <p:cNvPr id="10" name="Text Placeholder 10">
            <a:extLst>
              <a:ext uri="{FF2B5EF4-FFF2-40B4-BE49-F238E27FC236}">
                <a16:creationId xmlns:a16="http://schemas.microsoft.com/office/drawing/2014/main" id="{EE6FF597-D3AF-4163-A50F-5AE588BDBAA0}"/>
              </a:ext>
            </a:extLst>
          </p:cNvPr>
          <p:cNvSpPr>
            <a:spLocks noGrp="1"/>
          </p:cNvSpPr>
          <p:nvPr>
            <p:ph type="body" sz="quarter" idx="11" hasCustomPrompt="1"/>
          </p:nvPr>
        </p:nvSpPr>
        <p:spPr>
          <a:xfrm>
            <a:off x="2661555" y="4206296"/>
            <a:ext cx="6633029" cy="398676"/>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kumimoji="0" lang="en-US" sz="1800" b="0" i="1" u="none" strike="noStrike" kern="1200" cap="none" spc="0" normalizeH="0" baseline="0" dirty="0">
                <a:ln>
                  <a:noFill/>
                </a:ln>
                <a:solidFill>
                  <a:schemeClr val="accent1"/>
                </a:solidFill>
                <a:effectLst/>
                <a:uLnTx/>
                <a:uFillTx/>
                <a:latin typeface="Calibri" panose="020F0502020204030204"/>
                <a:ea typeface="+mn-ea"/>
                <a:cs typeface="+mn-cs"/>
              </a:defRPr>
            </a:lvl1pPr>
          </a:lstStyle>
          <a:p>
            <a:r>
              <a:rPr lang="en-US" dirty="0"/>
              <a:t>Click to add presenter email</a:t>
            </a:r>
          </a:p>
        </p:txBody>
      </p:sp>
    </p:spTree>
    <p:extLst>
      <p:ext uri="{BB962C8B-B14F-4D97-AF65-F5344CB8AC3E}">
        <p14:creationId xmlns:p14="http://schemas.microsoft.com/office/powerpoint/2010/main" val="1711135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ter - 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943C00C-0534-401D-AE8E-839A3076E11B}"/>
              </a:ext>
            </a:extLst>
          </p:cNvPr>
          <p:cNvSpPr/>
          <p:nvPr userDrawn="1"/>
        </p:nvSpPr>
        <p:spPr>
          <a:xfrm>
            <a:off x="21070" y="17895"/>
            <a:ext cx="12149859" cy="6822210"/>
          </a:xfrm>
          <a:prstGeom prst="rect">
            <a:avLst/>
          </a:prstGeom>
          <a:noFill/>
          <a:ln w="98425">
            <a:solidFill>
              <a:srgbClr val="F6F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9708B1DE-A9D6-4987-A413-214807CCFA40}"/>
              </a:ext>
            </a:extLst>
          </p:cNvPr>
          <p:cNvSpPr>
            <a:spLocks noGrp="1"/>
          </p:cNvSpPr>
          <p:nvPr>
            <p:ph type="title" hasCustomPrompt="1"/>
          </p:nvPr>
        </p:nvSpPr>
        <p:spPr>
          <a:xfrm>
            <a:off x="838200" y="365126"/>
            <a:ext cx="10515600" cy="420624"/>
          </a:xfrm>
        </p:spPr>
        <p:txBody>
          <a:bodyPr/>
          <a:lstStyle>
            <a:lvl1pPr>
              <a:defRPr lang="en-US" sz="2800" b="1" kern="1200" dirty="0">
                <a:solidFill>
                  <a:schemeClr val="tx1"/>
                </a:solidFill>
                <a:latin typeface="+mn-lt"/>
                <a:ea typeface="+mn-ea"/>
                <a:cs typeface="+mn-cs"/>
              </a:defRPr>
            </a:lvl1pPr>
          </a:lstStyle>
          <a:p>
            <a:r>
              <a:rPr lang="en-US" dirty="0"/>
              <a:t>Slide Title</a:t>
            </a:r>
          </a:p>
        </p:txBody>
      </p:sp>
      <p:grpSp>
        <p:nvGrpSpPr>
          <p:cNvPr id="6" name="Group 5">
            <a:extLst>
              <a:ext uri="{FF2B5EF4-FFF2-40B4-BE49-F238E27FC236}">
                <a16:creationId xmlns:a16="http://schemas.microsoft.com/office/drawing/2014/main" id="{8A00CF8C-D35E-4BED-BD0D-40641FCE3C59}"/>
              </a:ext>
            </a:extLst>
          </p:cNvPr>
          <p:cNvGrpSpPr/>
          <p:nvPr userDrawn="1"/>
        </p:nvGrpSpPr>
        <p:grpSpPr>
          <a:xfrm>
            <a:off x="8991392" y="6313661"/>
            <a:ext cx="2412850" cy="275010"/>
            <a:chOff x="8505441" y="6313661"/>
            <a:chExt cx="2412850" cy="275010"/>
          </a:xfrm>
        </p:grpSpPr>
        <p:sp>
          <p:nvSpPr>
            <p:cNvPr id="7" name="TextBox 6">
              <a:extLst>
                <a:ext uri="{FF2B5EF4-FFF2-40B4-BE49-F238E27FC236}">
                  <a16:creationId xmlns:a16="http://schemas.microsoft.com/office/drawing/2014/main" id="{D28EFF03-2621-4193-BDCC-2D804F1B684B}"/>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tx1">
                      <a:lumMod val="50000"/>
                      <a:lumOff val="50000"/>
                    </a:schemeClr>
                  </a:solidFill>
                  <a:effectLst/>
                  <a:uLnTx/>
                  <a:uFillTx/>
                </a:rPr>
                <a:t>© Health Catalyst. Confidential and Proprietary.</a:t>
              </a:r>
            </a:p>
          </p:txBody>
        </p:sp>
        <p:pic>
          <p:nvPicPr>
            <p:cNvPr id="8" name="Picture 7">
              <a:extLst>
                <a:ext uri="{FF2B5EF4-FFF2-40B4-BE49-F238E27FC236}">
                  <a16:creationId xmlns:a16="http://schemas.microsoft.com/office/drawing/2014/main" id="{9490EC33-9ADD-4E57-8FA4-8505C2413A2C}"/>
                </a:ext>
              </a:extLst>
            </p:cNvPr>
            <p:cNvPicPr>
              <a:picLocks noChangeAspect="1"/>
            </p:cNvPicPr>
            <p:nvPr userDrawn="1"/>
          </p:nvPicPr>
          <p:blipFill>
            <a:blip r:embed="rId2"/>
            <a:stretch>
              <a:fillRect/>
            </a:stretch>
          </p:blipFill>
          <p:spPr>
            <a:xfrm>
              <a:off x="10745610" y="6313661"/>
              <a:ext cx="172681" cy="275010"/>
            </a:xfrm>
            <a:prstGeom prst="rect">
              <a:avLst/>
            </a:prstGeom>
          </p:spPr>
        </p:pic>
      </p:grpSp>
      <p:grpSp>
        <p:nvGrpSpPr>
          <p:cNvPr id="9" name="Group 8">
            <a:extLst>
              <a:ext uri="{FF2B5EF4-FFF2-40B4-BE49-F238E27FC236}">
                <a16:creationId xmlns:a16="http://schemas.microsoft.com/office/drawing/2014/main" id="{AAB0A7EF-190F-4233-A3D3-DD67B02DBB59}"/>
              </a:ext>
            </a:extLst>
          </p:cNvPr>
          <p:cNvGrpSpPr/>
          <p:nvPr userDrawn="1"/>
        </p:nvGrpSpPr>
        <p:grpSpPr>
          <a:xfrm>
            <a:off x="624462" y="6187652"/>
            <a:ext cx="10926270" cy="0"/>
            <a:chOff x="624462" y="6104528"/>
            <a:chExt cx="10926270" cy="0"/>
          </a:xfrm>
        </p:grpSpPr>
        <p:cxnSp>
          <p:nvCxnSpPr>
            <p:cNvPr id="10" name="Straight Connector 9">
              <a:extLst>
                <a:ext uri="{FF2B5EF4-FFF2-40B4-BE49-F238E27FC236}">
                  <a16:creationId xmlns:a16="http://schemas.microsoft.com/office/drawing/2014/main" id="{F936D7EA-6ABA-4DE3-8FAC-5C1B0802EA1D}"/>
                </a:ext>
              </a:extLst>
            </p:cNvPr>
            <p:cNvCxnSpPr>
              <a:cxnSpLocks/>
            </p:cNvCxnSpPr>
            <p:nvPr userDrawn="1"/>
          </p:nvCxnSpPr>
          <p:spPr>
            <a:xfrm>
              <a:off x="624462" y="6104528"/>
              <a:ext cx="4474011"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6FF5A2D-A10F-4E2F-B50F-FC4503FC430F}"/>
                </a:ext>
              </a:extLst>
            </p:cNvPr>
            <p:cNvCxnSpPr>
              <a:cxnSpLocks/>
            </p:cNvCxnSpPr>
            <p:nvPr userDrawn="1"/>
          </p:nvCxnSpPr>
          <p:spPr>
            <a:xfrm>
              <a:off x="5098473" y="6104528"/>
              <a:ext cx="6452259"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84370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 Title/Sub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943C00C-0534-401D-AE8E-839A3076E11B}"/>
              </a:ext>
            </a:extLst>
          </p:cNvPr>
          <p:cNvSpPr/>
          <p:nvPr userDrawn="1"/>
        </p:nvSpPr>
        <p:spPr>
          <a:xfrm>
            <a:off x="21070" y="17895"/>
            <a:ext cx="12149859" cy="6822210"/>
          </a:xfrm>
          <a:prstGeom prst="rect">
            <a:avLst/>
          </a:prstGeom>
          <a:noFill/>
          <a:ln w="98425">
            <a:solidFill>
              <a:srgbClr val="F6F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9708B1DE-A9D6-4987-A413-214807CCFA40}"/>
              </a:ext>
            </a:extLst>
          </p:cNvPr>
          <p:cNvSpPr>
            <a:spLocks noGrp="1"/>
          </p:cNvSpPr>
          <p:nvPr>
            <p:ph type="title" hasCustomPrompt="1"/>
          </p:nvPr>
        </p:nvSpPr>
        <p:spPr>
          <a:xfrm>
            <a:off x="838200" y="365126"/>
            <a:ext cx="10515600" cy="420624"/>
          </a:xfrm>
        </p:spPr>
        <p:txBody>
          <a:bodyPr/>
          <a:lstStyle>
            <a:lvl1pPr>
              <a:defRPr lang="en-US" sz="2800" b="1" kern="1200" dirty="0">
                <a:solidFill>
                  <a:schemeClr val="tx1"/>
                </a:solidFill>
                <a:latin typeface="+mn-lt"/>
                <a:ea typeface="+mn-ea"/>
                <a:cs typeface="+mn-cs"/>
              </a:defRPr>
            </a:lvl1pPr>
          </a:lstStyle>
          <a:p>
            <a:r>
              <a:rPr lang="en-US" dirty="0"/>
              <a:t>Slide Title</a:t>
            </a:r>
          </a:p>
        </p:txBody>
      </p:sp>
      <p:sp>
        <p:nvSpPr>
          <p:cNvPr id="5" name="Text Placeholder 4">
            <a:extLst>
              <a:ext uri="{FF2B5EF4-FFF2-40B4-BE49-F238E27FC236}">
                <a16:creationId xmlns:a16="http://schemas.microsoft.com/office/drawing/2014/main" id="{F10EB12A-824C-497B-AB8E-5990DD00062E}"/>
              </a:ext>
            </a:extLst>
          </p:cNvPr>
          <p:cNvSpPr>
            <a:spLocks noGrp="1"/>
          </p:cNvSpPr>
          <p:nvPr>
            <p:ph type="body" sz="quarter" idx="14" hasCustomPrompt="1"/>
          </p:nvPr>
        </p:nvSpPr>
        <p:spPr>
          <a:xfrm>
            <a:off x="838200" y="876100"/>
            <a:ext cx="10515600" cy="438912"/>
          </a:xfrm>
        </p:spPr>
        <p:txBody>
          <a:bodyPr>
            <a:noAutofit/>
          </a:bodyPr>
          <a:lstStyle>
            <a:lvl1pPr>
              <a:defRPr lang="en-US" sz="2400" b="1" kern="1200" dirty="0">
                <a:solidFill>
                  <a:schemeClr val="accent1"/>
                </a:solidFill>
                <a:latin typeface="+mn-lt"/>
                <a:ea typeface="+mn-ea"/>
                <a:cs typeface="+mn-cs"/>
              </a:defRPr>
            </a:lvl1pPr>
          </a:lstStyle>
          <a:p>
            <a:pPr lvl="0"/>
            <a:r>
              <a:rPr lang="en-US" dirty="0"/>
              <a:t>Slide Subtitle</a:t>
            </a:r>
          </a:p>
        </p:txBody>
      </p:sp>
      <p:grpSp>
        <p:nvGrpSpPr>
          <p:cNvPr id="6" name="Group 5">
            <a:extLst>
              <a:ext uri="{FF2B5EF4-FFF2-40B4-BE49-F238E27FC236}">
                <a16:creationId xmlns:a16="http://schemas.microsoft.com/office/drawing/2014/main" id="{8A00CF8C-D35E-4BED-BD0D-40641FCE3C59}"/>
              </a:ext>
            </a:extLst>
          </p:cNvPr>
          <p:cNvGrpSpPr/>
          <p:nvPr userDrawn="1"/>
        </p:nvGrpSpPr>
        <p:grpSpPr>
          <a:xfrm>
            <a:off x="8991392" y="6313661"/>
            <a:ext cx="2412850" cy="275010"/>
            <a:chOff x="8505441" y="6313661"/>
            <a:chExt cx="2412850" cy="275010"/>
          </a:xfrm>
        </p:grpSpPr>
        <p:sp>
          <p:nvSpPr>
            <p:cNvPr id="7" name="TextBox 6">
              <a:extLst>
                <a:ext uri="{FF2B5EF4-FFF2-40B4-BE49-F238E27FC236}">
                  <a16:creationId xmlns:a16="http://schemas.microsoft.com/office/drawing/2014/main" id="{D28EFF03-2621-4193-BDCC-2D804F1B684B}"/>
                </a:ext>
              </a:extLst>
            </p:cNvPr>
            <p:cNvSpPr txBox="1"/>
            <p:nvPr userDrawn="1"/>
          </p:nvSpPr>
          <p:spPr>
            <a:xfrm>
              <a:off x="8505441" y="6373226"/>
              <a:ext cx="2240280" cy="215444"/>
            </a:xfrm>
            <a:prstGeom prst="rect">
              <a:avLst/>
            </a:prstGeom>
            <a:solidFill>
              <a:schemeClr val="bg1"/>
            </a:solid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tx1">
                      <a:lumMod val="50000"/>
                      <a:lumOff val="50000"/>
                    </a:schemeClr>
                  </a:solidFill>
                  <a:effectLst/>
                  <a:uLnTx/>
                  <a:uFillTx/>
                </a:rPr>
                <a:t>© Health Catalyst. Confidential and Proprietary.</a:t>
              </a:r>
            </a:p>
          </p:txBody>
        </p:sp>
        <p:pic>
          <p:nvPicPr>
            <p:cNvPr id="8" name="Picture 7">
              <a:extLst>
                <a:ext uri="{FF2B5EF4-FFF2-40B4-BE49-F238E27FC236}">
                  <a16:creationId xmlns:a16="http://schemas.microsoft.com/office/drawing/2014/main" id="{9490EC33-9ADD-4E57-8FA4-8505C2413A2C}"/>
                </a:ext>
              </a:extLst>
            </p:cNvPr>
            <p:cNvPicPr>
              <a:picLocks noChangeAspect="1"/>
            </p:cNvPicPr>
            <p:nvPr userDrawn="1"/>
          </p:nvPicPr>
          <p:blipFill>
            <a:blip r:embed="rId2"/>
            <a:stretch>
              <a:fillRect/>
            </a:stretch>
          </p:blipFill>
          <p:spPr>
            <a:xfrm>
              <a:off x="10745610" y="6313661"/>
              <a:ext cx="172681" cy="275010"/>
            </a:xfrm>
            <a:prstGeom prst="rect">
              <a:avLst/>
            </a:prstGeom>
          </p:spPr>
        </p:pic>
      </p:grpSp>
      <p:grpSp>
        <p:nvGrpSpPr>
          <p:cNvPr id="9" name="Group 8">
            <a:extLst>
              <a:ext uri="{FF2B5EF4-FFF2-40B4-BE49-F238E27FC236}">
                <a16:creationId xmlns:a16="http://schemas.microsoft.com/office/drawing/2014/main" id="{AAB0A7EF-190F-4233-A3D3-DD67B02DBB59}"/>
              </a:ext>
            </a:extLst>
          </p:cNvPr>
          <p:cNvGrpSpPr/>
          <p:nvPr userDrawn="1"/>
        </p:nvGrpSpPr>
        <p:grpSpPr>
          <a:xfrm>
            <a:off x="624462" y="6187652"/>
            <a:ext cx="10926270" cy="0"/>
            <a:chOff x="624462" y="6104528"/>
            <a:chExt cx="10926270" cy="0"/>
          </a:xfrm>
        </p:grpSpPr>
        <p:cxnSp>
          <p:nvCxnSpPr>
            <p:cNvPr id="10" name="Straight Connector 9">
              <a:extLst>
                <a:ext uri="{FF2B5EF4-FFF2-40B4-BE49-F238E27FC236}">
                  <a16:creationId xmlns:a16="http://schemas.microsoft.com/office/drawing/2014/main" id="{F936D7EA-6ABA-4DE3-8FAC-5C1B0802EA1D}"/>
                </a:ext>
              </a:extLst>
            </p:cNvPr>
            <p:cNvCxnSpPr>
              <a:cxnSpLocks/>
            </p:cNvCxnSpPr>
            <p:nvPr userDrawn="1"/>
          </p:nvCxnSpPr>
          <p:spPr>
            <a:xfrm>
              <a:off x="624462" y="6104528"/>
              <a:ext cx="4474011"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6FF5A2D-A10F-4E2F-B50F-FC4503FC430F}"/>
                </a:ext>
              </a:extLst>
            </p:cNvPr>
            <p:cNvCxnSpPr>
              <a:cxnSpLocks/>
            </p:cNvCxnSpPr>
            <p:nvPr userDrawn="1"/>
          </p:nvCxnSpPr>
          <p:spPr>
            <a:xfrm>
              <a:off x="5098473" y="6104528"/>
              <a:ext cx="6452259" cy="0"/>
            </a:xfrm>
            <a:prstGeom prst="line">
              <a:avLst/>
            </a:prstGeom>
            <a:ln w="9525">
              <a:solidFill>
                <a:srgbClr val="BCBEB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76179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69679C-BB49-44EC-93E8-8F8E3D61C980}"/>
              </a:ext>
            </a:extLst>
          </p:cNvPr>
          <p:cNvSpPr>
            <a:spLocks noGrp="1"/>
          </p:cNvSpPr>
          <p:nvPr>
            <p:ph type="title"/>
          </p:nvPr>
        </p:nvSpPr>
        <p:spPr>
          <a:xfrm>
            <a:off x="838200" y="365126"/>
            <a:ext cx="10515600" cy="420624"/>
          </a:xfrm>
          <a:prstGeom prst="rect">
            <a:avLst/>
          </a:prstGeom>
        </p:spPr>
        <p:txBody>
          <a:bodyPr vert="horz" lIns="0" tIns="45720" rIns="91440" bIns="45720" rtlCol="0" anchor="ctr">
            <a:noAutofit/>
          </a:bodyPr>
          <a:lstStyle/>
          <a:p>
            <a:r>
              <a:rPr lang="en-US" dirty="0"/>
              <a:t>Slide Title </a:t>
            </a:r>
          </a:p>
        </p:txBody>
      </p:sp>
      <p:sp>
        <p:nvSpPr>
          <p:cNvPr id="3" name="Text Placeholder 2">
            <a:extLst>
              <a:ext uri="{FF2B5EF4-FFF2-40B4-BE49-F238E27FC236}">
                <a16:creationId xmlns:a16="http://schemas.microsoft.com/office/drawing/2014/main" id="{C491AEFB-AD39-488B-8722-06385FFFFB5E}"/>
              </a:ext>
            </a:extLst>
          </p:cNvPr>
          <p:cNvSpPr>
            <a:spLocks noGrp="1"/>
          </p:cNvSpPr>
          <p:nvPr>
            <p:ph type="body" idx="1"/>
          </p:nvPr>
        </p:nvSpPr>
        <p:spPr>
          <a:xfrm>
            <a:off x="838200" y="1095555"/>
            <a:ext cx="10515600" cy="5081408"/>
          </a:xfrm>
          <a:prstGeom prst="rect">
            <a:avLst/>
          </a:prstGeom>
        </p:spPr>
        <p:txBody>
          <a:bodyPr vert="horz" lIns="0" tIns="45720" rIns="91440" bIns="45720" rtlCol="0">
            <a:noAutofit/>
          </a:body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2335840227"/>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92" r:id="rId3"/>
    <p:sldLayoutId id="2147483664" r:id="rId4"/>
    <p:sldLayoutId id="2147483661" r:id="rId5"/>
    <p:sldLayoutId id="2147483663" r:id="rId6"/>
    <p:sldLayoutId id="2147483654" r:id="rId7"/>
    <p:sldLayoutId id="2147483691" r:id="rId8"/>
    <p:sldLayoutId id="2147483681" r:id="rId9"/>
    <p:sldLayoutId id="2147483666" r:id="rId10"/>
    <p:sldLayoutId id="2147483690" r:id="rId11"/>
    <p:sldLayoutId id="2147483650" r:id="rId12"/>
    <p:sldLayoutId id="2147483665" r:id="rId13"/>
    <p:sldLayoutId id="2147483660" r:id="rId14"/>
    <p:sldLayoutId id="2147483677" r:id="rId15"/>
    <p:sldLayoutId id="2147483684" r:id="rId16"/>
    <p:sldLayoutId id="2147483685" r:id="rId17"/>
    <p:sldLayoutId id="2147483688" r:id="rId18"/>
    <p:sldLayoutId id="2147483689" r:id="rId19"/>
    <p:sldLayoutId id="2147483655" r:id="rId20"/>
  </p:sldLayoutIdLst>
  <p:hf hdr="0" ftr="0" dt="0"/>
  <p:txStyles>
    <p:titleStyle>
      <a:lvl1pPr algn="l" defTabSz="914400" rtl="0" eaLnBrk="1" latinLnBrk="0" hangingPunct="1">
        <a:lnSpc>
          <a:spcPct val="90000"/>
        </a:lnSpc>
        <a:spcBef>
          <a:spcPct val="0"/>
        </a:spcBef>
        <a:buNone/>
        <a:defRPr lang="en-US" sz="2800" b="1" kern="1200" dirty="0">
          <a:solidFill>
            <a:schemeClr val="tx1"/>
          </a:solidFill>
          <a:latin typeface="+mn-lt"/>
          <a:ea typeface="+mn-ea"/>
          <a:cs typeface="+mn-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tx1"/>
          </a:solidFill>
          <a:latin typeface="+mn-lt"/>
          <a:ea typeface="+mn-ea"/>
          <a:cs typeface="+mn-cs"/>
        </a:defRPr>
      </a:lvl1pPr>
      <a:lvl2pPr marL="457200" indent="-228600" algn="l" defTabSz="914400" rtl="0" eaLnBrk="1" latinLnBrk="0" hangingPunct="1">
        <a:lnSpc>
          <a:spcPct val="90000"/>
        </a:lnSpc>
        <a:spcBef>
          <a:spcPts val="800"/>
        </a:spcBef>
        <a:buClr>
          <a:schemeClr val="accent1"/>
        </a:buClr>
        <a:buFont typeface="Wingdings" panose="05000000000000000000" pitchFamily="2" charset="2"/>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800"/>
        </a:spcBef>
        <a:buClr>
          <a:schemeClr val="accent1"/>
        </a:buClr>
        <a:buFont typeface="Calibri" panose="020F050202020403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HUbgBk6utP8"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hopkinsmedicine.org/health/treatment-tests-and-therapies/endoscopic-sleeve-gastroplasty" TargetMode="External"/><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hyperlink" Target="https://www.cms.gov/files/document/frequently-asked-questions-single-source-drugs-and-biologicals.pdf" TargetMode="External"/><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8" Type="http://schemas.openxmlformats.org/officeDocument/2006/relationships/hyperlink" Target="https://www.ama-assn.org/system/files/cpt-category3-codes-long-descriptors.pdf" TargetMode="External"/><Relationship Id="rId3" Type="http://schemas.openxmlformats.org/officeDocument/2006/relationships/hyperlink" Target="https://www.resolutionbio.com/assays/Resolution-ctDx-FIRST.html" TargetMode="External"/><Relationship Id="rId7" Type="http://schemas.openxmlformats.org/officeDocument/2006/relationships/hyperlink" Target="https://www.cms.gov/files/document/2023-hcpcs-application-summary-quarter-1-2023-drugs-and-biologicals-updated-04/28/2023.pdf" TargetMode="External"/><Relationship Id="rId2" Type="http://schemas.openxmlformats.org/officeDocument/2006/relationships/notesSlide" Target="../notesSlides/notesSlide47.xml"/><Relationship Id="rId1" Type="http://schemas.openxmlformats.org/officeDocument/2006/relationships/slideLayout" Target="../slideLayouts/slideLayout9.xml"/><Relationship Id="rId6" Type="http://schemas.openxmlformats.org/officeDocument/2006/relationships/hyperlink" Target="https://genincode.com/cardio-incode-score-us/" TargetMode="External"/><Relationship Id="rId5" Type="http://schemas.openxmlformats.org/officeDocument/2006/relationships/hyperlink" Target="https://gskpro.com/content/dam/global/hcpportal/en_US/Prescribing_Information/Arexvy/pdf/AREXVY.PDF" TargetMode="External"/><Relationship Id="rId4" Type="http://schemas.openxmlformats.org/officeDocument/2006/relationships/hyperlink" Target="https://amlo-biosciences.com/amblor-2/" TargetMode="External"/><Relationship Id="rId9" Type="http://schemas.openxmlformats.org/officeDocument/2006/relationships/hyperlink" Target="https://www.ama-assn.org/practice-management/cpt/cpt-pla-codes" TargetMode="External"/></Relationships>
</file>

<file path=ppt/slides/_rels/slide49.xml.rels><?xml version="1.0" encoding="UTF-8" standalone="yes"?>
<Relationships xmlns="http://schemas.openxmlformats.org/package/2006/relationships"><Relationship Id="rId8" Type="http://schemas.openxmlformats.org/officeDocument/2006/relationships/hyperlink" Target="https://www.cancer.gov/publications/dictionaries/cancer-drug/def/hyperpolarized-xenon-129" TargetMode="External"/><Relationship Id="rId3" Type="http://schemas.openxmlformats.org/officeDocument/2006/relationships/hyperlink" Target="https://previsedx.com/our-test/esopredict-for-patients/" TargetMode="External"/><Relationship Id="rId7" Type="http://schemas.openxmlformats.org/officeDocument/2006/relationships/hyperlink" Target="https://www.cms.gov/medicare/coding/hcpcsreleasecodesets/hcpcs-quarterly-update" TargetMode="External"/><Relationship Id="rId2" Type="http://schemas.openxmlformats.org/officeDocument/2006/relationships/notesSlide" Target="../notesSlides/notesSlide48.xml"/><Relationship Id="rId1" Type="http://schemas.openxmlformats.org/officeDocument/2006/relationships/slideLayout" Target="../slideLayouts/slideLayout9.xml"/><Relationship Id="rId6" Type="http://schemas.openxmlformats.org/officeDocument/2006/relationships/hyperlink" Target="https://www.gdilabs.com/carrier-screening-patient" TargetMode="External"/><Relationship Id="rId5" Type="http://schemas.openxmlformats.org/officeDocument/2006/relationships/hyperlink" Target="https://www.prweb.com/releases/2023/2/prweb19143556.htm" TargetMode="External"/><Relationship Id="rId4" Type="http://schemas.openxmlformats.org/officeDocument/2006/relationships/hyperlink" Target="https://www.fratnow.com/" TargetMode="External"/><Relationship Id="rId9" Type="http://schemas.openxmlformats.org/officeDocument/2006/relationships/hyperlink" Target="https://neogenomics.com/invisionfirstr-lun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8" Type="http://schemas.openxmlformats.org/officeDocument/2006/relationships/hyperlink" Target="https://onlinelibrary.wiley.com/doi/full/10.1111/nmo.14556" TargetMode="External"/><Relationship Id="rId3" Type="http://schemas.openxmlformats.org/officeDocument/2006/relationships/hyperlink" Target="https://www.mprobe.com/kawasaki-dx.htm" TargetMode="External"/><Relationship Id="rId7" Type="http://schemas.openxmlformats.org/officeDocument/2006/relationships/hyperlink" Target="https://nmslabs.com/solutions/exposure-monitoring/pfas-blood-testing-from-nms-labs" TargetMode="External"/><Relationship Id="rId2" Type="http://schemas.openxmlformats.org/officeDocument/2006/relationships/notesSlide" Target="../notesSlides/notesSlide49.xml"/><Relationship Id="rId1" Type="http://schemas.openxmlformats.org/officeDocument/2006/relationships/slideLayout" Target="../slideLayouts/slideLayout9.xml"/><Relationship Id="rId6" Type="http://schemas.openxmlformats.org/officeDocument/2006/relationships/hyperlink" Target="https://www.mprobe.com/preeclampsia-dx.htm" TargetMode="External"/><Relationship Id="rId5" Type="http://schemas.openxmlformats.org/officeDocument/2006/relationships/hyperlink" Target="https://www.micronoma.com/" TargetMode="External"/><Relationship Id="rId4" Type="http://schemas.openxmlformats.org/officeDocument/2006/relationships/hyperlink" Target="https://genetworx.com/services/effectiverx-neuropsychiatric-panel/" TargetMode="External"/><Relationship Id="rId9" Type="http://schemas.openxmlformats.org/officeDocument/2006/relationships/hyperlink" Target="https://www.natera.com/womens-health/spectrum-preimplantation-genetics/"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www.frontiersin.org/articles/10.3389/fmed.2022.846782/full" TargetMode="External"/><Relationship Id="rId7" Type="http://schemas.openxmlformats.org/officeDocument/2006/relationships/hyperlink" Target="https://accessgudid.nlm.nih.gov/devices/19356870000014" TargetMode="External"/><Relationship Id="rId2" Type="http://schemas.openxmlformats.org/officeDocument/2006/relationships/hyperlink" Target="https://strataoncology.com/strata-select/" TargetMode="External"/><Relationship Id="rId1" Type="http://schemas.openxmlformats.org/officeDocument/2006/relationships/slideLayout" Target="../slideLayouts/slideLayout9.xml"/><Relationship Id="rId6" Type="http://schemas.openxmlformats.org/officeDocument/2006/relationships/hyperlink" Target="https://productsandfeatures.com/healthcare-professionals/tricvalve-transcatheter-bicaval-valves/" TargetMode="External"/><Relationship Id="rId5" Type="http://schemas.openxmlformats.org/officeDocument/2006/relationships/hyperlink" Target="https://www.hopkinsmedicine.org/health/treatment-tests-and-therapies/transoral-outlet-reduction" TargetMode="External"/><Relationship Id="rId4" Type="http://schemas.openxmlformats.org/officeDocument/2006/relationships/hyperlink" Target="https://ampriondx.com/"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0616B-A113-43AD-800C-784C9892A243}"/>
              </a:ext>
            </a:extLst>
          </p:cNvPr>
          <p:cNvSpPr>
            <a:spLocks noGrp="1"/>
          </p:cNvSpPr>
          <p:nvPr>
            <p:ph type="ctrTitle"/>
          </p:nvPr>
        </p:nvSpPr>
        <p:spPr>
          <a:xfrm>
            <a:off x="581330" y="4930347"/>
            <a:ext cx="5700813" cy="1051560"/>
          </a:xfrm>
        </p:spPr>
        <p:txBody>
          <a:bodyPr/>
          <a:lstStyle/>
          <a:p>
            <a:r>
              <a:rPr lang="en-US" sz="3600" dirty="0"/>
              <a:t>2023 Mid-Year CPT®/HCPCS Code Set Updates</a:t>
            </a:r>
          </a:p>
        </p:txBody>
      </p:sp>
      <p:sp>
        <p:nvSpPr>
          <p:cNvPr id="3" name="Text Placeholder 2">
            <a:extLst>
              <a:ext uri="{FF2B5EF4-FFF2-40B4-BE49-F238E27FC236}">
                <a16:creationId xmlns:a16="http://schemas.microsoft.com/office/drawing/2014/main" id="{9460D476-BFA0-494F-919D-F9BCDD43FBC6}"/>
              </a:ext>
            </a:extLst>
          </p:cNvPr>
          <p:cNvSpPr>
            <a:spLocks noGrp="1"/>
          </p:cNvSpPr>
          <p:nvPr>
            <p:ph type="body" sz="quarter" idx="11"/>
          </p:nvPr>
        </p:nvSpPr>
        <p:spPr>
          <a:xfrm>
            <a:off x="582327" y="6155947"/>
            <a:ext cx="5699816" cy="269875"/>
          </a:xfrm>
        </p:spPr>
        <p:txBody>
          <a:bodyPr/>
          <a:lstStyle/>
          <a:p>
            <a:r>
              <a:rPr lang="en-US" dirty="0"/>
              <a:t>Mikki Fazzio, RHIT, CCS, Principal Content Integrity Consultant</a:t>
            </a:r>
          </a:p>
        </p:txBody>
      </p:sp>
    </p:spTree>
    <p:extLst>
      <p:ext uri="{BB962C8B-B14F-4D97-AF65-F5344CB8AC3E}">
        <p14:creationId xmlns:p14="http://schemas.microsoft.com/office/powerpoint/2010/main" val="660397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216410-A999-0728-3A33-ECF0BB3274E8}"/>
              </a:ext>
            </a:extLst>
          </p:cNvPr>
          <p:cNvSpPr>
            <a:spLocks noGrp="1"/>
          </p:cNvSpPr>
          <p:nvPr>
            <p:ph type="body" sz="quarter" idx="14"/>
          </p:nvPr>
        </p:nvSpPr>
        <p:spPr/>
        <p:txBody>
          <a:bodyPr vert="horz" lIns="0" tIns="45720" rIns="91440" bIns="45720" rtlCol="0" anchor="t">
            <a:noAutofit/>
          </a:bodyPr>
          <a:lstStyle/>
          <a:p>
            <a:r>
              <a:rPr lang="en-US" dirty="0"/>
              <a:t>Category III Codes- Effective 7/1/2023</a:t>
            </a:r>
          </a:p>
          <a:p>
            <a:endParaRPr lang="en-US" dirty="0"/>
          </a:p>
          <a:p>
            <a:r>
              <a:rPr lang="en-US" sz="1800" dirty="0">
                <a:solidFill>
                  <a:schemeClr val="tx1"/>
                </a:solidFill>
              </a:rPr>
              <a:t>0794T, </a:t>
            </a:r>
            <a:r>
              <a:rPr lang="en-US" sz="1800" b="0" i="1" dirty="0">
                <a:solidFill>
                  <a:schemeClr val="tx1"/>
                </a:solidFill>
              </a:rPr>
              <a:t>Patient-specific, assistive, rules-based algorithm for ranking pharmaco-oncologic treatment options based on the patient's tumor-specific cancer marker information obtained from prior molecular pathology, immunohistochemical, or other pathology results which have been previously interpreted and reported separately</a:t>
            </a:r>
          </a:p>
          <a:p>
            <a:pPr marL="742950" lvl="1" indent="-285750">
              <a:buFont typeface="Arial" panose="020B0604020202020204" pitchFamily="34" charset="0"/>
              <a:buChar char="•"/>
            </a:pPr>
            <a:endParaRPr lang="en-US" sz="1800" dirty="0"/>
          </a:p>
          <a:p>
            <a:pPr marL="742950" lvl="1" indent="-285750">
              <a:buFont typeface="Arial" panose="020B0604020202020204" pitchFamily="34" charset="0"/>
              <a:buChar char="•"/>
            </a:pPr>
            <a:r>
              <a:rPr lang="en-US" sz="1800" dirty="0"/>
              <a:t>Includes time spent by the physician, QHP, or clinical staff in submitting the patient’s clinical and existing molecular, laboratory, or pathology result data for algorithmic assessment. </a:t>
            </a:r>
            <a:endParaRPr lang="en-US" sz="1800" dirty="0">
              <a:solidFill>
                <a:srgbClr val="333333"/>
              </a:solidFill>
              <a:cs typeface="Calibri"/>
            </a:endParaRPr>
          </a:p>
          <a:p>
            <a:pPr marL="742950" lvl="1" indent="-285750">
              <a:buFont typeface="Arial" panose="020B0604020202020204" pitchFamily="34" charset="0"/>
              <a:buChar char="•"/>
            </a:pPr>
            <a:endParaRPr lang="en-US" sz="1800" b="1" dirty="0">
              <a:solidFill>
                <a:srgbClr val="333333"/>
              </a:solidFill>
              <a:cs typeface="Calibri"/>
            </a:endParaRPr>
          </a:p>
          <a:p>
            <a:pPr marL="0" lvl="1" indent="0">
              <a:buNone/>
            </a:pPr>
            <a:r>
              <a:rPr lang="en-US" sz="1800" b="1" dirty="0">
                <a:solidFill>
                  <a:srgbClr val="333333"/>
                </a:solidFill>
                <a:cs typeface="Calibri"/>
              </a:rPr>
              <a:t>0792T</a:t>
            </a:r>
            <a:r>
              <a:rPr lang="en-US" sz="1800" dirty="0">
                <a:solidFill>
                  <a:srgbClr val="333333"/>
                </a:solidFill>
                <a:cs typeface="Calibri"/>
              </a:rPr>
              <a:t>, </a:t>
            </a:r>
            <a:r>
              <a:rPr lang="en-US" sz="1800" i="1" dirty="0">
                <a:solidFill>
                  <a:srgbClr val="333333"/>
                </a:solidFill>
                <a:cs typeface="Calibri"/>
              </a:rPr>
              <a:t>Application of silver diamine fluoride 38%, by a physician or other qualified health care professional</a:t>
            </a:r>
            <a:endParaRPr lang="en-US" sz="1800" dirty="0">
              <a:solidFill>
                <a:srgbClr val="333333"/>
              </a:solidFill>
              <a:cs typeface="Calibri"/>
            </a:endParaRPr>
          </a:p>
          <a:p>
            <a:endParaRPr lang="en-US" sz="1800" dirty="0">
              <a:solidFill>
                <a:srgbClr val="00AEEF"/>
              </a:solidFill>
              <a:cs typeface="Calibri"/>
            </a:endParaRPr>
          </a:p>
        </p:txBody>
      </p:sp>
      <p:sp>
        <p:nvSpPr>
          <p:cNvPr id="4" name="Title 3">
            <a:extLst>
              <a:ext uri="{FF2B5EF4-FFF2-40B4-BE49-F238E27FC236}">
                <a16:creationId xmlns:a16="http://schemas.microsoft.com/office/drawing/2014/main" id="{B287708A-11A1-22ED-A408-8272E2CA1A98}"/>
              </a:ext>
            </a:extLst>
          </p:cNvPr>
          <p:cNvSpPr>
            <a:spLocks noGrp="1"/>
          </p:cNvSpPr>
          <p:nvPr>
            <p:ph type="title"/>
          </p:nvPr>
        </p:nvSpPr>
        <p:spPr/>
        <p:txBody>
          <a:bodyPr/>
          <a:lstStyle/>
          <a:p>
            <a:r>
              <a:rPr lang="en-US" dirty="0"/>
              <a:t>CPT® Additions</a:t>
            </a:r>
          </a:p>
        </p:txBody>
      </p:sp>
      <p:sp>
        <p:nvSpPr>
          <p:cNvPr id="6" name="Content Placeholder 5">
            <a:extLst>
              <a:ext uri="{FF2B5EF4-FFF2-40B4-BE49-F238E27FC236}">
                <a16:creationId xmlns:a16="http://schemas.microsoft.com/office/drawing/2014/main" id="{E13F6169-1CF3-6292-FF39-156A69C5F534}"/>
              </a:ext>
            </a:extLst>
          </p:cNvPr>
          <p:cNvSpPr>
            <a:spLocks noGrp="1"/>
          </p:cNvSpPr>
          <p:nvPr>
            <p:ph sz="half" idx="1"/>
          </p:nvPr>
        </p:nvSpPr>
        <p:spPr>
          <a:xfrm>
            <a:off x="-3650293" y="873891"/>
            <a:ext cx="9683618" cy="4614859"/>
          </a:xfrm>
        </p:spPr>
        <p:txBody>
          <a:bodyPr vert="horz" lIns="0" tIns="45720" rIns="91440" bIns="45720" rtlCol="0" anchor="t">
            <a:noAutofit/>
          </a:bodyPr>
          <a:lstStyle/>
          <a:p>
            <a:endParaRPr lang="en-US" dirty="0"/>
          </a:p>
          <a:p>
            <a:endParaRPr lang="en-US" dirty="0">
              <a:cs typeface="Calibri"/>
            </a:endParaRPr>
          </a:p>
          <a:p>
            <a:endParaRPr lang="en-US" dirty="0">
              <a:cs typeface="Calibri"/>
            </a:endParaRPr>
          </a:p>
        </p:txBody>
      </p:sp>
    </p:spTree>
    <p:extLst>
      <p:ext uri="{BB962C8B-B14F-4D97-AF65-F5344CB8AC3E}">
        <p14:creationId xmlns:p14="http://schemas.microsoft.com/office/powerpoint/2010/main" val="3964870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EBBBD8-69FB-D40B-DB60-801304E4ECE2}"/>
              </a:ext>
            </a:extLst>
          </p:cNvPr>
          <p:cNvSpPr>
            <a:spLocks noGrp="1"/>
          </p:cNvSpPr>
          <p:nvPr>
            <p:ph sz="half" idx="1"/>
          </p:nvPr>
        </p:nvSpPr>
        <p:spPr>
          <a:xfrm>
            <a:off x="838200" y="1521001"/>
            <a:ext cx="9683618" cy="4962954"/>
          </a:xfrm>
        </p:spPr>
        <p:txBody>
          <a:bodyPr vert="horz" lIns="0" tIns="45720" rIns="91440" bIns="45720" rtlCol="0" anchor="t">
            <a:noAutofit/>
          </a:bodyPr>
          <a:lstStyle/>
          <a:p>
            <a:r>
              <a:rPr lang="en-US" sz="1700" b="1" dirty="0"/>
              <a:t>0795T</a:t>
            </a:r>
            <a:r>
              <a:rPr lang="en-US" sz="1700" dirty="0"/>
              <a:t>, </a:t>
            </a:r>
            <a:r>
              <a:rPr lang="en-US" sz="1700" i="1" dirty="0"/>
              <a:t>Transcatheter insertion of permanent dual-chamber leadless pacemaker, including imaging guidance (e.g., fluoroscopy, venous ultrasound, right atrial angiography, right ventriculography, femoral venography) and device evaluation (e.g., interrogation or programming), when performed; complete system (i.e., right atrial and right ventricular pacemaker components)</a:t>
            </a:r>
            <a:endParaRPr lang="en-US" sz="1700" i="1" dirty="0">
              <a:cs typeface="Calibri"/>
            </a:endParaRPr>
          </a:p>
          <a:p>
            <a:endParaRPr lang="en-US" sz="700" dirty="0">
              <a:cs typeface="Calibri"/>
            </a:endParaRPr>
          </a:p>
          <a:p>
            <a:r>
              <a:rPr lang="en-US" sz="1700" b="1" dirty="0"/>
              <a:t>0796T</a:t>
            </a:r>
            <a:r>
              <a:rPr lang="en-US" sz="1700" dirty="0"/>
              <a:t>, </a:t>
            </a:r>
            <a:r>
              <a:rPr lang="en-US" sz="1700" i="1" dirty="0"/>
              <a:t>Transcatheter insertion of permanent dual-chamber leadless pacemaker, including imaging guidance (e.g., fluoroscopy, venous ultrasound, right atrial angiography, right ventriculography, femoral venography) and device evaluation (e.g., interrogation or programming), when performed; right atrial pacemaker component (when an existing right ventricular single leadless pacemaker exists to create a dual-chamber leadless pacemaker system)</a:t>
            </a:r>
            <a:endParaRPr lang="en-US" sz="1700" i="1" dirty="0">
              <a:cs typeface="Calibri"/>
            </a:endParaRPr>
          </a:p>
          <a:p>
            <a:endParaRPr lang="en-US" sz="700" i="1" dirty="0">
              <a:cs typeface="Calibri"/>
            </a:endParaRPr>
          </a:p>
          <a:p>
            <a:r>
              <a:rPr lang="en-US" sz="1700" b="1" dirty="0"/>
              <a:t>0797T</a:t>
            </a:r>
            <a:r>
              <a:rPr lang="en-US" sz="1700" dirty="0"/>
              <a:t>, </a:t>
            </a:r>
            <a:r>
              <a:rPr lang="en-US" sz="1700" i="1" dirty="0"/>
              <a:t>Transcatheter insertion of permanent dual-chamber leadless pacemaker, including imaging guidance (e.g., fluoroscopy, venous ultrasound, right atrial angiography, right ventriculography, femoral venography) and device evaluation (e.g., interrogation or programming), when performed; right ventricular pacemaker component (when part of a dual-chamber leadless pacemaker system)</a:t>
            </a:r>
            <a:endParaRPr lang="en-US" sz="1700" i="1" dirty="0">
              <a:cs typeface="Calibri"/>
            </a:endParaRPr>
          </a:p>
          <a:p>
            <a:endParaRPr lang="en-US" sz="700" i="1" dirty="0">
              <a:cs typeface="Calibri"/>
            </a:endParaRPr>
          </a:p>
          <a:p>
            <a:r>
              <a:rPr lang="en-US" sz="1700" dirty="0"/>
              <a:t>(Do not report 0795T, 0796T, 0797T in conjunction with 33274, 75820, 76000, 76937, 77002, 93566, 0795T)</a:t>
            </a:r>
            <a:endParaRPr lang="en-US" sz="1700" dirty="0">
              <a:cs typeface="Calibri"/>
            </a:endParaRPr>
          </a:p>
          <a:p>
            <a:endParaRPr lang="en-US" sz="1700" dirty="0">
              <a:cs typeface="Calibri"/>
            </a:endParaRPr>
          </a:p>
          <a:p>
            <a:endParaRPr lang="en-US" sz="1700" i="1" dirty="0">
              <a:cs typeface="Calibri"/>
            </a:endParaRPr>
          </a:p>
          <a:p>
            <a:endParaRPr lang="en-US" sz="1700" dirty="0">
              <a:cs typeface="Calibri"/>
            </a:endParaRPr>
          </a:p>
        </p:txBody>
      </p:sp>
      <p:sp>
        <p:nvSpPr>
          <p:cNvPr id="3" name="Text Placeholder 2">
            <a:extLst>
              <a:ext uri="{FF2B5EF4-FFF2-40B4-BE49-F238E27FC236}">
                <a16:creationId xmlns:a16="http://schemas.microsoft.com/office/drawing/2014/main" id="{EBDCCE53-2CFF-9020-1F98-16EF52D65FEA}"/>
              </a:ext>
            </a:extLst>
          </p:cNvPr>
          <p:cNvSpPr>
            <a:spLocks noGrp="1"/>
          </p:cNvSpPr>
          <p:nvPr>
            <p:ph type="body" sz="quarter" idx="14"/>
          </p:nvPr>
        </p:nvSpPr>
        <p:spPr/>
        <p:txBody>
          <a:bodyPr/>
          <a:lstStyle/>
          <a:p>
            <a:r>
              <a:rPr lang="en-US" dirty="0"/>
              <a:t>Category III Codes- Effective 7/1/2023</a:t>
            </a:r>
          </a:p>
          <a:p>
            <a:endParaRPr lang="en-US" dirty="0"/>
          </a:p>
        </p:txBody>
      </p:sp>
      <p:sp>
        <p:nvSpPr>
          <p:cNvPr id="4" name="Title 3">
            <a:extLst>
              <a:ext uri="{FF2B5EF4-FFF2-40B4-BE49-F238E27FC236}">
                <a16:creationId xmlns:a16="http://schemas.microsoft.com/office/drawing/2014/main" id="{9013DC1F-30BA-9043-5697-47810E32C66A}"/>
              </a:ext>
            </a:extLst>
          </p:cNvPr>
          <p:cNvSpPr>
            <a:spLocks noGrp="1"/>
          </p:cNvSpPr>
          <p:nvPr>
            <p:ph type="title"/>
          </p:nvPr>
        </p:nvSpPr>
        <p:spPr/>
        <p:txBody>
          <a:bodyPr/>
          <a:lstStyle/>
          <a:p>
            <a:r>
              <a:rPr lang="en-US" dirty="0"/>
              <a:t>CPT® Additions</a:t>
            </a:r>
          </a:p>
        </p:txBody>
      </p:sp>
    </p:spTree>
    <p:extLst>
      <p:ext uri="{BB962C8B-B14F-4D97-AF65-F5344CB8AC3E}">
        <p14:creationId xmlns:p14="http://schemas.microsoft.com/office/powerpoint/2010/main" val="2777495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1097C5-7B42-3F2F-FE3A-BF29C58DEDD8}"/>
              </a:ext>
            </a:extLst>
          </p:cNvPr>
          <p:cNvSpPr>
            <a:spLocks noGrp="1"/>
          </p:cNvSpPr>
          <p:nvPr>
            <p:ph sz="half" idx="1"/>
          </p:nvPr>
        </p:nvSpPr>
        <p:spPr>
          <a:xfrm>
            <a:off x="823006" y="1280094"/>
            <a:ext cx="9683618" cy="5119761"/>
          </a:xfrm>
        </p:spPr>
        <p:txBody>
          <a:bodyPr/>
          <a:lstStyle/>
          <a:p>
            <a:endParaRPr lang="en-US" dirty="0"/>
          </a:p>
          <a:p>
            <a:endParaRPr lang="en-US" dirty="0"/>
          </a:p>
          <a:p>
            <a:endParaRPr lang="en-US" dirty="0"/>
          </a:p>
          <a:p>
            <a:endParaRPr lang="en-US" dirty="0"/>
          </a:p>
        </p:txBody>
      </p:sp>
      <p:sp>
        <p:nvSpPr>
          <p:cNvPr id="3" name="Text Placeholder 2">
            <a:extLst>
              <a:ext uri="{FF2B5EF4-FFF2-40B4-BE49-F238E27FC236}">
                <a16:creationId xmlns:a16="http://schemas.microsoft.com/office/drawing/2014/main" id="{FAD50C5C-D4F7-C784-5FF3-E72C5C7E1D6E}"/>
              </a:ext>
            </a:extLst>
          </p:cNvPr>
          <p:cNvSpPr>
            <a:spLocks noGrp="1"/>
          </p:cNvSpPr>
          <p:nvPr>
            <p:ph type="body" sz="quarter" idx="14"/>
          </p:nvPr>
        </p:nvSpPr>
        <p:spPr/>
        <p:txBody>
          <a:bodyPr/>
          <a:lstStyle/>
          <a:p>
            <a:r>
              <a:rPr lang="en-US" dirty="0"/>
              <a:t>Category III Codes- Effective 7/1/2023</a:t>
            </a:r>
          </a:p>
        </p:txBody>
      </p:sp>
      <p:sp>
        <p:nvSpPr>
          <p:cNvPr id="4" name="Title 3">
            <a:extLst>
              <a:ext uri="{FF2B5EF4-FFF2-40B4-BE49-F238E27FC236}">
                <a16:creationId xmlns:a16="http://schemas.microsoft.com/office/drawing/2014/main" id="{9489741D-6927-ED80-873B-C76497C652CD}"/>
              </a:ext>
            </a:extLst>
          </p:cNvPr>
          <p:cNvSpPr>
            <a:spLocks noGrp="1"/>
          </p:cNvSpPr>
          <p:nvPr>
            <p:ph type="title"/>
          </p:nvPr>
        </p:nvSpPr>
        <p:spPr/>
        <p:txBody>
          <a:bodyPr/>
          <a:lstStyle/>
          <a:p>
            <a:r>
              <a:rPr lang="en-US" sz="2800" dirty="0"/>
              <a:t>CPT® Additions</a:t>
            </a:r>
            <a:endParaRPr lang="en-US" dirty="0"/>
          </a:p>
        </p:txBody>
      </p:sp>
      <p:sp>
        <p:nvSpPr>
          <p:cNvPr id="6" name="TextBox 5">
            <a:extLst>
              <a:ext uri="{FF2B5EF4-FFF2-40B4-BE49-F238E27FC236}">
                <a16:creationId xmlns:a16="http://schemas.microsoft.com/office/drawing/2014/main" id="{5361F486-26A9-41F1-4A2D-BF5CB8D18E92}"/>
              </a:ext>
            </a:extLst>
          </p:cNvPr>
          <p:cNvSpPr txBox="1"/>
          <p:nvPr/>
        </p:nvSpPr>
        <p:spPr>
          <a:xfrm>
            <a:off x="759331" y="1280094"/>
            <a:ext cx="9975473" cy="4755148"/>
          </a:xfrm>
          <a:prstGeom prst="rect">
            <a:avLst/>
          </a:prstGeom>
          <a:noFill/>
        </p:spPr>
        <p:txBody>
          <a:bodyPr wrap="square" lIns="91440" tIns="45720" rIns="91440" bIns="45720" anchor="t">
            <a:spAutoFit/>
          </a:bodyPr>
          <a:lstStyle/>
          <a:p>
            <a:endParaRPr lang="en-US" sz="1700" dirty="0">
              <a:cs typeface="Calibri"/>
            </a:endParaRPr>
          </a:p>
          <a:p>
            <a:r>
              <a:rPr lang="en-US" sz="1700" b="1" dirty="0"/>
              <a:t>0798T</a:t>
            </a:r>
            <a:r>
              <a:rPr lang="en-US" sz="1700" dirty="0"/>
              <a:t>, </a:t>
            </a:r>
            <a:r>
              <a:rPr lang="en-US" sz="1700" i="1" dirty="0"/>
              <a:t>Transcatheter removal of permanent dual-chamber leadless pacemaker, including imaging guidance (</a:t>
            </a:r>
            <a:r>
              <a:rPr lang="en-US" sz="1700" i="1" dirty="0" err="1"/>
              <a:t>eg</a:t>
            </a:r>
            <a:r>
              <a:rPr lang="en-US" sz="1700" i="1" dirty="0"/>
              <a:t>, fluoroscopy, venous ultrasound, right atrial angiography, right ventriculography, femoral venography), when performed; complete system (</a:t>
            </a:r>
            <a:r>
              <a:rPr lang="en-US" sz="1700" i="1" dirty="0" err="1"/>
              <a:t>ie</a:t>
            </a:r>
            <a:r>
              <a:rPr lang="en-US" sz="1700" i="1" dirty="0"/>
              <a:t>, right atrial and right ventricular pacemaker components)</a:t>
            </a:r>
            <a:endParaRPr lang="en-US" sz="1700" i="1" dirty="0">
              <a:cs typeface="Calibri"/>
            </a:endParaRPr>
          </a:p>
          <a:p>
            <a:endParaRPr lang="en-US" sz="1700" i="1" dirty="0">
              <a:cs typeface="Calibri"/>
            </a:endParaRPr>
          </a:p>
          <a:p>
            <a:r>
              <a:rPr lang="en-US" sz="1700" b="1" dirty="0"/>
              <a:t>0799T</a:t>
            </a:r>
            <a:r>
              <a:rPr lang="en-US" sz="1700" dirty="0"/>
              <a:t>, </a:t>
            </a:r>
            <a:r>
              <a:rPr lang="en-US" sz="1700" i="1" dirty="0"/>
              <a:t>Transcatheter removal of permanent dual-chamber leadless pacemaker, including imaging guidance (</a:t>
            </a:r>
            <a:r>
              <a:rPr lang="en-US" sz="1700" i="1" dirty="0" err="1"/>
              <a:t>eg</a:t>
            </a:r>
            <a:r>
              <a:rPr lang="en-US" sz="1700" i="1" dirty="0"/>
              <a:t>, fluoroscopy, venous ultrasound, right atrial angiography, right ventriculography, femoral venography), when performed; right atrial pacemaker component</a:t>
            </a:r>
            <a:endParaRPr lang="en-US" sz="1700" i="1" dirty="0">
              <a:cs typeface="Calibri"/>
            </a:endParaRPr>
          </a:p>
          <a:p>
            <a:endParaRPr lang="en-US" sz="1700" dirty="0">
              <a:cs typeface="Calibri"/>
            </a:endParaRPr>
          </a:p>
          <a:p>
            <a:r>
              <a:rPr lang="en-US" sz="1700" b="1" dirty="0"/>
              <a:t>0800T</a:t>
            </a:r>
            <a:r>
              <a:rPr lang="en-US" sz="1700" dirty="0"/>
              <a:t>, </a:t>
            </a:r>
            <a:r>
              <a:rPr lang="en-US" sz="1700" i="1" dirty="0"/>
              <a:t>Transcatheter removal of permanent dual-chamber leadless pacemaker, including imaging guidance (</a:t>
            </a:r>
            <a:r>
              <a:rPr lang="en-US" sz="1700" i="1" dirty="0" err="1"/>
              <a:t>eg</a:t>
            </a:r>
            <a:r>
              <a:rPr lang="en-US" sz="1700" i="1" dirty="0"/>
              <a:t>, fluoroscopy, venous ultrasound, right atrial angiography, right ventriculography, femoral venography), when performed; right ventricular pacemaker component (when part of a dual-chamber leadless pacemaker system)</a:t>
            </a:r>
            <a:endParaRPr lang="en-US" sz="1700" i="1" dirty="0">
              <a:cs typeface="Calibri"/>
            </a:endParaRPr>
          </a:p>
          <a:p>
            <a:endParaRPr lang="en-US" sz="1700" i="1" dirty="0">
              <a:cs typeface="Calibri"/>
            </a:endParaRPr>
          </a:p>
          <a:p>
            <a:endParaRPr lang="en-US" sz="700" dirty="0">
              <a:cs typeface="Calibri"/>
            </a:endParaRPr>
          </a:p>
          <a:p>
            <a:r>
              <a:rPr lang="en-US" sz="1700" dirty="0"/>
              <a:t>(Do not report 0798T, 0799T, 0800T in conjunction with 75820, 76000, 76937,77002, 93451, 93453, 93456, 93457, 93460, 93461, 93567, 93566, 93593, 93594,93596, 93597)</a:t>
            </a:r>
            <a:endParaRPr lang="en-US" sz="1700" dirty="0">
              <a:cs typeface="Calibri"/>
            </a:endParaRPr>
          </a:p>
          <a:p>
            <a:endParaRPr lang="en-US" sz="700" dirty="0">
              <a:cs typeface="Calibri"/>
            </a:endParaRPr>
          </a:p>
          <a:p>
            <a:endParaRPr lang="en-US" sz="1700" dirty="0">
              <a:cs typeface="Calibri"/>
            </a:endParaRPr>
          </a:p>
          <a:p>
            <a:r>
              <a:rPr lang="en-US" sz="1700" dirty="0"/>
              <a:t>(Do not report 0799T, 0800T in conjunction with 33275, 0798T)</a:t>
            </a:r>
            <a:endParaRPr lang="en-US" sz="1700" dirty="0">
              <a:cs typeface="Calibri"/>
            </a:endParaRPr>
          </a:p>
        </p:txBody>
      </p:sp>
    </p:spTree>
    <p:extLst>
      <p:ext uri="{BB962C8B-B14F-4D97-AF65-F5344CB8AC3E}">
        <p14:creationId xmlns:p14="http://schemas.microsoft.com/office/powerpoint/2010/main" val="3528696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1097C5-7B42-3F2F-FE3A-BF29C58DEDD8}"/>
              </a:ext>
            </a:extLst>
          </p:cNvPr>
          <p:cNvSpPr>
            <a:spLocks noGrp="1"/>
          </p:cNvSpPr>
          <p:nvPr>
            <p:ph sz="half" idx="1"/>
          </p:nvPr>
        </p:nvSpPr>
        <p:spPr>
          <a:xfrm>
            <a:off x="823006" y="1280094"/>
            <a:ext cx="9683618" cy="5119761"/>
          </a:xfrm>
        </p:spPr>
        <p:txBody>
          <a:bodyPr/>
          <a:lstStyle/>
          <a:p>
            <a:endParaRPr lang="en-US" dirty="0"/>
          </a:p>
          <a:p>
            <a:endParaRPr lang="en-US" dirty="0"/>
          </a:p>
          <a:p>
            <a:endParaRPr lang="en-US" dirty="0"/>
          </a:p>
          <a:p>
            <a:endParaRPr lang="en-US" dirty="0"/>
          </a:p>
        </p:txBody>
      </p:sp>
      <p:sp>
        <p:nvSpPr>
          <p:cNvPr id="3" name="Text Placeholder 2">
            <a:extLst>
              <a:ext uri="{FF2B5EF4-FFF2-40B4-BE49-F238E27FC236}">
                <a16:creationId xmlns:a16="http://schemas.microsoft.com/office/drawing/2014/main" id="{FAD50C5C-D4F7-C784-5FF3-E72C5C7E1D6E}"/>
              </a:ext>
            </a:extLst>
          </p:cNvPr>
          <p:cNvSpPr>
            <a:spLocks noGrp="1"/>
          </p:cNvSpPr>
          <p:nvPr>
            <p:ph type="body" sz="quarter" idx="14"/>
          </p:nvPr>
        </p:nvSpPr>
        <p:spPr/>
        <p:txBody>
          <a:bodyPr/>
          <a:lstStyle/>
          <a:p>
            <a:r>
              <a:rPr lang="en-US" dirty="0"/>
              <a:t>Category III Codes- Effective 7/1/2023</a:t>
            </a:r>
          </a:p>
        </p:txBody>
      </p:sp>
      <p:sp>
        <p:nvSpPr>
          <p:cNvPr id="4" name="Title 3">
            <a:extLst>
              <a:ext uri="{FF2B5EF4-FFF2-40B4-BE49-F238E27FC236}">
                <a16:creationId xmlns:a16="http://schemas.microsoft.com/office/drawing/2014/main" id="{9489741D-6927-ED80-873B-C76497C652CD}"/>
              </a:ext>
            </a:extLst>
          </p:cNvPr>
          <p:cNvSpPr>
            <a:spLocks noGrp="1"/>
          </p:cNvSpPr>
          <p:nvPr>
            <p:ph type="title"/>
          </p:nvPr>
        </p:nvSpPr>
        <p:spPr/>
        <p:txBody>
          <a:bodyPr/>
          <a:lstStyle/>
          <a:p>
            <a:r>
              <a:rPr lang="en-US" sz="2800" dirty="0"/>
              <a:t>CPT® Additions</a:t>
            </a:r>
            <a:endParaRPr lang="en-US" dirty="0"/>
          </a:p>
        </p:txBody>
      </p:sp>
      <p:sp>
        <p:nvSpPr>
          <p:cNvPr id="6" name="TextBox 5">
            <a:extLst>
              <a:ext uri="{FF2B5EF4-FFF2-40B4-BE49-F238E27FC236}">
                <a16:creationId xmlns:a16="http://schemas.microsoft.com/office/drawing/2014/main" id="{EFB02D3B-536D-51EA-42E5-86E0890F69A7}"/>
              </a:ext>
            </a:extLst>
          </p:cNvPr>
          <p:cNvSpPr txBox="1"/>
          <p:nvPr/>
        </p:nvSpPr>
        <p:spPr>
          <a:xfrm>
            <a:off x="755712" y="1458224"/>
            <a:ext cx="10043160" cy="5262979"/>
          </a:xfrm>
          <a:prstGeom prst="rect">
            <a:avLst/>
          </a:prstGeom>
          <a:noFill/>
        </p:spPr>
        <p:txBody>
          <a:bodyPr wrap="square">
            <a:spAutoFit/>
          </a:bodyPr>
          <a:lstStyle/>
          <a:p>
            <a:r>
              <a:rPr lang="en-US" sz="1600" b="1" dirty="0"/>
              <a:t>0801T</a:t>
            </a:r>
            <a:r>
              <a:rPr lang="en-US" sz="1600" dirty="0"/>
              <a:t>, </a:t>
            </a:r>
            <a:r>
              <a:rPr lang="en-US" sz="1600" i="1" dirty="0"/>
              <a:t>Transcatheter removal and replacement of permanent dual-chamber leadless pacemaker, including imaging guidance (</a:t>
            </a:r>
            <a:r>
              <a:rPr lang="en-US" sz="1600" i="1" dirty="0" err="1"/>
              <a:t>eg</a:t>
            </a:r>
            <a:r>
              <a:rPr lang="en-US" sz="1600" i="1" dirty="0"/>
              <a:t>, fluoroscopy, venous ultrasound, right atrial angiography, right ventriculography, femoral venography) and device evaluation (</a:t>
            </a:r>
            <a:r>
              <a:rPr lang="en-US" sz="1600" i="1" dirty="0" err="1"/>
              <a:t>eg</a:t>
            </a:r>
            <a:r>
              <a:rPr lang="en-US" sz="1600" i="1" dirty="0"/>
              <a:t>, interrogation or programming), when performed; dual-chamber system (</a:t>
            </a:r>
            <a:r>
              <a:rPr lang="en-US" sz="1600" i="1" dirty="0" err="1"/>
              <a:t>ie</a:t>
            </a:r>
            <a:r>
              <a:rPr lang="en-US" sz="1600" i="1" dirty="0"/>
              <a:t>, right atrial and right ventricular pacemaker components)</a:t>
            </a:r>
          </a:p>
          <a:p>
            <a:endParaRPr lang="en-US" sz="1600" dirty="0"/>
          </a:p>
          <a:p>
            <a:r>
              <a:rPr lang="en-US" sz="1600" b="1" dirty="0"/>
              <a:t>0802T</a:t>
            </a:r>
            <a:r>
              <a:rPr lang="en-US" sz="1600" dirty="0"/>
              <a:t>, </a:t>
            </a:r>
            <a:r>
              <a:rPr lang="en-US" sz="1600" i="1" dirty="0"/>
              <a:t>Transcatheter removal and replacement of permanent dual-chamber leadless pacemaker, including imaging guidance (</a:t>
            </a:r>
            <a:r>
              <a:rPr lang="en-US" sz="1600" i="1" dirty="0" err="1"/>
              <a:t>eg</a:t>
            </a:r>
            <a:r>
              <a:rPr lang="en-US" sz="1600" i="1" dirty="0"/>
              <a:t>, fluoroscopy, venous ultrasound, right atrial angiography, right ventriculography, femoral venography) and device evaluation (</a:t>
            </a:r>
            <a:r>
              <a:rPr lang="en-US" sz="1600" i="1" dirty="0" err="1"/>
              <a:t>eg</a:t>
            </a:r>
            <a:r>
              <a:rPr lang="en-US" sz="1600" i="1" dirty="0"/>
              <a:t>, interrogation or programming), when performed; right atrial pacemaker component</a:t>
            </a:r>
          </a:p>
          <a:p>
            <a:endParaRPr lang="en-US" sz="1600" dirty="0"/>
          </a:p>
          <a:p>
            <a:r>
              <a:rPr lang="en-US" sz="1600" b="1" dirty="0"/>
              <a:t>0803T</a:t>
            </a:r>
            <a:r>
              <a:rPr lang="en-US" sz="1600" dirty="0"/>
              <a:t>, </a:t>
            </a:r>
            <a:r>
              <a:rPr lang="en-US" sz="1600" i="1" dirty="0"/>
              <a:t>Transcatheter removal and replacement of permanent dual-chamber leadless pacemaker, including imaging guidance (</a:t>
            </a:r>
            <a:r>
              <a:rPr lang="en-US" sz="1600" i="1" dirty="0" err="1"/>
              <a:t>eg</a:t>
            </a:r>
            <a:r>
              <a:rPr lang="en-US" sz="1600" i="1" dirty="0"/>
              <a:t>, fluoroscopy, venous ultrasound, right atrial angiography, right ventriculography, femoral venography) and device evaluation (</a:t>
            </a:r>
            <a:r>
              <a:rPr lang="en-US" sz="1600" i="1" dirty="0" err="1"/>
              <a:t>eg</a:t>
            </a:r>
            <a:r>
              <a:rPr lang="en-US" sz="1600" i="1" dirty="0"/>
              <a:t>, interrogation or programming), when performed; right ventricular pacemaker component (when part of a dual-chamber leadless pacemaker system)</a:t>
            </a:r>
          </a:p>
          <a:p>
            <a:endParaRPr lang="en-US" sz="1600" dirty="0"/>
          </a:p>
          <a:p>
            <a:endParaRPr lang="en-US" sz="700" dirty="0"/>
          </a:p>
          <a:p>
            <a:r>
              <a:rPr lang="en-US" sz="1600" dirty="0"/>
              <a:t>(Do not report 0801T, 0802T, 0803T in conjunction with 33274, 33275, 75820, 76000, 76937, 77002, 93451, 93453, 93456, 93457, 93460, 93461, 93566, 0795T, 0796T, 0797T, 0798T, 0799T, 0800T)</a:t>
            </a:r>
          </a:p>
          <a:p>
            <a:endParaRPr lang="en-US" sz="1600" dirty="0"/>
          </a:p>
          <a:p>
            <a:r>
              <a:rPr lang="en-US" sz="1600" dirty="0"/>
              <a:t>(Do not report 33274, 33275 when right ventricular single-chamber leadless pacemaker is part of a dual-chamber leadless pacemaker system)</a:t>
            </a:r>
          </a:p>
          <a:p>
            <a:endParaRPr lang="en-US" sz="1600" i="1" dirty="0"/>
          </a:p>
        </p:txBody>
      </p:sp>
    </p:spTree>
    <p:extLst>
      <p:ext uri="{BB962C8B-B14F-4D97-AF65-F5344CB8AC3E}">
        <p14:creationId xmlns:p14="http://schemas.microsoft.com/office/powerpoint/2010/main" val="1539611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AFB501-172B-3B33-7337-D6796E907A3D}"/>
              </a:ext>
            </a:extLst>
          </p:cNvPr>
          <p:cNvSpPr>
            <a:spLocks noGrp="1"/>
          </p:cNvSpPr>
          <p:nvPr>
            <p:ph sz="half" idx="1"/>
          </p:nvPr>
        </p:nvSpPr>
        <p:spPr/>
        <p:txBody>
          <a:bodyPr/>
          <a:lstStyle/>
          <a:p>
            <a:r>
              <a:rPr lang="en-US" sz="2000" dirty="0"/>
              <a:t>Right heart catheterization (93451, 93453, 93456, 93457, 93460, 93461, 93593, 93594, 93596, 93597) may not be reported in conjunction with dual-chamber leadless pacemaker codes 0795T, 0796T, 0797T, 0798T, 0799T, 0800T, 0801T, 0802T, 0803T </a:t>
            </a:r>
            <a:r>
              <a:rPr lang="en-US" sz="2000" b="1" i="1" dirty="0"/>
              <a:t>unless complete right heart catheterization is performed for an indication distinct from the dual-chamber leadless pacemaker procedure.</a:t>
            </a:r>
          </a:p>
          <a:p>
            <a:endParaRPr lang="en-US" sz="2000" b="1" dirty="0"/>
          </a:p>
          <a:p>
            <a:r>
              <a:rPr lang="en-US" sz="2000" dirty="0"/>
              <a:t>Radiological supervision and interpretation, fluoroscopy (76000, 77002), ultrasound guidance for vascular access (76937), right ventriculography (93566), and femoral venography (75820) are included in the leadless pacemaker procedures, when performed.</a:t>
            </a:r>
          </a:p>
          <a:p>
            <a:endParaRPr lang="en-US" sz="2000" dirty="0"/>
          </a:p>
          <a:p>
            <a:endParaRPr lang="en-US" sz="2000" dirty="0"/>
          </a:p>
          <a:p>
            <a:endParaRPr lang="en-US" sz="2000" dirty="0"/>
          </a:p>
        </p:txBody>
      </p:sp>
      <p:sp>
        <p:nvSpPr>
          <p:cNvPr id="3" name="Text Placeholder 2">
            <a:extLst>
              <a:ext uri="{FF2B5EF4-FFF2-40B4-BE49-F238E27FC236}">
                <a16:creationId xmlns:a16="http://schemas.microsoft.com/office/drawing/2014/main" id="{3274AA37-EC89-F1A9-7BF0-0EEE823C38C8}"/>
              </a:ext>
            </a:extLst>
          </p:cNvPr>
          <p:cNvSpPr>
            <a:spLocks noGrp="1"/>
          </p:cNvSpPr>
          <p:nvPr>
            <p:ph type="body" sz="quarter" idx="14"/>
          </p:nvPr>
        </p:nvSpPr>
        <p:spPr/>
        <p:txBody>
          <a:bodyPr/>
          <a:lstStyle/>
          <a:p>
            <a:r>
              <a:rPr lang="en-US" dirty="0"/>
              <a:t>Category III Codes- Effective 7/1/2023</a:t>
            </a:r>
          </a:p>
          <a:p>
            <a:endParaRPr lang="en-US" dirty="0"/>
          </a:p>
        </p:txBody>
      </p:sp>
      <p:sp>
        <p:nvSpPr>
          <p:cNvPr id="4" name="Title 3">
            <a:extLst>
              <a:ext uri="{FF2B5EF4-FFF2-40B4-BE49-F238E27FC236}">
                <a16:creationId xmlns:a16="http://schemas.microsoft.com/office/drawing/2014/main" id="{C89A129C-9AD5-3A24-54D5-E09B38E8307E}"/>
              </a:ext>
            </a:extLst>
          </p:cNvPr>
          <p:cNvSpPr>
            <a:spLocks noGrp="1"/>
          </p:cNvSpPr>
          <p:nvPr>
            <p:ph type="title"/>
          </p:nvPr>
        </p:nvSpPr>
        <p:spPr/>
        <p:txBody>
          <a:bodyPr/>
          <a:lstStyle/>
          <a:p>
            <a:r>
              <a:rPr lang="en-US" dirty="0"/>
              <a:t>CPT® Additions</a:t>
            </a:r>
          </a:p>
        </p:txBody>
      </p:sp>
    </p:spTree>
    <p:extLst>
      <p:ext uri="{BB962C8B-B14F-4D97-AF65-F5344CB8AC3E}">
        <p14:creationId xmlns:p14="http://schemas.microsoft.com/office/powerpoint/2010/main" val="2913453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E502C2-D014-8A75-5DF6-07DBB0B2A57A}"/>
              </a:ext>
            </a:extLst>
          </p:cNvPr>
          <p:cNvSpPr>
            <a:spLocks noGrp="1"/>
          </p:cNvSpPr>
          <p:nvPr>
            <p:ph sz="half" idx="1"/>
          </p:nvPr>
        </p:nvSpPr>
        <p:spPr/>
        <p:txBody>
          <a:bodyPr vert="horz" lIns="0" tIns="45720" rIns="91440" bIns="45720" rtlCol="0" anchor="t">
            <a:noAutofit/>
          </a:bodyPr>
          <a:lstStyle/>
          <a:p>
            <a:r>
              <a:rPr lang="en-US" sz="1700" b="1" dirty="0"/>
              <a:t>0804T</a:t>
            </a:r>
            <a:r>
              <a:rPr lang="en-US" sz="1700" dirty="0"/>
              <a:t>, </a:t>
            </a:r>
            <a:r>
              <a:rPr lang="en-US" sz="1700" i="1" dirty="0"/>
              <a:t>Programming device evaluation (in person) with iterative adjustment of implantable device to test the function of device and to select optimal permanent programmed values, with analysis, review, and report, by a physician or other qualified health care professional, leadless pacemaker system in dual cardiac chambers</a:t>
            </a:r>
            <a:endParaRPr lang="en-US" sz="1700" i="1" dirty="0">
              <a:cs typeface="Calibri"/>
            </a:endParaRPr>
          </a:p>
          <a:p>
            <a:pPr marL="742950" lvl="1" indent="-285750">
              <a:buFont typeface="Arial" panose="020B0604020202020204" pitchFamily="34" charset="0"/>
              <a:buChar char="•"/>
            </a:pPr>
            <a:r>
              <a:rPr lang="en-US" sz="1700" dirty="0"/>
              <a:t>	Do not report 0804T in conjunction with 0795T, 0796T, 0797T, 0798T, 0799T, 0800T, 0801T, 0802T, 0803T 				</a:t>
            </a:r>
            <a:endParaRPr lang="en-US" sz="1700" dirty="0">
              <a:cs typeface="Calibri"/>
            </a:endParaRPr>
          </a:p>
          <a:p>
            <a:pPr lvl="1" indent="0">
              <a:buClr>
                <a:srgbClr val="00AEEF"/>
              </a:buClr>
              <a:buNone/>
            </a:pPr>
            <a:endParaRPr lang="en-US" sz="700" dirty="0">
              <a:cs typeface="Calibri"/>
            </a:endParaRPr>
          </a:p>
          <a:p>
            <a:r>
              <a:rPr lang="en-US" sz="1700" b="1" dirty="0"/>
              <a:t>0805T</a:t>
            </a:r>
            <a:r>
              <a:rPr lang="en-US" sz="1700" dirty="0"/>
              <a:t>, </a:t>
            </a:r>
            <a:r>
              <a:rPr lang="en-US" sz="1700" i="1" dirty="0"/>
              <a:t>Transcatheter superior and inferior vena cava prosthetic valve implantation (</a:t>
            </a:r>
            <a:r>
              <a:rPr lang="en-US" sz="1700" i="1" dirty="0" err="1"/>
              <a:t>ie</a:t>
            </a:r>
            <a:r>
              <a:rPr lang="en-US" sz="1700" i="1" dirty="0"/>
              <a:t>, </a:t>
            </a:r>
            <a:r>
              <a:rPr lang="en-US" sz="1700" i="1" dirty="0" err="1"/>
              <a:t>caval</a:t>
            </a:r>
            <a:r>
              <a:rPr lang="en-US" sz="1700" i="1" dirty="0"/>
              <a:t> valve implantation [CAVI]); percutaneous femoral vein approach </a:t>
            </a:r>
            <a:endParaRPr lang="en-US" sz="1700" i="1" dirty="0">
              <a:cs typeface="Calibri"/>
            </a:endParaRPr>
          </a:p>
          <a:p>
            <a:endParaRPr lang="en-US" sz="700" dirty="0">
              <a:cs typeface="Calibri"/>
            </a:endParaRPr>
          </a:p>
          <a:p>
            <a:r>
              <a:rPr lang="en-US" sz="1700" b="1" dirty="0"/>
              <a:t>0806T</a:t>
            </a:r>
            <a:r>
              <a:rPr lang="en-US" sz="1700" dirty="0"/>
              <a:t>, </a:t>
            </a:r>
            <a:r>
              <a:rPr lang="en-US" sz="1700" i="1" dirty="0"/>
              <a:t>Transcatheter superior and inferior vena cava prosthetic valve implantation (</a:t>
            </a:r>
            <a:r>
              <a:rPr lang="en-US" sz="1700" i="1" dirty="0" err="1"/>
              <a:t>ie</a:t>
            </a:r>
            <a:r>
              <a:rPr lang="en-US" sz="1700" i="1" dirty="0"/>
              <a:t>, </a:t>
            </a:r>
            <a:r>
              <a:rPr lang="en-US" sz="1700" i="1" dirty="0" err="1"/>
              <a:t>caval</a:t>
            </a:r>
            <a:r>
              <a:rPr lang="en-US" sz="1700" i="1" dirty="0"/>
              <a:t> valve implantation [CAVI]); open femoral vein approach</a:t>
            </a:r>
            <a:endParaRPr lang="en-US" sz="1700" i="1" dirty="0">
              <a:cs typeface="Calibri"/>
            </a:endParaRPr>
          </a:p>
          <a:p>
            <a:endParaRPr lang="en-US" sz="700" dirty="0">
              <a:cs typeface="Calibri"/>
            </a:endParaRPr>
          </a:p>
          <a:p>
            <a:r>
              <a:rPr lang="en-US" sz="1700" dirty="0"/>
              <a:t>(Do not report 0805T, 0806T in conjunction with 33210, 33211 for temporary pacemaker insertion)</a:t>
            </a:r>
            <a:endParaRPr lang="en-US" sz="1700" dirty="0">
              <a:cs typeface="Calibri"/>
            </a:endParaRPr>
          </a:p>
          <a:p>
            <a:r>
              <a:rPr lang="en-US" sz="1700" dirty="0"/>
              <a:t>(Do not report 0805T, 0806T in conjunction with 93662 for imaging guidance with intracardiac echocardiography)</a:t>
            </a:r>
            <a:endParaRPr lang="en-US" sz="1700" dirty="0">
              <a:cs typeface="Calibri"/>
            </a:endParaRPr>
          </a:p>
          <a:p>
            <a:endParaRPr lang="en-US" sz="1700" dirty="0">
              <a:cs typeface="Calibri"/>
            </a:endParaRPr>
          </a:p>
          <a:p>
            <a:pPr marL="742950" lvl="1" indent="-285750">
              <a:buFont typeface="Arial" panose="020B0604020202020204" pitchFamily="34" charset="0"/>
              <a:buChar char="•"/>
            </a:pPr>
            <a:endParaRPr lang="en-US" sz="1700" dirty="0">
              <a:cs typeface="Calibri"/>
            </a:endParaRPr>
          </a:p>
          <a:p>
            <a:endParaRPr lang="en-US" sz="1700" dirty="0">
              <a:cs typeface="Calibri"/>
            </a:endParaRPr>
          </a:p>
          <a:p>
            <a:endParaRPr lang="en-US" sz="1700" dirty="0">
              <a:cs typeface="Calibri"/>
            </a:endParaRPr>
          </a:p>
        </p:txBody>
      </p:sp>
      <p:sp>
        <p:nvSpPr>
          <p:cNvPr id="3" name="Text Placeholder 2">
            <a:extLst>
              <a:ext uri="{FF2B5EF4-FFF2-40B4-BE49-F238E27FC236}">
                <a16:creationId xmlns:a16="http://schemas.microsoft.com/office/drawing/2014/main" id="{28852D59-E21B-71F1-1F5B-A02DEDC30CFB}"/>
              </a:ext>
            </a:extLst>
          </p:cNvPr>
          <p:cNvSpPr>
            <a:spLocks noGrp="1"/>
          </p:cNvSpPr>
          <p:nvPr>
            <p:ph type="body" sz="quarter" idx="14"/>
          </p:nvPr>
        </p:nvSpPr>
        <p:spPr/>
        <p:txBody>
          <a:bodyPr/>
          <a:lstStyle/>
          <a:p>
            <a:r>
              <a:rPr lang="en-US" dirty="0"/>
              <a:t>Category III Codes- Effective 7/1/2023</a:t>
            </a:r>
          </a:p>
          <a:p>
            <a:endParaRPr lang="en-US" dirty="0"/>
          </a:p>
        </p:txBody>
      </p:sp>
      <p:sp>
        <p:nvSpPr>
          <p:cNvPr id="4" name="Title 3">
            <a:extLst>
              <a:ext uri="{FF2B5EF4-FFF2-40B4-BE49-F238E27FC236}">
                <a16:creationId xmlns:a16="http://schemas.microsoft.com/office/drawing/2014/main" id="{E16B8047-0205-8986-AEE6-E8885AF46C31}"/>
              </a:ext>
            </a:extLst>
          </p:cNvPr>
          <p:cNvSpPr>
            <a:spLocks noGrp="1"/>
          </p:cNvSpPr>
          <p:nvPr>
            <p:ph type="title"/>
          </p:nvPr>
        </p:nvSpPr>
        <p:spPr/>
        <p:txBody>
          <a:bodyPr/>
          <a:lstStyle/>
          <a:p>
            <a:r>
              <a:rPr lang="en-US" dirty="0"/>
              <a:t>CPT® Additions</a:t>
            </a:r>
          </a:p>
        </p:txBody>
      </p:sp>
    </p:spTree>
    <p:extLst>
      <p:ext uri="{BB962C8B-B14F-4D97-AF65-F5344CB8AC3E}">
        <p14:creationId xmlns:p14="http://schemas.microsoft.com/office/powerpoint/2010/main" val="885228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A247EA-8134-0B6E-9041-62E700CCC83B}"/>
              </a:ext>
            </a:extLst>
          </p:cNvPr>
          <p:cNvSpPr>
            <a:spLocks noGrp="1"/>
          </p:cNvSpPr>
          <p:nvPr>
            <p:ph sz="half" idx="1"/>
          </p:nvPr>
        </p:nvSpPr>
        <p:spPr>
          <a:xfrm>
            <a:off x="838200" y="5697016"/>
            <a:ext cx="9683618" cy="438912"/>
          </a:xfrm>
        </p:spPr>
        <p:txBody>
          <a:bodyPr/>
          <a:lstStyle/>
          <a:p>
            <a:r>
              <a:rPr lang="en-US" sz="1800" dirty="0">
                <a:hlinkClick r:id="rId3"/>
              </a:rPr>
              <a:t>https://youtu.be/HUbgBk6utP8</a:t>
            </a:r>
            <a:r>
              <a:rPr lang="en-US" sz="1800" dirty="0"/>
              <a:t> </a:t>
            </a:r>
          </a:p>
        </p:txBody>
      </p:sp>
      <p:sp>
        <p:nvSpPr>
          <p:cNvPr id="3" name="Text Placeholder 2">
            <a:extLst>
              <a:ext uri="{FF2B5EF4-FFF2-40B4-BE49-F238E27FC236}">
                <a16:creationId xmlns:a16="http://schemas.microsoft.com/office/drawing/2014/main" id="{A8E28445-2EBD-A1AA-9906-641AD6087A21}"/>
              </a:ext>
            </a:extLst>
          </p:cNvPr>
          <p:cNvSpPr>
            <a:spLocks noGrp="1"/>
          </p:cNvSpPr>
          <p:nvPr>
            <p:ph type="body" sz="quarter" idx="14"/>
          </p:nvPr>
        </p:nvSpPr>
        <p:spPr/>
        <p:txBody>
          <a:bodyPr/>
          <a:lstStyle/>
          <a:p>
            <a:r>
              <a:rPr lang="en-US" dirty="0" err="1"/>
              <a:t>TricValve</a:t>
            </a:r>
            <a:r>
              <a:rPr lang="en-US" dirty="0"/>
              <a:t>® - Transcatheter </a:t>
            </a:r>
            <a:r>
              <a:rPr lang="en-US" dirty="0" err="1"/>
              <a:t>Bicaval</a:t>
            </a:r>
            <a:r>
              <a:rPr lang="en-US" dirty="0"/>
              <a:t> Valves System</a:t>
            </a:r>
          </a:p>
        </p:txBody>
      </p:sp>
      <p:sp>
        <p:nvSpPr>
          <p:cNvPr id="4" name="Title 3">
            <a:extLst>
              <a:ext uri="{FF2B5EF4-FFF2-40B4-BE49-F238E27FC236}">
                <a16:creationId xmlns:a16="http://schemas.microsoft.com/office/drawing/2014/main" id="{24A31508-C7E7-9E87-662C-494B8D0B16D0}"/>
              </a:ext>
            </a:extLst>
          </p:cNvPr>
          <p:cNvSpPr>
            <a:spLocks noGrp="1"/>
          </p:cNvSpPr>
          <p:nvPr>
            <p:ph type="title"/>
          </p:nvPr>
        </p:nvSpPr>
        <p:spPr/>
        <p:txBody>
          <a:bodyPr/>
          <a:lstStyle/>
          <a:p>
            <a:r>
              <a:rPr lang="en-US" dirty="0"/>
              <a:t>CPT® Additions</a:t>
            </a:r>
          </a:p>
        </p:txBody>
      </p:sp>
      <p:sp>
        <p:nvSpPr>
          <p:cNvPr id="5" name="TextBox 4">
            <a:extLst>
              <a:ext uri="{FF2B5EF4-FFF2-40B4-BE49-F238E27FC236}">
                <a16:creationId xmlns:a16="http://schemas.microsoft.com/office/drawing/2014/main" id="{7FF12E94-24FC-AD54-7CB4-92DFD2E025B8}"/>
              </a:ext>
            </a:extLst>
          </p:cNvPr>
          <p:cNvSpPr txBox="1"/>
          <p:nvPr/>
        </p:nvSpPr>
        <p:spPr>
          <a:xfrm>
            <a:off x="838200" y="1603169"/>
            <a:ext cx="6626431" cy="2031325"/>
          </a:xfrm>
          <a:prstGeom prst="rect">
            <a:avLst/>
          </a:prstGeom>
          <a:noFill/>
        </p:spPr>
        <p:txBody>
          <a:bodyPr wrap="square" rtlCol="0">
            <a:spAutoFit/>
          </a:bodyPr>
          <a:lstStyle/>
          <a:p>
            <a:r>
              <a:rPr lang="en-US" dirty="0" err="1"/>
              <a:t>TricValve</a:t>
            </a:r>
            <a:r>
              <a:rPr lang="en-US" dirty="0"/>
              <a:t>® - Transcatheter </a:t>
            </a:r>
            <a:r>
              <a:rPr lang="en-US" dirty="0" err="1"/>
              <a:t>Bicaval</a:t>
            </a:r>
            <a:r>
              <a:rPr lang="en-US" dirty="0"/>
              <a:t> Valves System is a system of two self-expanding biological valves for the treatment of patients with hemodynamically relevant tricuspid insufficiency and </a:t>
            </a:r>
            <a:r>
              <a:rPr lang="en-US" dirty="0" err="1"/>
              <a:t>caval</a:t>
            </a:r>
            <a:r>
              <a:rPr lang="en-US" dirty="0"/>
              <a:t> reflux. The prostheses re implanted percutaneously into the superior and inferior vena cava without disturbing the native tricuspid valve. It is especially intended for use for patients at extreme risk or who are inoperable for open surgical therapy.</a:t>
            </a:r>
          </a:p>
        </p:txBody>
      </p:sp>
      <p:pic>
        <p:nvPicPr>
          <p:cNvPr id="2050" name="Picture 2" descr="Percutaneous Bicaval Valve Implantation for Transcatheter Treatment of  Tricuspid Regurgitation | Circulation: Cardiovascular Interventions">
            <a:extLst>
              <a:ext uri="{FF2B5EF4-FFF2-40B4-BE49-F238E27FC236}">
                <a16:creationId xmlns:a16="http://schemas.microsoft.com/office/drawing/2014/main" id="{6A33DBDA-3957-9B58-4A69-DADA543A24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9043" y="1202088"/>
            <a:ext cx="2882775" cy="428105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ricvalve® Transcatheter Bicaval Valves | P+F Products + Features">
            <a:extLst>
              <a:ext uri="{FF2B5EF4-FFF2-40B4-BE49-F238E27FC236}">
                <a16:creationId xmlns:a16="http://schemas.microsoft.com/office/drawing/2014/main" id="{F9F5DDDE-98F6-730E-2FF6-A7557FC6DD4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271" t="16069" r="11312" b="11279"/>
          <a:stretch/>
        </p:blipFill>
        <p:spPr bwMode="auto">
          <a:xfrm>
            <a:off x="4739379" y="3538846"/>
            <a:ext cx="2639007" cy="2303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128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72F632-7354-6946-364A-045C50E55300}"/>
              </a:ext>
            </a:extLst>
          </p:cNvPr>
          <p:cNvSpPr>
            <a:spLocks noGrp="1"/>
          </p:cNvSpPr>
          <p:nvPr>
            <p:ph sz="half" idx="1"/>
          </p:nvPr>
        </p:nvSpPr>
        <p:spPr/>
        <p:txBody>
          <a:bodyPr/>
          <a:lstStyle/>
          <a:p>
            <a:r>
              <a:rPr lang="en-US" sz="2000" b="1" dirty="0"/>
              <a:t>CPT Codes 0805T and 0806T</a:t>
            </a:r>
            <a:endParaRPr lang="en-US" sz="1800" dirty="0"/>
          </a:p>
          <a:p>
            <a:r>
              <a:rPr lang="en-US" sz="1700" dirty="0"/>
              <a:t>Diagnostic right and left heart catheterization codes (93451, 93452, 93453, 93456, 93457, 93458, 93459, 93460, 93461, 93593, 93594, 93595, 93596, 93597, 93598) should not be used with 0805T, 0806T to report:</a:t>
            </a:r>
          </a:p>
          <a:p>
            <a:pPr marL="742950" lvl="1" indent="-285750">
              <a:buFont typeface="Arial" panose="020B0604020202020204" pitchFamily="34" charset="0"/>
              <a:buChar char="•"/>
            </a:pPr>
            <a:endParaRPr lang="en-US" sz="1700" dirty="0"/>
          </a:p>
          <a:p>
            <a:pPr marL="742950" lvl="1" indent="-285750">
              <a:buFont typeface="Arial" panose="020B0604020202020204" pitchFamily="34" charset="0"/>
              <a:buChar char="•"/>
            </a:pPr>
            <a:r>
              <a:rPr lang="en-US" sz="1700" dirty="0"/>
              <a:t>Contrast injections, angiography, road-mapping, and/or fluoroscopic guidance for the transcatheter CAVI,</a:t>
            </a:r>
          </a:p>
          <a:p>
            <a:pPr marL="742950" lvl="1" indent="-285750">
              <a:buFont typeface="Arial" panose="020B0604020202020204" pitchFamily="34" charset="0"/>
              <a:buChar char="•"/>
            </a:pPr>
            <a:r>
              <a:rPr lang="en-US" sz="1700" dirty="0"/>
              <a:t>Left ventricular angiography to assess tricuspid regurgitation for guidance of the transcatheter CAVI, or</a:t>
            </a:r>
          </a:p>
          <a:p>
            <a:pPr marL="742950" lvl="1" indent="-285750">
              <a:buFont typeface="Arial" panose="020B0604020202020204" pitchFamily="34" charset="0"/>
              <a:buChar char="•"/>
            </a:pPr>
            <a:r>
              <a:rPr lang="en-US" sz="1700" dirty="0"/>
              <a:t>Right and left heart catheterization for hemodynamic measurements before, during, and after transcatheter superior and inferior vena cava prosthetic valve implantation for guidance.</a:t>
            </a:r>
          </a:p>
          <a:p>
            <a:endParaRPr lang="en-US" dirty="0"/>
          </a:p>
        </p:txBody>
      </p:sp>
      <p:sp>
        <p:nvSpPr>
          <p:cNvPr id="3" name="Text Placeholder 2">
            <a:extLst>
              <a:ext uri="{FF2B5EF4-FFF2-40B4-BE49-F238E27FC236}">
                <a16:creationId xmlns:a16="http://schemas.microsoft.com/office/drawing/2014/main" id="{F9D70449-DF21-8E2D-B3B2-D3A6A5A6F9ED}"/>
              </a:ext>
            </a:extLst>
          </p:cNvPr>
          <p:cNvSpPr>
            <a:spLocks noGrp="1"/>
          </p:cNvSpPr>
          <p:nvPr>
            <p:ph type="body" sz="quarter" idx="14"/>
          </p:nvPr>
        </p:nvSpPr>
        <p:spPr/>
        <p:txBody>
          <a:bodyPr/>
          <a:lstStyle/>
          <a:p>
            <a:r>
              <a:rPr lang="en-US" dirty="0"/>
              <a:t>Category III Codes- Effective 7/1/2023</a:t>
            </a:r>
          </a:p>
          <a:p>
            <a:endParaRPr lang="en-US" dirty="0"/>
          </a:p>
        </p:txBody>
      </p:sp>
      <p:sp>
        <p:nvSpPr>
          <p:cNvPr id="4" name="Title 3">
            <a:extLst>
              <a:ext uri="{FF2B5EF4-FFF2-40B4-BE49-F238E27FC236}">
                <a16:creationId xmlns:a16="http://schemas.microsoft.com/office/drawing/2014/main" id="{AFADC537-DE6C-B370-3F1B-8887FD28066F}"/>
              </a:ext>
            </a:extLst>
          </p:cNvPr>
          <p:cNvSpPr>
            <a:spLocks noGrp="1"/>
          </p:cNvSpPr>
          <p:nvPr>
            <p:ph type="title"/>
          </p:nvPr>
        </p:nvSpPr>
        <p:spPr/>
        <p:txBody>
          <a:bodyPr/>
          <a:lstStyle/>
          <a:p>
            <a:r>
              <a:rPr lang="en-US" dirty="0"/>
              <a:t>CPT® Additions</a:t>
            </a:r>
          </a:p>
        </p:txBody>
      </p:sp>
    </p:spTree>
    <p:extLst>
      <p:ext uri="{BB962C8B-B14F-4D97-AF65-F5344CB8AC3E}">
        <p14:creationId xmlns:p14="http://schemas.microsoft.com/office/powerpoint/2010/main" val="2204212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9AAA53-4DD2-F615-5967-8B3333EAC189}"/>
              </a:ext>
            </a:extLst>
          </p:cNvPr>
          <p:cNvSpPr>
            <a:spLocks noGrp="1"/>
          </p:cNvSpPr>
          <p:nvPr>
            <p:ph sz="half" idx="1"/>
          </p:nvPr>
        </p:nvSpPr>
        <p:spPr/>
        <p:txBody>
          <a:bodyPr vert="horz" lIns="0" tIns="45720" rIns="91440" bIns="45720" rtlCol="0" anchor="t">
            <a:noAutofit/>
          </a:bodyPr>
          <a:lstStyle/>
          <a:p>
            <a:r>
              <a:rPr lang="en-US" sz="2000" b="1" dirty="0"/>
              <a:t>CPT Codes 0805T and 0806T</a:t>
            </a:r>
          </a:p>
          <a:p>
            <a:r>
              <a:rPr lang="en-US" sz="1700" dirty="0"/>
              <a:t>Diagnostic right and left heart catheterization codes (93451, 93452, 93453, 93456, 93457, 93458, 93459, 93460, 93461, 93593, 93594, 93595, 93596, 93597, 93598) and diagnostic coronary angiography codes (93454, 93455, 93456, 93457, 93458, 93459, 93460, 93461, 93563, 93564) may be reported with 0805T, 0806T, representing separate and distinct services from CAVI, if:</a:t>
            </a:r>
            <a:endParaRPr lang="en-US" sz="1700" dirty="0">
              <a:cs typeface="Calibri"/>
            </a:endParaRPr>
          </a:p>
          <a:p>
            <a:pPr marL="285750" indent="-285750">
              <a:buFont typeface="Arial" panose="020B0604020202020204" pitchFamily="34" charset="0"/>
              <a:buChar char="•"/>
            </a:pPr>
            <a:r>
              <a:rPr lang="en-US" sz="1700" dirty="0"/>
              <a:t>No prior study is available and a full diagnostic study is performed, or</a:t>
            </a:r>
            <a:endParaRPr lang="en-US" sz="1700" dirty="0">
              <a:cs typeface="Calibri"/>
            </a:endParaRPr>
          </a:p>
          <a:p>
            <a:pPr marL="285750" indent="-285750">
              <a:buFont typeface="Arial" panose="020B0604020202020204" pitchFamily="34" charset="0"/>
              <a:buChar char="•"/>
            </a:pPr>
            <a:r>
              <a:rPr lang="en-US" sz="1700" dirty="0"/>
              <a:t>A prior study is available, but as documented in the medical record:</a:t>
            </a:r>
            <a:endParaRPr lang="en-US" sz="1700" dirty="0">
              <a:cs typeface="Calibri"/>
            </a:endParaRPr>
          </a:p>
          <a:p>
            <a:pPr marL="742950" lvl="1" indent="-285750">
              <a:buFont typeface="Arial" panose="020B0604020202020204" pitchFamily="34" charset="0"/>
              <a:buChar char="•"/>
            </a:pPr>
            <a:r>
              <a:rPr lang="en-US" sz="1700" dirty="0"/>
              <a:t>There is inadequate visualization of the anatomy and/or pathology, or</a:t>
            </a:r>
            <a:endParaRPr lang="en-US" sz="1700" dirty="0">
              <a:cs typeface="Calibri"/>
            </a:endParaRPr>
          </a:p>
          <a:p>
            <a:pPr marL="742950" lvl="1" indent="-285750">
              <a:buFont typeface="Arial" panose="020B0604020202020204" pitchFamily="34" charset="0"/>
              <a:buChar char="•"/>
            </a:pPr>
            <a:r>
              <a:rPr lang="en-US" sz="1700" dirty="0"/>
              <a:t>The patient’s condition with respect to the clinical indication has changed since the prior study, or</a:t>
            </a:r>
            <a:endParaRPr lang="en-US" sz="1700" dirty="0">
              <a:cs typeface="Calibri"/>
            </a:endParaRPr>
          </a:p>
          <a:p>
            <a:pPr marL="742950" lvl="1" indent="-285750">
              <a:buFont typeface="Arial" panose="020B0604020202020204" pitchFamily="34" charset="0"/>
              <a:buChar char="•"/>
            </a:pPr>
            <a:r>
              <a:rPr lang="en-US" sz="1700" dirty="0"/>
              <a:t>There is a clinical change during the procedure that requires new evaluation.</a:t>
            </a:r>
            <a:endParaRPr lang="en-US" sz="1700" dirty="0">
              <a:cs typeface="Calibri"/>
            </a:endParaRPr>
          </a:p>
          <a:p>
            <a:endParaRPr lang="en-US" sz="1700" dirty="0">
              <a:cs typeface="Calibri"/>
            </a:endParaRPr>
          </a:p>
          <a:p>
            <a:r>
              <a:rPr lang="en-US" sz="1700" dirty="0"/>
              <a:t>For same session or same day diagnostic cardiac catheterization services, the appropriate diagnostic cardiac catheterization code(s) may be reported by appending modifier 59 indicating separate and distinct procedural service from the transcatheter superior and inferior vena cava prosthetic valve implantation procedures.</a:t>
            </a:r>
            <a:endParaRPr lang="en-US" sz="1700" dirty="0">
              <a:cs typeface="Calibri"/>
            </a:endParaRPr>
          </a:p>
          <a:p>
            <a:endParaRPr lang="en-US" sz="1700" dirty="0">
              <a:cs typeface="Calibri"/>
            </a:endParaRPr>
          </a:p>
        </p:txBody>
      </p:sp>
      <p:sp>
        <p:nvSpPr>
          <p:cNvPr id="3" name="Text Placeholder 2">
            <a:extLst>
              <a:ext uri="{FF2B5EF4-FFF2-40B4-BE49-F238E27FC236}">
                <a16:creationId xmlns:a16="http://schemas.microsoft.com/office/drawing/2014/main" id="{65B6511C-AFE3-DFEB-B266-0D263B8BB2B6}"/>
              </a:ext>
            </a:extLst>
          </p:cNvPr>
          <p:cNvSpPr>
            <a:spLocks noGrp="1"/>
          </p:cNvSpPr>
          <p:nvPr>
            <p:ph type="body" sz="quarter" idx="14"/>
          </p:nvPr>
        </p:nvSpPr>
        <p:spPr/>
        <p:txBody>
          <a:bodyPr/>
          <a:lstStyle/>
          <a:p>
            <a:r>
              <a:rPr lang="en-US" dirty="0"/>
              <a:t>Category III Codes- Effective 7/1/2023</a:t>
            </a:r>
          </a:p>
          <a:p>
            <a:endParaRPr lang="en-US" dirty="0"/>
          </a:p>
        </p:txBody>
      </p:sp>
      <p:sp>
        <p:nvSpPr>
          <p:cNvPr id="4" name="Title 3">
            <a:extLst>
              <a:ext uri="{FF2B5EF4-FFF2-40B4-BE49-F238E27FC236}">
                <a16:creationId xmlns:a16="http://schemas.microsoft.com/office/drawing/2014/main" id="{B425CF13-17D2-3DD2-5A78-9E33C13334D2}"/>
              </a:ext>
            </a:extLst>
          </p:cNvPr>
          <p:cNvSpPr>
            <a:spLocks noGrp="1"/>
          </p:cNvSpPr>
          <p:nvPr>
            <p:ph type="title"/>
          </p:nvPr>
        </p:nvSpPr>
        <p:spPr/>
        <p:txBody>
          <a:bodyPr/>
          <a:lstStyle/>
          <a:p>
            <a:r>
              <a:rPr lang="en-US" dirty="0"/>
              <a:t>CPT® Additions</a:t>
            </a:r>
          </a:p>
        </p:txBody>
      </p:sp>
    </p:spTree>
    <p:extLst>
      <p:ext uri="{BB962C8B-B14F-4D97-AF65-F5344CB8AC3E}">
        <p14:creationId xmlns:p14="http://schemas.microsoft.com/office/powerpoint/2010/main" val="1425651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9F3871-5BA0-71BD-FAF4-24F864B20570}"/>
              </a:ext>
            </a:extLst>
          </p:cNvPr>
          <p:cNvSpPr>
            <a:spLocks noGrp="1"/>
          </p:cNvSpPr>
          <p:nvPr>
            <p:ph sz="half" idx="1"/>
          </p:nvPr>
        </p:nvSpPr>
        <p:spPr>
          <a:xfrm>
            <a:off x="838200" y="1453019"/>
            <a:ext cx="9698812" cy="4720487"/>
          </a:xfrm>
        </p:spPr>
        <p:txBody>
          <a:bodyPr/>
          <a:lstStyle/>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700" dirty="0"/>
              <a:t>Percutaneous coronary interventional therapeutic procedures may be reported separately, when performed.</a:t>
            </a:r>
          </a:p>
          <a:p>
            <a:pPr marL="285750" indent="-285750">
              <a:buFont typeface="Arial" panose="020B0604020202020204" pitchFamily="34" charset="0"/>
              <a:buChar char="•"/>
            </a:pPr>
            <a:r>
              <a:rPr lang="en-US" sz="1700" dirty="0"/>
              <a:t>When transcatheter ventricular support is required in conjunction with CAVI, the appropriate ventricular assist device (VAD) procedure codes (33990, 33991, 33992, 33993, 33995, 33997) or balloon pump insertion codes (33967, 33970, 33973) may be reported.</a:t>
            </a:r>
          </a:p>
          <a:p>
            <a:pPr marL="285750" indent="-285750">
              <a:buFont typeface="Arial" panose="020B0604020202020204" pitchFamily="34" charset="0"/>
              <a:buChar char="•"/>
            </a:pPr>
            <a:r>
              <a:rPr lang="en-US" sz="1700" dirty="0"/>
              <a:t>When cardiopulmonary bypass is performed in conjunction with CAVI, 0805T and 0806T may be reported with the appropriate add-on code for percutaneous peripheral bypass (33367), open peripheral bypass (33368), or central bypass (33369).</a:t>
            </a:r>
          </a:p>
          <a:p>
            <a:endParaRPr lang="en-US" dirty="0"/>
          </a:p>
        </p:txBody>
      </p:sp>
      <p:sp>
        <p:nvSpPr>
          <p:cNvPr id="3" name="Text Placeholder 2">
            <a:extLst>
              <a:ext uri="{FF2B5EF4-FFF2-40B4-BE49-F238E27FC236}">
                <a16:creationId xmlns:a16="http://schemas.microsoft.com/office/drawing/2014/main" id="{7AB24BEF-1544-800B-8EA0-A28124680964}"/>
              </a:ext>
            </a:extLst>
          </p:cNvPr>
          <p:cNvSpPr>
            <a:spLocks noGrp="1"/>
          </p:cNvSpPr>
          <p:nvPr>
            <p:ph type="body" sz="quarter" idx="14"/>
          </p:nvPr>
        </p:nvSpPr>
        <p:spPr/>
        <p:txBody>
          <a:bodyPr vert="horz" lIns="0" tIns="45720" rIns="91440" bIns="45720" rtlCol="0" anchor="t">
            <a:noAutofit/>
          </a:bodyPr>
          <a:lstStyle/>
          <a:p>
            <a:r>
              <a:rPr lang="en-US" dirty="0"/>
              <a:t>Category III Codes- Effective 7/1/2023</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srgbClr val="333333"/>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333333"/>
                </a:solidFill>
                <a:effectLst/>
                <a:uLnTx/>
                <a:uFillTx/>
                <a:latin typeface="Calibri" panose="020F0502020204030204"/>
                <a:ea typeface="+mn-ea"/>
                <a:cs typeface="+mn-cs"/>
              </a:rPr>
              <a:t>CPT Codes 0805T and 0806T</a:t>
            </a:r>
            <a:endParaRPr lang="en-US" dirty="0"/>
          </a:p>
        </p:txBody>
      </p:sp>
      <p:sp>
        <p:nvSpPr>
          <p:cNvPr id="4" name="Title 3">
            <a:extLst>
              <a:ext uri="{FF2B5EF4-FFF2-40B4-BE49-F238E27FC236}">
                <a16:creationId xmlns:a16="http://schemas.microsoft.com/office/drawing/2014/main" id="{31B6E6EB-28BB-3FE4-8928-1D45C56196D1}"/>
              </a:ext>
            </a:extLst>
          </p:cNvPr>
          <p:cNvSpPr>
            <a:spLocks noGrp="1"/>
          </p:cNvSpPr>
          <p:nvPr>
            <p:ph type="title"/>
          </p:nvPr>
        </p:nvSpPr>
        <p:spPr/>
        <p:txBody>
          <a:bodyPr/>
          <a:lstStyle/>
          <a:p>
            <a:r>
              <a:rPr lang="en-US" dirty="0"/>
              <a:t>CPT® Additions</a:t>
            </a:r>
          </a:p>
        </p:txBody>
      </p:sp>
    </p:spTree>
    <p:extLst>
      <p:ext uri="{BB962C8B-B14F-4D97-AF65-F5344CB8AC3E}">
        <p14:creationId xmlns:p14="http://schemas.microsoft.com/office/powerpoint/2010/main" val="368496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8F8A7-6131-CDCB-4D98-BF665E9131D6}"/>
              </a:ext>
            </a:extLst>
          </p:cNvPr>
          <p:cNvSpPr>
            <a:spLocks noGrp="1"/>
          </p:cNvSpPr>
          <p:nvPr>
            <p:ph type="title"/>
          </p:nvPr>
        </p:nvSpPr>
        <p:spPr>
          <a:xfrm>
            <a:off x="1879082" y="2479530"/>
            <a:ext cx="8433835" cy="2262981"/>
          </a:xfrm>
        </p:spPr>
        <p:txBody>
          <a:bodyPr/>
          <a:lstStyle/>
          <a:p>
            <a:r>
              <a:rPr lang="en-US" sz="2800" dirty="0"/>
              <a:t>Disclaimer Statement</a:t>
            </a:r>
            <a:br>
              <a:rPr lang="en-US" sz="2000" dirty="0"/>
            </a:br>
            <a:br>
              <a:rPr lang="en-US" sz="2000" b="0" dirty="0"/>
            </a:br>
            <a:r>
              <a:rPr lang="en-US" sz="1800" b="0" dirty="0"/>
              <a:t>This presentation was current at the time it was published or provided via the web and is designed to provide accurate and authoritative information regarding the subject matter covered. The information provided is only intended to be a general overview with the understanding that neither the presenter nor the event sponsor is engaged in rendering specific coding advice. It is not intended to take the place of either the written policies or regulations. We encourage participants to review the specific regulations and other interpretive materials, as necessary. </a:t>
            </a:r>
            <a:br>
              <a:rPr lang="en-US" sz="1800" b="0" dirty="0"/>
            </a:br>
            <a:br>
              <a:rPr lang="en-US" sz="1800" b="0" dirty="0"/>
            </a:br>
            <a:r>
              <a:rPr lang="en-US" sz="1800" b="0" dirty="0"/>
              <a:t>All CPT® codes are trademarked by the American Medical Association (AMA) and all revenue codes are copyrighted by the American Hospital Association (AHA). </a:t>
            </a:r>
            <a:endParaRPr lang="en-US" sz="2000" b="0" dirty="0"/>
          </a:p>
        </p:txBody>
      </p:sp>
    </p:spTree>
    <p:extLst>
      <p:ext uri="{BB962C8B-B14F-4D97-AF65-F5344CB8AC3E}">
        <p14:creationId xmlns:p14="http://schemas.microsoft.com/office/powerpoint/2010/main" val="657494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1097C5-7B42-3F2F-FE3A-BF29C58DEDD8}"/>
              </a:ext>
            </a:extLst>
          </p:cNvPr>
          <p:cNvSpPr>
            <a:spLocks noGrp="1"/>
          </p:cNvSpPr>
          <p:nvPr>
            <p:ph sz="half" idx="1"/>
          </p:nvPr>
        </p:nvSpPr>
        <p:spPr>
          <a:xfrm>
            <a:off x="823006" y="1280094"/>
            <a:ext cx="9683618" cy="5119761"/>
          </a:xfrm>
        </p:spPr>
        <p:txBody>
          <a:bodyPr/>
          <a:lstStyle/>
          <a:p>
            <a:endParaRPr lang="en-US" dirty="0"/>
          </a:p>
          <a:p>
            <a:endParaRPr lang="en-US" dirty="0"/>
          </a:p>
          <a:p>
            <a:endParaRPr lang="en-US" dirty="0"/>
          </a:p>
          <a:p>
            <a:endParaRPr lang="en-US" dirty="0"/>
          </a:p>
        </p:txBody>
      </p:sp>
      <p:sp>
        <p:nvSpPr>
          <p:cNvPr id="3" name="Text Placeholder 2">
            <a:extLst>
              <a:ext uri="{FF2B5EF4-FFF2-40B4-BE49-F238E27FC236}">
                <a16:creationId xmlns:a16="http://schemas.microsoft.com/office/drawing/2014/main" id="{FAD50C5C-D4F7-C784-5FF3-E72C5C7E1D6E}"/>
              </a:ext>
            </a:extLst>
          </p:cNvPr>
          <p:cNvSpPr>
            <a:spLocks noGrp="1"/>
          </p:cNvSpPr>
          <p:nvPr>
            <p:ph type="body" sz="quarter" idx="14"/>
          </p:nvPr>
        </p:nvSpPr>
        <p:spPr/>
        <p:txBody>
          <a:bodyPr/>
          <a:lstStyle/>
          <a:p>
            <a:r>
              <a:rPr lang="en-US" dirty="0"/>
              <a:t>Category III Codes- Effective 7/1/2023</a:t>
            </a:r>
          </a:p>
        </p:txBody>
      </p:sp>
      <p:sp>
        <p:nvSpPr>
          <p:cNvPr id="4" name="Title 3">
            <a:extLst>
              <a:ext uri="{FF2B5EF4-FFF2-40B4-BE49-F238E27FC236}">
                <a16:creationId xmlns:a16="http://schemas.microsoft.com/office/drawing/2014/main" id="{9489741D-6927-ED80-873B-C76497C652CD}"/>
              </a:ext>
            </a:extLst>
          </p:cNvPr>
          <p:cNvSpPr>
            <a:spLocks noGrp="1"/>
          </p:cNvSpPr>
          <p:nvPr>
            <p:ph type="title"/>
          </p:nvPr>
        </p:nvSpPr>
        <p:spPr/>
        <p:txBody>
          <a:bodyPr/>
          <a:lstStyle/>
          <a:p>
            <a:r>
              <a:rPr lang="en-US" sz="2800" dirty="0"/>
              <a:t>CPT® Additions</a:t>
            </a:r>
            <a:endParaRPr lang="en-US" dirty="0"/>
          </a:p>
        </p:txBody>
      </p:sp>
      <p:sp>
        <p:nvSpPr>
          <p:cNvPr id="6" name="TextBox 5">
            <a:extLst>
              <a:ext uri="{FF2B5EF4-FFF2-40B4-BE49-F238E27FC236}">
                <a16:creationId xmlns:a16="http://schemas.microsoft.com/office/drawing/2014/main" id="{EC4E3E43-BDCB-0A12-4A15-4EB16DF95BFE}"/>
              </a:ext>
            </a:extLst>
          </p:cNvPr>
          <p:cNvSpPr txBox="1"/>
          <p:nvPr/>
        </p:nvSpPr>
        <p:spPr>
          <a:xfrm>
            <a:off x="823006" y="1511575"/>
            <a:ext cx="10006584" cy="4247317"/>
          </a:xfrm>
          <a:prstGeom prst="rect">
            <a:avLst/>
          </a:prstGeom>
          <a:noFill/>
        </p:spPr>
        <p:txBody>
          <a:bodyPr wrap="square">
            <a:spAutoFit/>
          </a:bodyPr>
          <a:lstStyle/>
          <a:p>
            <a:endParaRPr lang="en-US" dirty="0"/>
          </a:p>
          <a:p>
            <a:r>
              <a:rPr lang="en-US" b="1" dirty="0"/>
              <a:t>0807T</a:t>
            </a:r>
            <a:r>
              <a:rPr lang="en-US" dirty="0"/>
              <a:t>, </a:t>
            </a:r>
            <a:r>
              <a:rPr lang="en-US" i="1" dirty="0"/>
              <a:t>Pulmonary tissue ventilation analysis using software-based processing of data from separately captured </a:t>
            </a:r>
            <a:r>
              <a:rPr lang="en-US" i="1" dirty="0" err="1"/>
              <a:t>cinefluorograph</a:t>
            </a:r>
            <a:r>
              <a:rPr lang="en-US" i="1" dirty="0"/>
              <a:t> images; </a:t>
            </a:r>
            <a:r>
              <a:rPr lang="en-US" i="1" u="sng" dirty="0"/>
              <a:t>in combination with previously acquired computed tomography (CT) images</a:t>
            </a:r>
            <a:r>
              <a:rPr lang="en-US" i="1" dirty="0"/>
              <a:t>, including data preparation and transmission, quantification of pulmonary tissue ventilation, data review, interpretation and report</a:t>
            </a:r>
          </a:p>
          <a:p>
            <a:pPr lvl="1">
              <a:buClr>
                <a:srgbClr val="00B0F0"/>
              </a:buClr>
            </a:pPr>
            <a:endParaRPr lang="en-US" dirty="0"/>
          </a:p>
          <a:p>
            <a:pPr marL="742950" lvl="1" indent="-285750">
              <a:buClr>
                <a:srgbClr val="00B0F0"/>
              </a:buClr>
              <a:buFont typeface="Arial" panose="020B0604020202020204" pitchFamily="34" charset="0"/>
              <a:buChar char="•"/>
            </a:pPr>
            <a:r>
              <a:rPr lang="en-US" dirty="0"/>
              <a:t>Do not report 0807T in conjunction with 76000, 78579, 78582, 78598</a:t>
            </a:r>
            <a:r>
              <a:rPr lang="en-US" i="1" dirty="0"/>
              <a:t>	</a:t>
            </a:r>
            <a:endParaRPr lang="en-US" dirty="0"/>
          </a:p>
          <a:p>
            <a:endParaRPr lang="en-US" b="1" dirty="0"/>
          </a:p>
          <a:p>
            <a:r>
              <a:rPr lang="en-US" b="1" dirty="0"/>
              <a:t>0808T</a:t>
            </a:r>
            <a:r>
              <a:rPr lang="en-US" dirty="0"/>
              <a:t>, </a:t>
            </a:r>
            <a:r>
              <a:rPr lang="en-US" i="1" dirty="0"/>
              <a:t>Pulmonary tissue ventilation analysis using software-based processing of data from separately captured </a:t>
            </a:r>
            <a:r>
              <a:rPr lang="en-US" i="1" dirty="0" err="1"/>
              <a:t>cinefluorograph</a:t>
            </a:r>
            <a:r>
              <a:rPr lang="en-US" i="1" dirty="0"/>
              <a:t> images; </a:t>
            </a:r>
            <a:r>
              <a:rPr lang="en-US" i="1" u="sng" dirty="0"/>
              <a:t>in combination with computed tomography (CT) images taken for the purpose of pulmonary tissue ventilation analysis</a:t>
            </a:r>
            <a:r>
              <a:rPr lang="en-US" i="1" dirty="0"/>
              <a:t>, including data preparation and transmission, quantification of pulmonary tissue ventilation, data review, interpretation and report</a:t>
            </a:r>
          </a:p>
          <a:p>
            <a:pPr marL="742950" lvl="1" indent="-285750">
              <a:buClr>
                <a:srgbClr val="00B0F0"/>
              </a:buClr>
              <a:buFont typeface="Arial" panose="020B0604020202020204" pitchFamily="34" charset="0"/>
              <a:buChar char="•"/>
            </a:pPr>
            <a:endParaRPr lang="en-US" dirty="0"/>
          </a:p>
          <a:p>
            <a:pPr marL="742950" lvl="1" indent="-285750">
              <a:buClr>
                <a:srgbClr val="00B0F0"/>
              </a:buClr>
              <a:buFont typeface="Arial" panose="020B0604020202020204" pitchFamily="34" charset="0"/>
              <a:buChar char="•"/>
            </a:pPr>
            <a:r>
              <a:rPr lang="en-US" dirty="0"/>
              <a:t>Do not report 0808T in conjunction with 71250, 71260, 71270, 71271, 76000, 78579, 78582, 78598</a:t>
            </a:r>
          </a:p>
        </p:txBody>
      </p:sp>
    </p:spTree>
    <p:extLst>
      <p:ext uri="{BB962C8B-B14F-4D97-AF65-F5344CB8AC3E}">
        <p14:creationId xmlns:p14="http://schemas.microsoft.com/office/powerpoint/2010/main" val="3714275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3601E6-77D1-FA8E-18E2-2AFC9062AD5F}"/>
              </a:ext>
            </a:extLst>
          </p:cNvPr>
          <p:cNvSpPr>
            <a:spLocks noGrp="1"/>
          </p:cNvSpPr>
          <p:nvPr>
            <p:ph sz="half" idx="1"/>
          </p:nvPr>
        </p:nvSpPr>
        <p:spPr>
          <a:xfrm>
            <a:off x="812104" y="1496017"/>
            <a:ext cx="9683618" cy="4614859"/>
          </a:xfrm>
        </p:spPr>
        <p:txBody>
          <a:bodyPr/>
          <a:lstStyle/>
          <a:p>
            <a:r>
              <a:rPr lang="en-US" sz="2000" b="1" dirty="0"/>
              <a:t>0809T,</a:t>
            </a:r>
            <a:r>
              <a:rPr lang="en-US" sz="2000" dirty="0"/>
              <a:t> </a:t>
            </a:r>
            <a:r>
              <a:rPr lang="en-US" sz="2000" i="1" dirty="0"/>
              <a:t>Arthrodesis, sacroiliac joint, percutaneous or minimally invasive (indirect visualization), with image guidance, placement of transfixing device(s) and intra-articular implant(s), including allograft or synthetic device(s)</a:t>
            </a:r>
          </a:p>
          <a:p>
            <a:endParaRPr lang="en-US" sz="2000" dirty="0"/>
          </a:p>
          <a:p>
            <a:pPr marL="800100" lvl="1" indent="-342900">
              <a:buFont typeface="Arial" panose="020B0604020202020204" pitchFamily="34" charset="0"/>
              <a:buChar char="•"/>
            </a:pPr>
            <a:r>
              <a:rPr lang="en-US" dirty="0"/>
              <a:t>For bilateral procedure, report 0809T with modifier 50</a:t>
            </a:r>
          </a:p>
          <a:p>
            <a:endParaRPr lang="en-US" sz="2000" dirty="0"/>
          </a:p>
          <a:p>
            <a:endParaRPr lang="en-US" dirty="0"/>
          </a:p>
        </p:txBody>
      </p:sp>
      <p:sp>
        <p:nvSpPr>
          <p:cNvPr id="3" name="Text Placeholder 2">
            <a:extLst>
              <a:ext uri="{FF2B5EF4-FFF2-40B4-BE49-F238E27FC236}">
                <a16:creationId xmlns:a16="http://schemas.microsoft.com/office/drawing/2014/main" id="{4BEFA337-F746-829A-E6DD-F7E46B5649CA}"/>
              </a:ext>
            </a:extLst>
          </p:cNvPr>
          <p:cNvSpPr>
            <a:spLocks noGrp="1"/>
          </p:cNvSpPr>
          <p:nvPr>
            <p:ph type="body" sz="quarter" idx="14"/>
          </p:nvPr>
        </p:nvSpPr>
        <p:spPr/>
        <p:txBody>
          <a:bodyPr/>
          <a:lstStyle/>
          <a:p>
            <a:r>
              <a:rPr lang="en-US" dirty="0"/>
              <a:t>Category III Codes- Effective 7/1/2023</a:t>
            </a:r>
          </a:p>
          <a:p>
            <a:endParaRPr lang="en-US" dirty="0"/>
          </a:p>
        </p:txBody>
      </p:sp>
      <p:sp>
        <p:nvSpPr>
          <p:cNvPr id="4" name="Title 3">
            <a:extLst>
              <a:ext uri="{FF2B5EF4-FFF2-40B4-BE49-F238E27FC236}">
                <a16:creationId xmlns:a16="http://schemas.microsoft.com/office/drawing/2014/main" id="{49075C8D-369B-71B5-7F68-BF8CC13A0613}"/>
              </a:ext>
            </a:extLst>
          </p:cNvPr>
          <p:cNvSpPr>
            <a:spLocks noGrp="1"/>
          </p:cNvSpPr>
          <p:nvPr>
            <p:ph type="title"/>
          </p:nvPr>
        </p:nvSpPr>
        <p:spPr/>
        <p:txBody>
          <a:bodyPr/>
          <a:lstStyle/>
          <a:p>
            <a:r>
              <a:rPr lang="en-US" dirty="0"/>
              <a:t>CPT® Additions</a:t>
            </a:r>
          </a:p>
        </p:txBody>
      </p:sp>
      <p:pic>
        <p:nvPicPr>
          <p:cNvPr id="8" name="Picture 7">
            <a:extLst>
              <a:ext uri="{FF2B5EF4-FFF2-40B4-BE49-F238E27FC236}">
                <a16:creationId xmlns:a16="http://schemas.microsoft.com/office/drawing/2014/main" id="{9134381A-3D2C-D09A-A00F-CEFB95F2FC50}"/>
              </a:ext>
            </a:extLst>
          </p:cNvPr>
          <p:cNvPicPr>
            <a:picLocks noChangeAspect="1"/>
          </p:cNvPicPr>
          <p:nvPr/>
        </p:nvPicPr>
        <p:blipFill rotWithShape="1">
          <a:blip r:embed="rId3"/>
          <a:srcRect l="5124" t="4477" r="2341" b="2615"/>
          <a:stretch/>
        </p:blipFill>
        <p:spPr>
          <a:xfrm>
            <a:off x="1696278" y="3429001"/>
            <a:ext cx="2953896" cy="2518130"/>
          </a:xfrm>
          <a:prstGeom prst="rect">
            <a:avLst/>
          </a:prstGeom>
          <a:effectLst/>
        </p:spPr>
      </p:pic>
      <p:pic>
        <p:nvPicPr>
          <p:cNvPr id="10" name="Picture 9">
            <a:extLst>
              <a:ext uri="{FF2B5EF4-FFF2-40B4-BE49-F238E27FC236}">
                <a16:creationId xmlns:a16="http://schemas.microsoft.com/office/drawing/2014/main" id="{9F2FADDA-5F73-75DA-31C6-A42895BB07DC}"/>
              </a:ext>
            </a:extLst>
          </p:cNvPr>
          <p:cNvPicPr>
            <a:picLocks noChangeAspect="1"/>
          </p:cNvPicPr>
          <p:nvPr/>
        </p:nvPicPr>
        <p:blipFill>
          <a:blip r:embed="rId4"/>
          <a:stretch>
            <a:fillRect/>
          </a:stretch>
        </p:blipFill>
        <p:spPr>
          <a:xfrm>
            <a:off x="5876456" y="3429000"/>
            <a:ext cx="3561087" cy="2518130"/>
          </a:xfrm>
          <a:prstGeom prst="rect">
            <a:avLst/>
          </a:prstGeom>
          <a:effectLst/>
        </p:spPr>
      </p:pic>
    </p:spTree>
    <p:extLst>
      <p:ext uri="{BB962C8B-B14F-4D97-AF65-F5344CB8AC3E}">
        <p14:creationId xmlns:p14="http://schemas.microsoft.com/office/powerpoint/2010/main" val="894394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021DAA-163B-7172-17A7-9F1D80579DEA}"/>
              </a:ext>
            </a:extLst>
          </p:cNvPr>
          <p:cNvSpPr>
            <a:spLocks noGrp="1"/>
          </p:cNvSpPr>
          <p:nvPr>
            <p:ph sz="half" idx="1"/>
          </p:nvPr>
        </p:nvSpPr>
        <p:spPr>
          <a:xfrm>
            <a:off x="739035" y="1503122"/>
            <a:ext cx="9885659" cy="4657857"/>
          </a:xfrm>
        </p:spPr>
        <p:txBody>
          <a:bodyPr/>
          <a:lstStyle/>
          <a:p>
            <a:endParaRPr lang="en-US" sz="2000" b="1" dirty="0"/>
          </a:p>
          <a:p>
            <a:r>
              <a:rPr lang="en-US" sz="2000" b="1" dirty="0"/>
              <a:t>0810T</a:t>
            </a:r>
            <a:r>
              <a:rPr lang="en-US" sz="2000" dirty="0"/>
              <a:t>, </a:t>
            </a:r>
            <a:r>
              <a:rPr lang="en-US" sz="2000" i="1" dirty="0"/>
              <a:t>Subretinal injection of a pharmacologic agent, </a:t>
            </a:r>
          </a:p>
          <a:p>
            <a:r>
              <a:rPr lang="en-US" sz="2000" i="1" dirty="0"/>
              <a:t>including vitrectomy and 1 or more retinotomies</a:t>
            </a:r>
          </a:p>
          <a:p>
            <a:endParaRPr lang="en-US" sz="2000" dirty="0"/>
          </a:p>
          <a:p>
            <a:pPr marL="800100" lvl="1" indent="-342900">
              <a:buFont typeface="Arial" panose="020B0604020202020204" pitchFamily="34" charset="0"/>
              <a:buChar char="•"/>
            </a:pPr>
            <a:r>
              <a:rPr lang="en-US" dirty="0"/>
              <a:t>Report medication separately</a:t>
            </a:r>
          </a:p>
          <a:p>
            <a:pPr marL="800100" lvl="1" indent="-342900">
              <a:buFont typeface="Arial" panose="020B0604020202020204" pitchFamily="34" charset="0"/>
              <a:buChar char="•"/>
            </a:pPr>
            <a:r>
              <a:rPr lang="en-US" dirty="0"/>
              <a:t>Do not report 0810T in conjunction with 67036,</a:t>
            </a:r>
          </a:p>
          <a:p>
            <a:pPr lvl="1" indent="0">
              <a:buNone/>
            </a:pPr>
            <a:r>
              <a:rPr lang="en-US" dirty="0"/>
              <a:t>      67039, 67040, 67041, 67042, 67043</a:t>
            </a:r>
          </a:p>
          <a:p>
            <a:endParaRPr lang="en-US" sz="2000" dirty="0"/>
          </a:p>
        </p:txBody>
      </p:sp>
      <p:sp>
        <p:nvSpPr>
          <p:cNvPr id="3" name="Text Placeholder 2">
            <a:extLst>
              <a:ext uri="{FF2B5EF4-FFF2-40B4-BE49-F238E27FC236}">
                <a16:creationId xmlns:a16="http://schemas.microsoft.com/office/drawing/2014/main" id="{C47298DD-09A9-9088-895F-062529ACF17A}"/>
              </a:ext>
            </a:extLst>
          </p:cNvPr>
          <p:cNvSpPr>
            <a:spLocks noGrp="1"/>
          </p:cNvSpPr>
          <p:nvPr>
            <p:ph type="body" sz="quarter" idx="14"/>
          </p:nvPr>
        </p:nvSpPr>
        <p:spPr/>
        <p:txBody>
          <a:bodyPr/>
          <a:lstStyle/>
          <a:p>
            <a:r>
              <a:rPr lang="en-US" dirty="0"/>
              <a:t>Category III Codes- Effective 7/1/2023</a:t>
            </a:r>
          </a:p>
          <a:p>
            <a:endParaRPr lang="en-US" dirty="0"/>
          </a:p>
        </p:txBody>
      </p:sp>
      <p:sp>
        <p:nvSpPr>
          <p:cNvPr id="4" name="Title 3">
            <a:extLst>
              <a:ext uri="{FF2B5EF4-FFF2-40B4-BE49-F238E27FC236}">
                <a16:creationId xmlns:a16="http://schemas.microsoft.com/office/drawing/2014/main" id="{92523940-EAA8-7B2A-173D-1C03B0A16F3D}"/>
              </a:ext>
            </a:extLst>
          </p:cNvPr>
          <p:cNvSpPr>
            <a:spLocks noGrp="1"/>
          </p:cNvSpPr>
          <p:nvPr>
            <p:ph type="title"/>
          </p:nvPr>
        </p:nvSpPr>
        <p:spPr/>
        <p:txBody>
          <a:bodyPr/>
          <a:lstStyle/>
          <a:p>
            <a:r>
              <a:rPr lang="en-US" dirty="0"/>
              <a:t>CPT® Additions</a:t>
            </a:r>
          </a:p>
        </p:txBody>
      </p:sp>
      <p:pic>
        <p:nvPicPr>
          <p:cNvPr id="5" name="Picture 4">
            <a:extLst>
              <a:ext uri="{FF2B5EF4-FFF2-40B4-BE49-F238E27FC236}">
                <a16:creationId xmlns:a16="http://schemas.microsoft.com/office/drawing/2014/main" id="{684B1AD1-519D-0DF2-BD0C-C8762397A32C}"/>
              </a:ext>
            </a:extLst>
          </p:cNvPr>
          <p:cNvPicPr>
            <a:picLocks noChangeAspect="1"/>
          </p:cNvPicPr>
          <p:nvPr/>
        </p:nvPicPr>
        <p:blipFill>
          <a:blip r:embed="rId3"/>
          <a:stretch>
            <a:fillRect/>
          </a:stretch>
        </p:blipFill>
        <p:spPr>
          <a:xfrm>
            <a:off x="12839665" y="1032760"/>
            <a:ext cx="3695176" cy="3709388"/>
          </a:xfrm>
          <a:prstGeom prst="rect">
            <a:avLst/>
          </a:prstGeom>
        </p:spPr>
      </p:pic>
      <p:pic>
        <p:nvPicPr>
          <p:cNvPr id="1028" name="Picture 4">
            <a:extLst>
              <a:ext uri="{FF2B5EF4-FFF2-40B4-BE49-F238E27FC236}">
                <a16:creationId xmlns:a16="http://schemas.microsoft.com/office/drawing/2014/main" id="{F6A3BC3D-C995-3973-4CD1-9D86079A11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4847" y="1292837"/>
            <a:ext cx="4194197" cy="4272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559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1097C5-7B42-3F2F-FE3A-BF29C58DEDD8}"/>
              </a:ext>
            </a:extLst>
          </p:cNvPr>
          <p:cNvSpPr>
            <a:spLocks noGrp="1"/>
          </p:cNvSpPr>
          <p:nvPr>
            <p:ph sz="half" idx="1"/>
          </p:nvPr>
        </p:nvSpPr>
        <p:spPr>
          <a:xfrm>
            <a:off x="823006" y="1280094"/>
            <a:ext cx="9683618" cy="5119761"/>
          </a:xfrm>
        </p:spPr>
        <p:txBody>
          <a:bodyPr/>
          <a:lstStyle/>
          <a:p>
            <a:endParaRPr lang="en-US" dirty="0"/>
          </a:p>
          <a:p>
            <a:endParaRPr lang="en-US" dirty="0"/>
          </a:p>
          <a:p>
            <a:endParaRPr lang="en-US" dirty="0"/>
          </a:p>
          <a:p>
            <a:endParaRPr lang="en-US" dirty="0"/>
          </a:p>
        </p:txBody>
      </p:sp>
      <p:sp>
        <p:nvSpPr>
          <p:cNvPr id="3" name="Text Placeholder 2">
            <a:extLst>
              <a:ext uri="{FF2B5EF4-FFF2-40B4-BE49-F238E27FC236}">
                <a16:creationId xmlns:a16="http://schemas.microsoft.com/office/drawing/2014/main" id="{FAD50C5C-D4F7-C784-5FF3-E72C5C7E1D6E}"/>
              </a:ext>
            </a:extLst>
          </p:cNvPr>
          <p:cNvSpPr>
            <a:spLocks noGrp="1"/>
          </p:cNvSpPr>
          <p:nvPr>
            <p:ph type="body" sz="quarter" idx="14"/>
          </p:nvPr>
        </p:nvSpPr>
        <p:spPr/>
        <p:txBody>
          <a:bodyPr/>
          <a:lstStyle/>
          <a:p>
            <a:r>
              <a:rPr lang="en-US" dirty="0"/>
              <a:t>Vaccine Code- Effective 5/3/2023</a:t>
            </a:r>
          </a:p>
        </p:txBody>
      </p:sp>
      <p:sp>
        <p:nvSpPr>
          <p:cNvPr id="4" name="Title 3">
            <a:extLst>
              <a:ext uri="{FF2B5EF4-FFF2-40B4-BE49-F238E27FC236}">
                <a16:creationId xmlns:a16="http://schemas.microsoft.com/office/drawing/2014/main" id="{9489741D-6927-ED80-873B-C76497C652CD}"/>
              </a:ext>
            </a:extLst>
          </p:cNvPr>
          <p:cNvSpPr>
            <a:spLocks noGrp="1"/>
          </p:cNvSpPr>
          <p:nvPr>
            <p:ph type="title"/>
          </p:nvPr>
        </p:nvSpPr>
        <p:spPr/>
        <p:txBody>
          <a:bodyPr/>
          <a:lstStyle/>
          <a:p>
            <a:r>
              <a:rPr lang="en-US" sz="2800" dirty="0"/>
              <a:t>CPT® Additions</a:t>
            </a:r>
            <a:endParaRPr lang="en-US" dirty="0"/>
          </a:p>
        </p:txBody>
      </p:sp>
      <p:sp>
        <p:nvSpPr>
          <p:cNvPr id="6" name="TextBox 5">
            <a:extLst>
              <a:ext uri="{FF2B5EF4-FFF2-40B4-BE49-F238E27FC236}">
                <a16:creationId xmlns:a16="http://schemas.microsoft.com/office/drawing/2014/main" id="{EC4E3E43-BDCB-0A12-4A15-4EB16DF95BFE}"/>
              </a:ext>
            </a:extLst>
          </p:cNvPr>
          <p:cNvSpPr txBox="1"/>
          <p:nvPr/>
        </p:nvSpPr>
        <p:spPr>
          <a:xfrm>
            <a:off x="823006" y="1392303"/>
            <a:ext cx="10021778" cy="3170099"/>
          </a:xfrm>
          <a:prstGeom prst="rect">
            <a:avLst/>
          </a:prstGeom>
          <a:noFill/>
        </p:spPr>
        <p:txBody>
          <a:bodyPr wrap="square">
            <a:spAutoFit/>
          </a:bodyPr>
          <a:lstStyle/>
          <a:p>
            <a:endParaRPr lang="en-US" sz="2000" b="1" dirty="0"/>
          </a:p>
          <a:p>
            <a:r>
              <a:rPr lang="en-US" sz="2000" b="1" dirty="0"/>
              <a:t>90679</a:t>
            </a:r>
            <a:r>
              <a:rPr lang="en-US" sz="2000" dirty="0"/>
              <a:t>, </a:t>
            </a:r>
            <a:r>
              <a:rPr lang="en-US" sz="2000" i="1" dirty="0"/>
              <a:t>Respiratory syncytial virus vaccine, </a:t>
            </a:r>
            <a:r>
              <a:rPr lang="en-US" sz="2000" i="1" dirty="0" err="1"/>
              <a:t>preF</a:t>
            </a:r>
            <a:r>
              <a:rPr lang="en-US" sz="2000" i="1" dirty="0"/>
              <a:t>, recombinant, subunit, adjuvanted, for intramuscular use</a:t>
            </a:r>
          </a:p>
          <a:p>
            <a:endParaRPr lang="en-US" sz="2000" i="1" dirty="0"/>
          </a:p>
          <a:p>
            <a:pPr marL="800100" lvl="1" indent="-342900">
              <a:buFont typeface="Arial" panose="020B0604020202020204" pitchFamily="34" charset="0"/>
              <a:buChar char="•"/>
            </a:pPr>
            <a:r>
              <a:rPr lang="en-US" sz="2000" dirty="0" err="1"/>
              <a:t>Arexvy</a:t>
            </a:r>
            <a:r>
              <a:rPr lang="en-US" sz="2000" dirty="0"/>
              <a:t>, made by GSK</a:t>
            </a:r>
          </a:p>
          <a:p>
            <a:pPr marL="800100" lvl="1" indent="-342900">
              <a:buFont typeface="Arial" panose="020B0604020202020204" pitchFamily="34" charset="0"/>
              <a:buChar char="•"/>
            </a:pPr>
            <a:endParaRPr lang="en-US" sz="2000" dirty="0"/>
          </a:p>
          <a:p>
            <a:pPr marL="800100" lvl="1" indent="-342900">
              <a:buFont typeface="Arial" panose="020B0604020202020204" pitchFamily="34" charset="0"/>
              <a:buChar char="•"/>
            </a:pPr>
            <a:r>
              <a:rPr lang="en-US" sz="2000" dirty="0"/>
              <a:t>Approved for adults 60+ years</a:t>
            </a:r>
          </a:p>
          <a:p>
            <a:pPr marL="800100" lvl="1" indent="-342900">
              <a:buFont typeface="Arial" panose="020B0604020202020204" pitchFamily="34" charset="0"/>
              <a:buChar char="•"/>
            </a:pPr>
            <a:endParaRPr lang="en-US" sz="2000" dirty="0"/>
          </a:p>
          <a:p>
            <a:pPr marL="800100" lvl="1" indent="-342900">
              <a:buFont typeface="Arial" panose="020B0604020202020204" pitchFamily="34" charset="0"/>
              <a:buChar char="•"/>
            </a:pPr>
            <a:r>
              <a:rPr lang="en-US" sz="2000" dirty="0"/>
              <a:t>Single dose (0.5 mL) intramuscular injection</a:t>
            </a:r>
          </a:p>
          <a:p>
            <a:pPr marL="800100" lvl="1"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2210905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3242F-EC83-3A49-CECB-A51940281841}"/>
              </a:ext>
            </a:extLst>
          </p:cNvPr>
          <p:cNvSpPr>
            <a:spLocks noGrp="1"/>
          </p:cNvSpPr>
          <p:nvPr>
            <p:ph type="title"/>
          </p:nvPr>
        </p:nvSpPr>
        <p:spPr>
          <a:xfrm>
            <a:off x="653784" y="2309440"/>
            <a:ext cx="6187557" cy="2399898"/>
          </a:xfrm>
        </p:spPr>
        <p:txBody>
          <a:bodyPr/>
          <a:lstStyle/>
          <a:p>
            <a:r>
              <a:rPr lang="en-US" sz="6000" dirty="0"/>
              <a:t>CPT® Revisions</a:t>
            </a:r>
            <a:br>
              <a:rPr lang="en-US" dirty="0"/>
            </a:br>
            <a:endParaRPr lang="en-US" dirty="0"/>
          </a:p>
        </p:txBody>
      </p:sp>
    </p:spTree>
    <p:extLst>
      <p:ext uri="{BB962C8B-B14F-4D97-AF65-F5344CB8AC3E}">
        <p14:creationId xmlns:p14="http://schemas.microsoft.com/office/powerpoint/2010/main" val="27393626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EE19F1-CAC7-DFF6-1F8C-2C5BD937EF1F}"/>
              </a:ext>
            </a:extLst>
          </p:cNvPr>
          <p:cNvSpPr>
            <a:spLocks noGrp="1"/>
          </p:cNvSpPr>
          <p:nvPr>
            <p:ph sz="half" idx="1"/>
          </p:nvPr>
        </p:nvSpPr>
        <p:spPr>
          <a:xfrm>
            <a:off x="838200" y="1479177"/>
            <a:ext cx="9587753" cy="4934676"/>
          </a:xfrm>
        </p:spPr>
        <p:txBody>
          <a:bodyPr/>
          <a:lstStyle/>
          <a:p>
            <a:endParaRPr lang="en-US" sz="2000" dirty="0"/>
          </a:p>
          <a:p>
            <a:pPr>
              <a:lnSpc>
                <a:spcPct val="100000"/>
              </a:lnSpc>
            </a:pPr>
            <a:r>
              <a:rPr lang="en-US" sz="2000" b="1" dirty="0"/>
              <a:t>0308U</a:t>
            </a:r>
            <a:r>
              <a:rPr lang="en-US" sz="2000" dirty="0"/>
              <a:t>, </a:t>
            </a:r>
            <a:r>
              <a:rPr lang="en-US" sz="2000" i="1" dirty="0"/>
              <a:t>Cardiology (coronary artery disease [CAD]), analysis of 3 proteins (high sensitivity [</a:t>
            </a:r>
            <a:r>
              <a:rPr lang="en-US" sz="2000" i="1" dirty="0" err="1"/>
              <a:t>hs</a:t>
            </a:r>
            <a:r>
              <a:rPr lang="en-US" sz="2000" i="1" dirty="0"/>
              <a:t>] troponin, adiponectin, and kidney injury molecule-1 [KIM-1]) </a:t>
            </a:r>
            <a:r>
              <a:rPr lang="en-US" sz="2000" b="1" i="1" u="sng" dirty="0"/>
              <a:t>with 3 clinical parameters (age, sex, history of cardiac intervention)</a:t>
            </a:r>
            <a:r>
              <a:rPr lang="en-US" sz="2000" i="1" dirty="0"/>
              <a:t>, plasma, algorithm reported as a risk score for obstructive CAD</a:t>
            </a:r>
          </a:p>
          <a:p>
            <a:endParaRPr lang="en-US" sz="2000" dirty="0"/>
          </a:p>
        </p:txBody>
      </p:sp>
      <p:sp>
        <p:nvSpPr>
          <p:cNvPr id="3" name="Text Placeholder 2">
            <a:extLst>
              <a:ext uri="{FF2B5EF4-FFF2-40B4-BE49-F238E27FC236}">
                <a16:creationId xmlns:a16="http://schemas.microsoft.com/office/drawing/2014/main" id="{B376ADD5-6A64-2B33-2DEF-959025C80A99}"/>
              </a:ext>
            </a:extLst>
          </p:cNvPr>
          <p:cNvSpPr>
            <a:spLocks noGrp="1"/>
          </p:cNvSpPr>
          <p:nvPr>
            <p:ph type="body" sz="quarter" idx="14"/>
          </p:nvPr>
        </p:nvSpPr>
        <p:spPr/>
        <p:txBody>
          <a:bodyPr/>
          <a:lstStyle/>
          <a:p>
            <a:r>
              <a:rPr lang="en-US" dirty="0"/>
              <a:t>PLA Code- Effective 7/1/2023</a:t>
            </a:r>
          </a:p>
        </p:txBody>
      </p:sp>
      <p:sp>
        <p:nvSpPr>
          <p:cNvPr id="4" name="Title 3">
            <a:extLst>
              <a:ext uri="{FF2B5EF4-FFF2-40B4-BE49-F238E27FC236}">
                <a16:creationId xmlns:a16="http://schemas.microsoft.com/office/drawing/2014/main" id="{262C91D0-933A-E6BF-42AF-EC8144AC7CB4}"/>
              </a:ext>
            </a:extLst>
          </p:cNvPr>
          <p:cNvSpPr>
            <a:spLocks noGrp="1"/>
          </p:cNvSpPr>
          <p:nvPr>
            <p:ph type="title"/>
          </p:nvPr>
        </p:nvSpPr>
        <p:spPr/>
        <p:txBody>
          <a:bodyPr/>
          <a:lstStyle/>
          <a:p>
            <a:r>
              <a:rPr lang="en-US" sz="2800" dirty="0"/>
              <a:t>CPT® Revisions</a:t>
            </a:r>
            <a:endParaRPr lang="en-US" dirty="0"/>
          </a:p>
        </p:txBody>
      </p:sp>
    </p:spTree>
    <p:extLst>
      <p:ext uri="{BB962C8B-B14F-4D97-AF65-F5344CB8AC3E}">
        <p14:creationId xmlns:p14="http://schemas.microsoft.com/office/powerpoint/2010/main" val="2087628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A2EAE-8BD7-EFBF-AA33-BCAF2C89B50F}"/>
              </a:ext>
            </a:extLst>
          </p:cNvPr>
          <p:cNvSpPr>
            <a:spLocks noGrp="1"/>
          </p:cNvSpPr>
          <p:nvPr>
            <p:ph type="title"/>
          </p:nvPr>
        </p:nvSpPr>
        <p:spPr>
          <a:xfrm>
            <a:off x="677847" y="1916408"/>
            <a:ext cx="6621311" cy="2399898"/>
          </a:xfrm>
        </p:spPr>
        <p:txBody>
          <a:bodyPr/>
          <a:lstStyle/>
          <a:p>
            <a:r>
              <a:rPr lang="en-US" sz="6000" dirty="0"/>
              <a:t>CPT® Deletions</a:t>
            </a:r>
          </a:p>
        </p:txBody>
      </p:sp>
    </p:spTree>
    <p:extLst>
      <p:ext uri="{BB962C8B-B14F-4D97-AF65-F5344CB8AC3E}">
        <p14:creationId xmlns:p14="http://schemas.microsoft.com/office/powerpoint/2010/main" val="11840295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80373F-7279-68FB-93D2-D39F5B3EA8F5}"/>
              </a:ext>
            </a:extLst>
          </p:cNvPr>
          <p:cNvSpPr>
            <a:spLocks noGrp="1"/>
          </p:cNvSpPr>
          <p:nvPr>
            <p:ph sz="half" idx="1"/>
          </p:nvPr>
        </p:nvSpPr>
        <p:spPr>
          <a:xfrm>
            <a:off x="845797" y="1250792"/>
            <a:ext cx="9683618" cy="4747804"/>
          </a:xfrm>
        </p:spPr>
        <p:txBody>
          <a:bodyPr/>
          <a:lstStyle/>
          <a:p>
            <a:r>
              <a:rPr lang="en-US" sz="1600" b="1" dirty="0"/>
              <a:t>0053U</a:t>
            </a:r>
            <a:r>
              <a:rPr lang="en-US" sz="1600" dirty="0"/>
              <a:t>, </a:t>
            </a:r>
            <a:r>
              <a:rPr lang="en-US" sz="1600" i="1" dirty="0"/>
              <a:t>Oncology (prostate cancer), FISH analysis of 4 genes (ASAP1, HDAC9, CHD1 and PTEN), needle biopsy specimen, algorithm reported as probability of higher tumor grade</a:t>
            </a:r>
          </a:p>
          <a:p>
            <a:endParaRPr lang="en-US" sz="700" dirty="0"/>
          </a:p>
          <a:p>
            <a:r>
              <a:rPr lang="en-US" sz="1600" b="1" dirty="0"/>
              <a:t>0143U</a:t>
            </a:r>
            <a:r>
              <a:rPr lang="en-US" sz="1600" dirty="0"/>
              <a:t>, </a:t>
            </a:r>
            <a:r>
              <a:rPr lang="en-US" sz="1600" i="1" dirty="0"/>
              <a:t>Drug assay, definitive, 120 or more drugs or metabolites, urine, quantitative liquid chromatography with tandem mass spectrometry (LC-MS/MS) using multiple reaction monitoring (MRM), with drug or metabolite description, comments including sample validation, per date of service</a:t>
            </a:r>
          </a:p>
          <a:p>
            <a:endParaRPr lang="en-US" sz="700" dirty="0"/>
          </a:p>
          <a:p>
            <a:r>
              <a:rPr lang="en-US" sz="1600" b="1" dirty="0"/>
              <a:t>0144U</a:t>
            </a:r>
            <a:r>
              <a:rPr lang="en-US" sz="1600" dirty="0"/>
              <a:t>, </a:t>
            </a:r>
            <a:r>
              <a:rPr lang="en-US" sz="1600" i="1" dirty="0"/>
              <a:t>Drug assay, definitive, 160 or more drugs or metabolites, urine, quantitative liquid chromatography with tandem mass spectrometry (LC-MS/MS) using multiple reaction monitoring (MRM), with drug or metabolite description, comments including sample validation, per date of service</a:t>
            </a:r>
          </a:p>
          <a:p>
            <a:endParaRPr lang="en-US" sz="700" i="1" dirty="0"/>
          </a:p>
          <a:p>
            <a:r>
              <a:rPr lang="en-US" sz="1600" b="1" dirty="0"/>
              <a:t>0145U</a:t>
            </a:r>
            <a:r>
              <a:rPr lang="en-US" sz="1600" dirty="0"/>
              <a:t>, </a:t>
            </a:r>
            <a:r>
              <a:rPr lang="en-US" sz="1600" i="1" dirty="0"/>
              <a:t>Drug assay, definitive, 65 or more drugs or metabolites, urine, quantitative liquid chromatography with tandem mass spectrometry (LC-MS/MS) using multiple reaction monitoring (MRM), with drug or metabolite description, comments including sample validation, per date of service</a:t>
            </a:r>
          </a:p>
          <a:p>
            <a:endParaRPr lang="en-US" sz="700" dirty="0"/>
          </a:p>
          <a:p>
            <a:r>
              <a:rPr lang="en-US" sz="1600" b="1" dirty="0"/>
              <a:t>0146U</a:t>
            </a:r>
            <a:r>
              <a:rPr lang="en-US" sz="1600" dirty="0"/>
              <a:t>, </a:t>
            </a:r>
            <a:r>
              <a:rPr lang="en-US" sz="1600" i="1" dirty="0"/>
              <a:t>Drug assay, definitive, 80 or more drugs or metabolites, urine, by quantitative liquid chromatography with tandem mass spectrometry (LC-MS/MS) using multiple reaction monitoring (MRM), with drug or metabolite description, comments including sample validation, per date of service</a:t>
            </a:r>
          </a:p>
          <a:p>
            <a:endParaRPr lang="en-US" dirty="0"/>
          </a:p>
        </p:txBody>
      </p:sp>
      <p:sp>
        <p:nvSpPr>
          <p:cNvPr id="3" name="Text Placeholder 2">
            <a:extLst>
              <a:ext uri="{FF2B5EF4-FFF2-40B4-BE49-F238E27FC236}">
                <a16:creationId xmlns:a16="http://schemas.microsoft.com/office/drawing/2014/main" id="{2FF53362-424A-38EA-3697-F71CD69B3E73}"/>
              </a:ext>
            </a:extLst>
          </p:cNvPr>
          <p:cNvSpPr>
            <a:spLocks noGrp="1"/>
          </p:cNvSpPr>
          <p:nvPr>
            <p:ph type="body" sz="quarter" idx="14"/>
          </p:nvPr>
        </p:nvSpPr>
        <p:spPr/>
        <p:txBody>
          <a:bodyPr/>
          <a:lstStyle/>
          <a:p>
            <a:r>
              <a:rPr lang="en-US" dirty="0"/>
              <a:t>PLA Codes- Expiration 6/30/2023</a:t>
            </a:r>
          </a:p>
        </p:txBody>
      </p:sp>
      <p:sp>
        <p:nvSpPr>
          <p:cNvPr id="4" name="Title 3">
            <a:extLst>
              <a:ext uri="{FF2B5EF4-FFF2-40B4-BE49-F238E27FC236}">
                <a16:creationId xmlns:a16="http://schemas.microsoft.com/office/drawing/2014/main" id="{CD251880-C563-6C52-EDA7-9D3EEAD1FEEB}"/>
              </a:ext>
            </a:extLst>
          </p:cNvPr>
          <p:cNvSpPr>
            <a:spLocks noGrp="1"/>
          </p:cNvSpPr>
          <p:nvPr>
            <p:ph type="title"/>
          </p:nvPr>
        </p:nvSpPr>
        <p:spPr/>
        <p:txBody>
          <a:bodyPr/>
          <a:lstStyle/>
          <a:p>
            <a:r>
              <a:rPr lang="en-US" dirty="0"/>
              <a:t>CPT® Deletions</a:t>
            </a:r>
          </a:p>
        </p:txBody>
      </p:sp>
    </p:spTree>
    <p:extLst>
      <p:ext uri="{BB962C8B-B14F-4D97-AF65-F5344CB8AC3E}">
        <p14:creationId xmlns:p14="http://schemas.microsoft.com/office/powerpoint/2010/main" val="30311786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80373F-7279-68FB-93D2-D39F5B3EA8F5}"/>
              </a:ext>
            </a:extLst>
          </p:cNvPr>
          <p:cNvSpPr>
            <a:spLocks noGrp="1"/>
          </p:cNvSpPr>
          <p:nvPr>
            <p:ph sz="half" idx="1"/>
          </p:nvPr>
        </p:nvSpPr>
        <p:spPr>
          <a:xfrm>
            <a:off x="838200" y="1388125"/>
            <a:ext cx="9683618" cy="4747804"/>
          </a:xfrm>
        </p:spPr>
        <p:txBody>
          <a:bodyPr/>
          <a:lstStyle/>
          <a:p>
            <a:r>
              <a:rPr lang="en-US" sz="1600" b="1" dirty="0"/>
              <a:t>0147U</a:t>
            </a:r>
            <a:r>
              <a:rPr lang="en-US" sz="1600" dirty="0"/>
              <a:t>, </a:t>
            </a:r>
            <a:r>
              <a:rPr lang="en-US" sz="1600" i="1" dirty="0"/>
              <a:t>Drug assay, definitive, 85 or more drugs or metabolites, urine, quantitative liquid chromatography with tandem mass spectrometry (LC-MS/MS) using multiple reaction monitoring (MRM), with drug or metabolite description, comments including sample validation, per date of service</a:t>
            </a:r>
          </a:p>
          <a:p>
            <a:endParaRPr lang="en-US" sz="700" i="1" dirty="0"/>
          </a:p>
          <a:p>
            <a:r>
              <a:rPr lang="en-US" sz="1600" b="1" dirty="0"/>
              <a:t>0148U</a:t>
            </a:r>
            <a:r>
              <a:rPr lang="en-US" sz="1600" dirty="0"/>
              <a:t>, </a:t>
            </a:r>
            <a:r>
              <a:rPr lang="en-US" sz="1600" i="1" dirty="0"/>
              <a:t>Drug assay, definitive, 100 or more drugs or metabolites, urine, quantitative liquid chromatography with tandem mass spectrometry (LC-MS/MS) using multiple reaction monitoring (MRM), with drug or metabolite description, comments including sample validation, per date of service</a:t>
            </a:r>
          </a:p>
          <a:p>
            <a:endParaRPr lang="en-US" sz="700" i="1" dirty="0"/>
          </a:p>
          <a:p>
            <a:r>
              <a:rPr lang="en-US" sz="1600" b="1" dirty="0"/>
              <a:t>0149U</a:t>
            </a:r>
            <a:r>
              <a:rPr lang="en-US" sz="1600" dirty="0"/>
              <a:t>, </a:t>
            </a:r>
            <a:r>
              <a:rPr lang="en-US" sz="1600" i="1" dirty="0"/>
              <a:t>Drug assay, definitive, 60 or more drugs or metabolites, urine, quantitative liquid chromatography with tandem mass spectrometry (LC-MS/MS) using multiple reaction monitoring (MRM), with drug or metabolite description, comments including sample validation, per date of service</a:t>
            </a:r>
          </a:p>
          <a:p>
            <a:endParaRPr lang="en-US" sz="700" i="1" dirty="0"/>
          </a:p>
          <a:p>
            <a:r>
              <a:rPr lang="en-US" sz="1600" b="1" dirty="0"/>
              <a:t>0150U</a:t>
            </a:r>
            <a:r>
              <a:rPr lang="en-US" sz="1600" dirty="0"/>
              <a:t>, </a:t>
            </a:r>
            <a:r>
              <a:rPr lang="en-US" sz="1600" i="1" dirty="0"/>
              <a:t>Drug assay, definitive, 120 or more drugs or metabolites, urine, quantitative liquid chromatography with tandem mass spectrometry (LC-MS/MS) using multiple reaction monitoring (MRM), with drug or metabolite description, comments including sample validation, per date of service</a:t>
            </a:r>
          </a:p>
          <a:p>
            <a:endParaRPr lang="en-US" dirty="0"/>
          </a:p>
        </p:txBody>
      </p:sp>
      <p:sp>
        <p:nvSpPr>
          <p:cNvPr id="3" name="Text Placeholder 2">
            <a:extLst>
              <a:ext uri="{FF2B5EF4-FFF2-40B4-BE49-F238E27FC236}">
                <a16:creationId xmlns:a16="http://schemas.microsoft.com/office/drawing/2014/main" id="{2FF53362-424A-38EA-3697-F71CD69B3E73}"/>
              </a:ext>
            </a:extLst>
          </p:cNvPr>
          <p:cNvSpPr>
            <a:spLocks noGrp="1"/>
          </p:cNvSpPr>
          <p:nvPr>
            <p:ph type="body" sz="quarter" idx="14"/>
          </p:nvPr>
        </p:nvSpPr>
        <p:spPr/>
        <p:txBody>
          <a:bodyPr/>
          <a:lstStyle/>
          <a:p>
            <a:r>
              <a:rPr lang="en-US" dirty="0"/>
              <a:t>PLA Codes- Expiration 6/30/2023</a:t>
            </a:r>
          </a:p>
        </p:txBody>
      </p:sp>
      <p:sp>
        <p:nvSpPr>
          <p:cNvPr id="4" name="Title 3">
            <a:extLst>
              <a:ext uri="{FF2B5EF4-FFF2-40B4-BE49-F238E27FC236}">
                <a16:creationId xmlns:a16="http://schemas.microsoft.com/office/drawing/2014/main" id="{CD251880-C563-6C52-EDA7-9D3EEAD1FEEB}"/>
              </a:ext>
            </a:extLst>
          </p:cNvPr>
          <p:cNvSpPr>
            <a:spLocks noGrp="1"/>
          </p:cNvSpPr>
          <p:nvPr>
            <p:ph type="title"/>
          </p:nvPr>
        </p:nvSpPr>
        <p:spPr/>
        <p:txBody>
          <a:bodyPr/>
          <a:lstStyle/>
          <a:p>
            <a:r>
              <a:rPr lang="en-US" dirty="0"/>
              <a:t>CPT® Deletions</a:t>
            </a:r>
          </a:p>
        </p:txBody>
      </p:sp>
    </p:spTree>
    <p:extLst>
      <p:ext uri="{BB962C8B-B14F-4D97-AF65-F5344CB8AC3E}">
        <p14:creationId xmlns:p14="http://schemas.microsoft.com/office/powerpoint/2010/main" val="31319634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20014-A9EE-3DC7-E2BB-925075045357}"/>
              </a:ext>
            </a:extLst>
          </p:cNvPr>
          <p:cNvSpPr>
            <a:spLocks noGrp="1"/>
          </p:cNvSpPr>
          <p:nvPr>
            <p:ph type="title"/>
          </p:nvPr>
        </p:nvSpPr>
        <p:spPr>
          <a:xfrm>
            <a:off x="750036" y="2285376"/>
            <a:ext cx="6187557" cy="2399898"/>
          </a:xfrm>
        </p:spPr>
        <p:txBody>
          <a:bodyPr/>
          <a:lstStyle/>
          <a:p>
            <a:r>
              <a:rPr lang="en-US" sz="6000" dirty="0"/>
              <a:t>HCPCS Additions</a:t>
            </a:r>
            <a:br>
              <a:rPr lang="en-US" dirty="0"/>
            </a:br>
            <a:endParaRPr lang="en-US" dirty="0"/>
          </a:p>
        </p:txBody>
      </p:sp>
    </p:spTree>
    <p:extLst>
      <p:ext uri="{BB962C8B-B14F-4D97-AF65-F5344CB8AC3E}">
        <p14:creationId xmlns:p14="http://schemas.microsoft.com/office/powerpoint/2010/main" val="24964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0734075B-BF97-C8A0-F384-E4A24F29826E}"/>
              </a:ext>
            </a:extLst>
          </p:cNvPr>
          <p:cNvSpPr>
            <a:spLocks noGrp="1"/>
          </p:cNvSpPr>
          <p:nvPr>
            <p:ph type="body" sz="quarter" idx="24"/>
          </p:nvPr>
        </p:nvSpPr>
        <p:spPr>
          <a:xfrm>
            <a:off x="5646326" y="1492634"/>
            <a:ext cx="5764624" cy="4571982"/>
          </a:xfrm>
        </p:spPr>
        <p:txBody>
          <a:bodyPr/>
          <a:lstStyle/>
          <a:p>
            <a:pPr marL="342900" indent="-342900">
              <a:buFont typeface="Arial" panose="020B0604020202020204" pitchFamily="34" charset="0"/>
              <a:buChar char="•"/>
            </a:pPr>
            <a:r>
              <a:rPr lang="en-US" sz="2000" dirty="0"/>
              <a:t>Overview of Additions, Revisions, and Deletions By Section</a:t>
            </a:r>
          </a:p>
          <a:p>
            <a:pPr marL="342900" indent="-342900">
              <a:buFont typeface="Arial" panose="020B0604020202020204" pitchFamily="34" charset="0"/>
              <a:buChar char="•"/>
            </a:pPr>
            <a:r>
              <a:rPr lang="en-US" sz="2000" dirty="0"/>
              <a:t>CPT® Additions</a:t>
            </a:r>
          </a:p>
          <a:p>
            <a:pPr marL="342900" indent="-342900">
              <a:buFont typeface="Arial" panose="020B0604020202020204" pitchFamily="34" charset="0"/>
              <a:buChar char="•"/>
            </a:pPr>
            <a:r>
              <a:rPr lang="en-US" sz="2000" dirty="0"/>
              <a:t>CPT® Revisions</a:t>
            </a:r>
          </a:p>
          <a:p>
            <a:pPr marL="342900" indent="-342900">
              <a:buFont typeface="Arial" panose="020B0604020202020204" pitchFamily="34" charset="0"/>
              <a:buChar char="•"/>
            </a:pPr>
            <a:r>
              <a:rPr lang="en-US" sz="2000" dirty="0"/>
              <a:t>CPT® Deletions</a:t>
            </a:r>
          </a:p>
          <a:p>
            <a:pPr marL="342900" indent="-342900">
              <a:buFont typeface="Arial" panose="020B0604020202020204" pitchFamily="34" charset="0"/>
              <a:buChar char="•"/>
            </a:pPr>
            <a:r>
              <a:rPr lang="en-US" sz="2000" dirty="0"/>
              <a:t>HCPCS Additions</a:t>
            </a:r>
          </a:p>
          <a:p>
            <a:pPr marL="342900" indent="-342900">
              <a:buFont typeface="Arial" panose="020B0604020202020204" pitchFamily="34" charset="0"/>
              <a:buChar char="•"/>
            </a:pPr>
            <a:r>
              <a:rPr lang="en-US" sz="2000" dirty="0"/>
              <a:t>HCPCS Revisions</a:t>
            </a:r>
          </a:p>
          <a:p>
            <a:pPr marL="342900" indent="-342900">
              <a:buFont typeface="Arial" panose="020B0604020202020204" pitchFamily="34" charset="0"/>
              <a:buChar char="•"/>
            </a:pPr>
            <a:r>
              <a:rPr lang="en-US" sz="2000" dirty="0"/>
              <a:t>HCPCS Payment Changes</a:t>
            </a:r>
          </a:p>
          <a:p>
            <a:pPr marL="342900" indent="-342900">
              <a:buFont typeface="Arial" panose="020B0604020202020204" pitchFamily="34" charset="0"/>
              <a:buChar char="•"/>
            </a:pPr>
            <a:r>
              <a:rPr lang="en-US" sz="2000" dirty="0"/>
              <a:t>HCPCS Deletions</a:t>
            </a:r>
          </a:p>
          <a:p>
            <a:pPr marL="342900" indent="-342900">
              <a:buFont typeface="Arial" panose="020B0604020202020204" pitchFamily="34" charset="0"/>
              <a:buChar char="•"/>
            </a:pPr>
            <a:r>
              <a:rPr lang="en-US" sz="2000" dirty="0"/>
              <a:t>Questions</a:t>
            </a:r>
          </a:p>
          <a:p>
            <a:endParaRPr lang="en-US" sz="2000" dirty="0"/>
          </a:p>
        </p:txBody>
      </p:sp>
    </p:spTree>
    <p:extLst>
      <p:ext uri="{BB962C8B-B14F-4D97-AF65-F5344CB8AC3E}">
        <p14:creationId xmlns:p14="http://schemas.microsoft.com/office/powerpoint/2010/main" val="35411664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4699A3-B239-9F2A-38FA-E10F8C386008}"/>
              </a:ext>
            </a:extLst>
          </p:cNvPr>
          <p:cNvSpPr>
            <a:spLocks noGrp="1"/>
          </p:cNvSpPr>
          <p:nvPr>
            <p:ph sz="half" idx="1"/>
          </p:nvPr>
        </p:nvSpPr>
        <p:spPr>
          <a:xfrm>
            <a:off x="838200" y="1051491"/>
            <a:ext cx="9683618" cy="4965327"/>
          </a:xfrm>
        </p:spPr>
        <p:txBody>
          <a:bodyPr/>
          <a:lstStyle/>
          <a:p>
            <a:endParaRPr lang="en-US" sz="1600" i="1" dirty="0"/>
          </a:p>
          <a:p>
            <a:r>
              <a:rPr lang="en-US" sz="1600" b="1" dirty="0"/>
              <a:t>C9150</a:t>
            </a:r>
            <a:r>
              <a:rPr lang="en-US" sz="1600" b="1" i="1" dirty="0"/>
              <a:t>, </a:t>
            </a:r>
            <a:r>
              <a:rPr lang="en-US" sz="1600" i="1" dirty="0"/>
              <a:t>Xenon Xe-129 hyperpolarized gas, diagnostic, per study dose</a:t>
            </a:r>
          </a:p>
          <a:p>
            <a:endParaRPr lang="en-US" sz="700" i="1" dirty="0"/>
          </a:p>
          <a:p>
            <a:r>
              <a:rPr lang="en-US" sz="1600" b="1" dirty="0"/>
              <a:t>C9151</a:t>
            </a:r>
            <a:r>
              <a:rPr lang="en-US" sz="1600" b="1" i="1" dirty="0"/>
              <a:t>, </a:t>
            </a:r>
            <a:r>
              <a:rPr lang="en-US" sz="1600" i="1" dirty="0"/>
              <a:t>Injection, </a:t>
            </a:r>
            <a:r>
              <a:rPr lang="en-US" sz="1600" i="1" dirty="0" err="1"/>
              <a:t>pegcetacoplan</a:t>
            </a:r>
            <a:r>
              <a:rPr lang="en-US" sz="1600" i="1" dirty="0"/>
              <a:t>, 1 mg</a:t>
            </a:r>
          </a:p>
          <a:p>
            <a:pPr marL="742950" lvl="1" indent="-285750">
              <a:buFont typeface="Arial" panose="020B0604020202020204" pitchFamily="34" charset="0"/>
              <a:buChar char="•"/>
            </a:pPr>
            <a:r>
              <a:rPr lang="en-US" sz="1600" dirty="0" err="1"/>
              <a:t>Empaveli</a:t>
            </a:r>
            <a:r>
              <a:rPr lang="en-US" sz="1600" dirty="0"/>
              <a:t>™</a:t>
            </a:r>
          </a:p>
          <a:p>
            <a:endParaRPr lang="en-US" sz="700" i="1" dirty="0"/>
          </a:p>
          <a:p>
            <a:r>
              <a:rPr lang="en-US" sz="1600" b="1" dirty="0"/>
              <a:t>C9784</a:t>
            </a:r>
            <a:r>
              <a:rPr lang="en-US" sz="1600" b="1" i="1" dirty="0"/>
              <a:t>, </a:t>
            </a:r>
            <a:r>
              <a:rPr lang="en-US" sz="1600" i="1" dirty="0"/>
              <a:t>Gastric restrictive procedure, endoscopic sleeve gastroplasty, with esophagogastroduodenoscopy and intraluminal tube insertion, if performed, including all system and tissue anchoring components</a:t>
            </a:r>
          </a:p>
          <a:p>
            <a:pPr marL="742950" lvl="1" indent="-285750">
              <a:buFont typeface="Arial" panose="020B0604020202020204" pitchFamily="34" charset="0"/>
              <a:buChar char="•"/>
            </a:pPr>
            <a:r>
              <a:rPr lang="en-US" sz="1600" dirty="0">
                <a:hlinkClick r:id="rId3"/>
              </a:rPr>
              <a:t>https://www.hopkinsmedicine.org/health/treatment-tests-and-therapies/endoscopic-sleeve-gastroplasty</a:t>
            </a:r>
            <a:r>
              <a:rPr lang="en-US" sz="1600" dirty="0"/>
              <a:t> </a:t>
            </a:r>
          </a:p>
          <a:p>
            <a:endParaRPr lang="en-US" sz="700" i="1" dirty="0"/>
          </a:p>
          <a:p>
            <a:r>
              <a:rPr lang="en-US" sz="1600" b="1" dirty="0"/>
              <a:t>C9785</a:t>
            </a:r>
            <a:r>
              <a:rPr lang="en-US" sz="1600" b="1" i="1" dirty="0"/>
              <a:t>, </a:t>
            </a:r>
            <a:r>
              <a:rPr lang="en-US" sz="1600" i="1" dirty="0"/>
              <a:t>Endoscopic outlet reduction, gastric pouch application, with endoscopy and intraluminal tube insertion, if performed, including all system and tissue anchoring components</a:t>
            </a:r>
          </a:p>
          <a:p>
            <a:pPr marL="742950" lvl="1" indent="-285750">
              <a:buFont typeface="Arial" panose="020B0604020202020204" pitchFamily="34" charset="0"/>
              <a:buChar char="•"/>
            </a:pPr>
            <a:r>
              <a:rPr lang="en-US" sz="1600" dirty="0" err="1"/>
              <a:t>TORe</a:t>
            </a:r>
            <a:r>
              <a:rPr lang="en-US" sz="1600" dirty="0"/>
              <a:t> Procedure</a:t>
            </a:r>
          </a:p>
          <a:p>
            <a:endParaRPr lang="en-US" sz="700" i="1" dirty="0"/>
          </a:p>
          <a:p>
            <a:r>
              <a:rPr lang="en-US" sz="1600" b="1" dirty="0"/>
              <a:t>C9786</a:t>
            </a:r>
            <a:r>
              <a:rPr lang="en-US" sz="1600" i="1" dirty="0"/>
              <a:t>, Echocardiography image post processing for computer aided detection of heart failure with preserved ejection fraction, including interpretation and report</a:t>
            </a:r>
          </a:p>
          <a:p>
            <a:endParaRPr lang="en-US" i="1" dirty="0"/>
          </a:p>
          <a:p>
            <a:endParaRPr lang="en-US" i="1" dirty="0"/>
          </a:p>
          <a:p>
            <a:endParaRPr lang="en-US" i="1" dirty="0"/>
          </a:p>
        </p:txBody>
      </p:sp>
      <p:sp>
        <p:nvSpPr>
          <p:cNvPr id="3" name="Text Placeholder 2">
            <a:extLst>
              <a:ext uri="{FF2B5EF4-FFF2-40B4-BE49-F238E27FC236}">
                <a16:creationId xmlns:a16="http://schemas.microsoft.com/office/drawing/2014/main" id="{6C50EBD2-345D-2A11-0174-C03AD5111C35}"/>
              </a:ext>
            </a:extLst>
          </p:cNvPr>
          <p:cNvSpPr>
            <a:spLocks noGrp="1"/>
          </p:cNvSpPr>
          <p:nvPr>
            <p:ph type="body" sz="quarter" idx="14"/>
          </p:nvPr>
        </p:nvSpPr>
        <p:spPr/>
        <p:txBody>
          <a:bodyPr/>
          <a:lstStyle/>
          <a:p>
            <a:r>
              <a:rPr lang="en-US" dirty="0"/>
              <a:t>Outpatient PPS- Effective 7/1/2023</a:t>
            </a:r>
          </a:p>
        </p:txBody>
      </p:sp>
      <p:sp>
        <p:nvSpPr>
          <p:cNvPr id="4" name="Title 3">
            <a:extLst>
              <a:ext uri="{FF2B5EF4-FFF2-40B4-BE49-F238E27FC236}">
                <a16:creationId xmlns:a16="http://schemas.microsoft.com/office/drawing/2014/main" id="{2711D64A-A8E2-82F9-A281-3E5139B385E0}"/>
              </a:ext>
            </a:extLst>
          </p:cNvPr>
          <p:cNvSpPr>
            <a:spLocks noGrp="1"/>
          </p:cNvSpPr>
          <p:nvPr>
            <p:ph type="title"/>
          </p:nvPr>
        </p:nvSpPr>
        <p:spPr/>
        <p:txBody>
          <a:bodyPr/>
          <a:lstStyle/>
          <a:p>
            <a:r>
              <a:rPr lang="en-US" sz="2800" dirty="0"/>
              <a:t>HCPCS Additions</a:t>
            </a:r>
            <a:endParaRPr lang="en-US" dirty="0"/>
          </a:p>
        </p:txBody>
      </p:sp>
    </p:spTree>
    <p:extLst>
      <p:ext uri="{BB962C8B-B14F-4D97-AF65-F5344CB8AC3E}">
        <p14:creationId xmlns:p14="http://schemas.microsoft.com/office/powerpoint/2010/main" val="19663737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C90349-6FF1-7DE7-C3FB-0F23BFBEF35D}"/>
              </a:ext>
            </a:extLst>
          </p:cNvPr>
          <p:cNvSpPr>
            <a:spLocks noGrp="1"/>
          </p:cNvSpPr>
          <p:nvPr>
            <p:ph sz="half" idx="1"/>
          </p:nvPr>
        </p:nvSpPr>
        <p:spPr>
          <a:xfrm>
            <a:off x="838200" y="1401959"/>
            <a:ext cx="9683618" cy="4614859"/>
          </a:xfrm>
        </p:spPr>
        <p:txBody>
          <a:bodyPr/>
          <a:lstStyle/>
          <a:p>
            <a:r>
              <a:rPr lang="en-US" sz="1600" b="1" dirty="0"/>
              <a:t>C9787</a:t>
            </a:r>
            <a:r>
              <a:rPr lang="en-US" sz="1600" dirty="0"/>
              <a:t>, </a:t>
            </a:r>
            <a:r>
              <a:rPr lang="en-US" sz="1600" i="1" dirty="0"/>
              <a:t>Gastric electrophysiology mapping with simultaneous patient symptom profiling</a:t>
            </a:r>
          </a:p>
          <a:p>
            <a:endParaRPr lang="en-US" dirty="0"/>
          </a:p>
        </p:txBody>
      </p:sp>
      <p:sp>
        <p:nvSpPr>
          <p:cNvPr id="3" name="Text Placeholder 2">
            <a:extLst>
              <a:ext uri="{FF2B5EF4-FFF2-40B4-BE49-F238E27FC236}">
                <a16:creationId xmlns:a16="http://schemas.microsoft.com/office/drawing/2014/main" id="{77CF33DF-9712-3890-B86A-3C70DE03295B}"/>
              </a:ext>
            </a:extLst>
          </p:cNvPr>
          <p:cNvSpPr>
            <a:spLocks noGrp="1"/>
          </p:cNvSpPr>
          <p:nvPr>
            <p:ph type="body" sz="quarter" idx="14"/>
          </p:nvPr>
        </p:nvSpPr>
        <p:spPr/>
        <p:txBody>
          <a:bodyPr/>
          <a:lstStyle/>
          <a:p>
            <a:r>
              <a:rPr lang="en-US" dirty="0"/>
              <a:t>Outpatient PPS- Effective 7/1/2023</a:t>
            </a:r>
          </a:p>
          <a:p>
            <a:endParaRPr lang="en-US" dirty="0"/>
          </a:p>
        </p:txBody>
      </p:sp>
      <p:sp>
        <p:nvSpPr>
          <p:cNvPr id="4" name="Title 3">
            <a:extLst>
              <a:ext uri="{FF2B5EF4-FFF2-40B4-BE49-F238E27FC236}">
                <a16:creationId xmlns:a16="http://schemas.microsoft.com/office/drawing/2014/main" id="{8D2392E9-A523-2796-DA59-A39AC3EEEABA}"/>
              </a:ext>
            </a:extLst>
          </p:cNvPr>
          <p:cNvSpPr>
            <a:spLocks noGrp="1"/>
          </p:cNvSpPr>
          <p:nvPr>
            <p:ph type="title"/>
          </p:nvPr>
        </p:nvSpPr>
        <p:spPr/>
        <p:txBody>
          <a:bodyPr/>
          <a:lstStyle/>
          <a:p>
            <a:r>
              <a:rPr lang="en-US" dirty="0"/>
              <a:t>HCPCS Additions</a:t>
            </a:r>
          </a:p>
        </p:txBody>
      </p:sp>
      <p:pic>
        <p:nvPicPr>
          <p:cNvPr id="8" name="Picture 7">
            <a:extLst>
              <a:ext uri="{FF2B5EF4-FFF2-40B4-BE49-F238E27FC236}">
                <a16:creationId xmlns:a16="http://schemas.microsoft.com/office/drawing/2014/main" id="{8C5FDC32-11BC-A18D-453B-C63A66D90677}"/>
              </a:ext>
            </a:extLst>
          </p:cNvPr>
          <p:cNvPicPr>
            <a:picLocks noChangeAspect="1"/>
          </p:cNvPicPr>
          <p:nvPr/>
        </p:nvPicPr>
        <p:blipFill>
          <a:blip r:embed="rId3"/>
          <a:stretch>
            <a:fillRect/>
          </a:stretch>
        </p:blipFill>
        <p:spPr>
          <a:xfrm>
            <a:off x="838200" y="2685593"/>
            <a:ext cx="3016728" cy="2478927"/>
          </a:xfrm>
          <a:prstGeom prst="rect">
            <a:avLst/>
          </a:prstGeom>
          <a:effectLst/>
        </p:spPr>
      </p:pic>
      <p:pic>
        <p:nvPicPr>
          <p:cNvPr id="10" name="Picture 9">
            <a:extLst>
              <a:ext uri="{FF2B5EF4-FFF2-40B4-BE49-F238E27FC236}">
                <a16:creationId xmlns:a16="http://schemas.microsoft.com/office/drawing/2014/main" id="{4D8DF91B-7A0F-2498-E86C-F157257A7EDD}"/>
              </a:ext>
            </a:extLst>
          </p:cNvPr>
          <p:cNvPicPr>
            <a:picLocks noChangeAspect="1"/>
          </p:cNvPicPr>
          <p:nvPr/>
        </p:nvPicPr>
        <p:blipFill rotWithShape="1">
          <a:blip r:embed="rId4"/>
          <a:srcRect b="3326"/>
          <a:stretch/>
        </p:blipFill>
        <p:spPr>
          <a:xfrm>
            <a:off x="4486229" y="2054957"/>
            <a:ext cx="5584047" cy="3740201"/>
          </a:xfrm>
          <a:prstGeom prst="rect">
            <a:avLst/>
          </a:prstGeom>
          <a:effectLst/>
        </p:spPr>
      </p:pic>
    </p:spTree>
    <p:extLst>
      <p:ext uri="{BB962C8B-B14F-4D97-AF65-F5344CB8AC3E}">
        <p14:creationId xmlns:p14="http://schemas.microsoft.com/office/powerpoint/2010/main" val="32045378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4699A3-B239-9F2A-38FA-E10F8C386008}"/>
              </a:ext>
            </a:extLst>
          </p:cNvPr>
          <p:cNvSpPr>
            <a:spLocks noGrp="1"/>
          </p:cNvSpPr>
          <p:nvPr>
            <p:ph sz="half" idx="1"/>
          </p:nvPr>
        </p:nvSpPr>
        <p:spPr>
          <a:xfrm>
            <a:off x="838200" y="1483116"/>
            <a:ext cx="9683618" cy="4635696"/>
          </a:xfrm>
        </p:spPr>
        <p:txBody>
          <a:bodyPr/>
          <a:lstStyle/>
          <a:p>
            <a:pPr>
              <a:spcAft>
                <a:spcPts val="1200"/>
              </a:spcAft>
            </a:pPr>
            <a:r>
              <a:rPr lang="en-US" sz="1600" b="1" dirty="0"/>
              <a:t>J0137</a:t>
            </a:r>
            <a:r>
              <a:rPr lang="en-US" sz="1600" i="1" dirty="0"/>
              <a:t>, Injection, acetaminophen (</a:t>
            </a:r>
            <a:r>
              <a:rPr lang="en-US" sz="1600" i="1" dirty="0" err="1"/>
              <a:t>Hikma</a:t>
            </a:r>
            <a:r>
              <a:rPr lang="en-US" sz="1600" i="1" dirty="0"/>
              <a:t>) not therapeutically equivalent to J0131, 10 mg</a:t>
            </a:r>
          </a:p>
          <a:p>
            <a:pPr>
              <a:spcAft>
                <a:spcPts val="1200"/>
              </a:spcAft>
            </a:pPr>
            <a:r>
              <a:rPr lang="en-US" sz="1600" b="1" dirty="0"/>
              <a:t>J0206</a:t>
            </a:r>
            <a:r>
              <a:rPr lang="en-US" sz="1600" i="1" dirty="0"/>
              <a:t>, Injection, allopurinol sodium, 1 mg</a:t>
            </a:r>
          </a:p>
          <a:p>
            <a:pPr>
              <a:spcAft>
                <a:spcPts val="1200"/>
              </a:spcAft>
            </a:pPr>
            <a:r>
              <a:rPr lang="en-US" sz="1600" b="1" dirty="0"/>
              <a:t>J0216</a:t>
            </a:r>
            <a:r>
              <a:rPr lang="en-US" sz="1600" i="1" dirty="0"/>
              <a:t>, Injection, alfentanil hydrochloride, 500 micrograms</a:t>
            </a:r>
          </a:p>
          <a:p>
            <a:pPr>
              <a:spcAft>
                <a:spcPts val="1200"/>
              </a:spcAft>
            </a:pPr>
            <a:r>
              <a:rPr lang="en-US" sz="1600" b="1" dirty="0"/>
              <a:t>J0457</a:t>
            </a:r>
            <a:r>
              <a:rPr lang="en-US" sz="1600" i="1" dirty="0"/>
              <a:t>, Injection, aztreonam, 100 mg</a:t>
            </a:r>
          </a:p>
          <a:p>
            <a:pPr>
              <a:spcAft>
                <a:spcPts val="1200"/>
              </a:spcAft>
            </a:pPr>
            <a:r>
              <a:rPr lang="en-US" sz="1600" b="1" dirty="0"/>
              <a:t>J0665</a:t>
            </a:r>
            <a:r>
              <a:rPr lang="en-US" sz="1600" i="1" dirty="0"/>
              <a:t>, Injection, </a:t>
            </a:r>
            <a:r>
              <a:rPr lang="en-US" sz="1600" i="1" dirty="0" err="1"/>
              <a:t>bupivicaine</a:t>
            </a:r>
            <a:r>
              <a:rPr lang="en-US" sz="1600" i="1" dirty="0"/>
              <a:t>, not otherwise specified, 0.5 mg</a:t>
            </a:r>
          </a:p>
          <a:p>
            <a:pPr>
              <a:spcAft>
                <a:spcPts val="1200"/>
              </a:spcAft>
            </a:pPr>
            <a:r>
              <a:rPr lang="en-US" sz="1600" b="1" dirty="0"/>
              <a:t>J0736</a:t>
            </a:r>
            <a:r>
              <a:rPr lang="en-US" sz="1600" i="1" dirty="0"/>
              <a:t>, Injection, clindamycin phosphate, 300 mg</a:t>
            </a:r>
          </a:p>
          <a:p>
            <a:pPr>
              <a:spcAft>
                <a:spcPts val="1200"/>
              </a:spcAft>
            </a:pPr>
            <a:r>
              <a:rPr lang="en-US" sz="1600" b="1" dirty="0"/>
              <a:t>J0737</a:t>
            </a:r>
            <a:r>
              <a:rPr lang="en-US" sz="1600" i="1" dirty="0"/>
              <a:t>, Injection, clindamycin phosphate (Baxter), not therapeutically equivalent to J0736, 300 mg</a:t>
            </a:r>
          </a:p>
          <a:p>
            <a:pPr>
              <a:spcAft>
                <a:spcPts val="1200"/>
              </a:spcAft>
            </a:pPr>
            <a:r>
              <a:rPr lang="en-US" sz="1600" b="1" dirty="0"/>
              <a:t>J1576</a:t>
            </a:r>
            <a:r>
              <a:rPr lang="en-US" sz="1600" i="1" dirty="0"/>
              <a:t>, Injection, immune globulin (</a:t>
            </a:r>
            <a:r>
              <a:rPr lang="en-US" sz="1600" i="1" dirty="0" err="1"/>
              <a:t>Panzyga</a:t>
            </a:r>
            <a:r>
              <a:rPr lang="en-US" sz="1600" i="1" dirty="0"/>
              <a:t>), intravenous, non-lyophilized (e.g., liquid), 500 mg</a:t>
            </a:r>
          </a:p>
          <a:p>
            <a:pPr>
              <a:spcAft>
                <a:spcPts val="1200"/>
              </a:spcAft>
            </a:pPr>
            <a:r>
              <a:rPr lang="en-US" sz="1600" b="1" dirty="0"/>
              <a:t>J1805</a:t>
            </a:r>
            <a:r>
              <a:rPr lang="en-US" sz="1600" i="1" dirty="0"/>
              <a:t>, Injection, esmolol hydrochloride, 10 mg</a:t>
            </a:r>
          </a:p>
          <a:p>
            <a:pPr>
              <a:spcAft>
                <a:spcPts val="1200"/>
              </a:spcAft>
            </a:pPr>
            <a:r>
              <a:rPr lang="fr-FR" sz="1600" b="1" dirty="0"/>
              <a:t>J2305</a:t>
            </a:r>
            <a:r>
              <a:rPr lang="fr-FR" sz="1600" i="1" dirty="0"/>
              <a:t>, Injection, </a:t>
            </a:r>
            <a:r>
              <a:rPr lang="fr-FR" sz="1600" i="1" dirty="0" err="1"/>
              <a:t>nitroglycerin</a:t>
            </a:r>
            <a:r>
              <a:rPr lang="fr-FR" sz="1600" i="1" dirty="0"/>
              <a:t>, 5 mg</a:t>
            </a:r>
          </a:p>
          <a:p>
            <a:pPr>
              <a:spcAft>
                <a:spcPts val="1200"/>
              </a:spcAft>
            </a:pPr>
            <a:endParaRPr lang="en-US" sz="1600" i="1" dirty="0"/>
          </a:p>
          <a:p>
            <a:pPr>
              <a:spcAft>
                <a:spcPts val="1200"/>
              </a:spcAft>
            </a:pPr>
            <a:endParaRPr lang="en-US" i="1" dirty="0"/>
          </a:p>
          <a:p>
            <a:endParaRPr lang="en-US" i="1" dirty="0"/>
          </a:p>
          <a:p>
            <a:endParaRPr lang="en-US" i="1" dirty="0"/>
          </a:p>
        </p:txBody>
      </p:sp>
      <p:sp>
        <p:nvSpPr>
          <p:cNvPr id="3" name="Text Placeholder 2">
            <a:extLst>
              <a:ext uri="{FF2B5EF4-FFF2-40B4-BE49-F238E27FC236}">
                <a16:creationId xmlns:a16="http://schemas.microsoft.com/office/drawing/2014/main" id="{6C50EBD2-345D-2A11-0174-C03AD5111C35}"/>
              </a:ext>
            </a:extLst>
          </p:cNvPr>
          <p:cNvSpPr>
            <a:spLocks noGrp="1"/>
          </p:cNvSpPr>
          <p:nvPr>
            <p:ph type="body" sz="quarter" idx="14"/>
          </p:nvPr>
        </p:nvSpPr>
        <p:spPr/>
        <p:txBody>
          <a:bodyPr/>
          <a:lstStyle/>
          <a:p>
            <a:r>
              <a:rPr lang="en-US" dirty="0"/>
              <a:t>Drugs Administered Other Than Oral Method- Effective 7/1/2023</a:t>
            </a:r>
          </a:p>
        </p:txBody>
      </p:sp>
      <p:sp>
        <p:nvSpPr>
          <p:cNvPr id="4" name="Title 3">
            <a:extLst>
              <a:ext uri="{FF2B5EF4-FFF2-40B4-BE49-F238E27FC236}">
                <a16:creationId xmlns:a16="http://schemas.microsoft.com/office/drawing/2014/main" id="{2711D64A-A8E2-82F9-A281-3E5139B385E0}"/>
              </a:ext>
            </a:extLst>
          </p:cNvPr>
          <p:cNvSpPr>
            <a:spLocks noGrp="1"/>
          </p:cNvSpPr>
          <p:nvPr>
            <p:ph type="title"/>
          </p:nvPr>
        </p:nvSpPr>
        <p:spPr/>
        <p:txBody>
          <a:bodyPr/>
          <a:lstStyle/>
          <a:p>
            <a:r>
              <a:rPr lang="en-US" sz="2800" dirty="0"/>
              <a:t>HCPCS Additions</a:t>
            </a:r>
            <a:endParaRPr lang="en-US" dirty="0"/>
          </a:p>
        </p:txBody>
      </p:sp>
    </p:spTree>
    <p:extLst>
      <p:ext uri="{BB962C8B-B14F-4D97-AF65-F5344CB8AC3E}">
        <p14:creationId xmlns:p14="http://schemas.microsoft.com/office/powerpoint/2010/main" val="33583431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4699A3-B239-9F2A-38FA-E10F8C386008}"/>
              </a:ext>
            </a:extLst>
          </p:cNvPr>
          <p:cNvSpPr>
            <a:spLocks noGrp="1"/>
          </p:cNvSpPr>
          <p:nvPr>
            <p:ph sz="half" idx="1"/>
          </p:nvPr>
        </p:nvSpPr>
        <p:spPr>
          <a:xfrm>
            <a:off x="838200" y="1521069"/>
            <a:ext cx="9683618" cy="4965327"/>
          </a:xfrm>
        </p:spPr>
        <p:txBody>
          <a:bodyPr/>
          <a:lstStyle/>
          <a:p>
            <a:endParaRPr lang="en-US" i="1" dirty="0"/>
          </a:p>
          <a:p>
            <a:endParaRPr lang="en-US" i="1" dirty="0"/>
          </a:p>
          <a:p>
            <a:endParaRPr lang="en-US" i="1" dirty="0"/>
          </a:p>
          <a:p>
            <a:endParaRPr lang="en-US" i="1" dirty="0"/>
          </a:p>
        </p:txBody>
      </p:sp>
      <p:sp>
        <p:nvSpPr>
          <p:cNvPr id="3" name="Text Placeholder 2">
            <a:extLst>
              <a:ext uri="{FF2B5EF4-FFF2-40B4-BE49-F238E27FC236}">
                <a16:creationId xmlns:a16="http://schemas.microsoft.com/office/drawing/2014/main" id="{6C50EBD2-345D-2A11-0174-C03AD5111C35}"/>
              </a:ext>
            </a:extLst>
          </p:cNvPr>
          <p:cNvSpPr>
            <a:spLocks noGrp="1"/>
          </p:cNvSpPr>
          <p:nvPr>
            <p:ph type="body" sz="quarter" idx="14"/>
          </p:nvPr>
        </p:nvSpPr>
        <p:spPr/>
        <p:txBody>
          <a:bodyPr/>
          <a:lstStyle/>
          <a:p>
            <a:r>
              <a:rPr lang="en-US" dirty="0"/>
              <a:t>Drugs Administered Other Than Oral Method- Effective 7/1/2023</a:t>
            </a:r>
          </a:p>
          <a:p>
            <a:endParaRPr lang="en-US" dirty="0"/>
          </a:p>
        </p:txBody>
      </p:sp>
      <p:sp>
        <p:nvSpPr>
          <p:cNvPr id="4" name="Title 3">
            <a:extLst>
              <a:ext uri="{FF2B5EF4-FFF2-40B4-BE49-F238E27FC236}">
                <a16:creationId xmlns:a16="http://schemas.microsoft.com/office/drawing/2014/main" id="{2711D64A-A8E2-82F9-A281-3E5139B385E0}"/>
              </a:ext>
            </a:extLst>
          </p:cNvPr>
          <p:cNvSpPr>
            <a:spLocks noGrp="1"/>
          </p:cNvSpPr>
          <p:nvPr>
            <p:ph type="title"/>
          </p:nvPr>
        </p:nvSpPr>
        <p:spPr/>
        <p:txBody>
          <a:bodyPr/>
          <a:lstStyle/>
          <a:p>
            <a:r>
              <a:rPr lang="en-US" sz="2800" dirty="0"/>
              <a:t>HCPCS Additions</a:t>
            </a:r>
            <a:endParaRPr lang="en-US" dirty="0"/>
          </a:p>
        </p:txBody>
      </p:sp>
      <p:sp>
        <p:nvSpPr>
          <p:cNvPr id="6" name="TextBox 5">
            <a:extLst>
              <a:ext uri="{FF2B5EF4-FFF2-40B4-BE49-F238E27FC236}">
                <a16:creationId xmlns:a16="http://schemas.microsoft.com/office/drawing/2014/main" id="{FED0B05A-AA1C-2AF9-4CB7-96CFFA01F7D3}"/>
              </a:ext>
            </a:extLst>
          </p:cNvPr>
          <p:cNvSpPr txBox="1"/>
          <p:nvPr/>
        </p:nvSpPr>
        <p:spPr>
          <a:xfrm>
            <a:off x="838200" y="1521069"/>
            <a:ext cx="9698812" cy="4524315"/>
          </a:xfrm>
          <a:prstGeom prst="rect">
            <a:avLst/>
          </a:prstGeom>
          <a:noFill/>
        </p:spPr>
        <p:txBody>
          <a:bodyPr wrap="square">
            <a:spAutoFit/>
          </a:bodyPr>
          <a:lstStyle/>
          <a:p>
            <a:r>
              <a:rPr lang="en-US" sz="1600" b="1" dirty="0"/>
              <a:t>J1806</a:t>
            </a:r>
            <a:r>
              <a:rPr lang="en-US" sz="1600" dirty="0"/>
              <a:t>, </a:t>
            </a:r>
            <a:r>
              <a:rPr lang="en-US" sz="1600" i="1" dirty="0"/>
              <a:t>Injection, esmolol hydrochloride (WG Critical Care) not therapeutically equivalent to J1805, 10 mg</a:t>
            </a:r>
          </a:p>
          <a:p>
            <a:endParaRPr lang="en-US" sz="1600" dirty="0"/>
          </a:p>
          <a:p>
            <a:r>
              <a:rPr lang="en-US" sz="1600" b="1" dirty="0"/>
              <a:t>J1811</a:t>
            </a:r>
            <a:r>
              <a:rPr lang="en-US" sz="1600" dirty="0"/>
              <a:t>, </a:t>
            </a:r>
            <a:r>
              <a:rPr lang="en-US" sz="1600" i="1" dirty="0"/>
              <a:t>Insulin (</a:t>
            </a:r>
            <a:r>
              <a:rPr lang="en-US" sz="1600" i="1" dirty="0" err="1"/>
              <a:t>Fiasp</a:t>
            </a:r>
            <a:r>
              <a:rPr lang="en-US" sz="1600" i="1" dirty="0"/>
              <a:t>) for administration through DME (i.e., insulin pump) per 50 units</a:t>
            </a:r>
          </a:p>
          <a:p>
            <a:endParaRPr lang="en-US" sz="1600" dirty="0"/>
          </a:p>
          <a:p>
            <a:r>
              <a:rPr lang="en-US" sz="1600" b="1" dirty="0"/>
              <a:t>J1812</a:t>
            </a:r>
            <a:r>
              <a:rPr lang="en-US" sz="1600" dirty="0"/>
              <a:t>, </a:t>
            </a:r>
            <a:r>
              <a:rPr lang="en-US" sz="1600" i="1" dirty="0"/>
              <a:t>Insulin (</a:t>
            </a:r>
            <a:r>
              <a:rPr lang="en-US" sz="1600" i="1" dirty="0" err="1"/>
              <a:t>Fiasp</a:t>
            </a:r>
            <a:r>
              <a:rPr lang="en-US" sz="1600" i="1" dirty="0"/>
              <a:t>), per 5 units</a:t>
            </a:r>
          </a:p>
          <a:p>
            <a:endParaRPr lang="en-US" sz="1600" dirty="0"/>
          </a:p>
          <a:p>
            <a:r>
              <a:rPr lang="en-US" sz="1600" b="1" dirty="0"/>
              <a:t>J1813</a:t>
            </a:r>
            <a:r>
              <a:rPr lang="en-US" sz="1600" dirty="0"/>
              <a:t>, </a:t>
            </a:r>
            <a:r>
              <a:rPr lang="en-US" sz="1600" i="1" dirty="0"/>
              <a:t>Insulin (</a:t>
            </a:r>
            <a:r>
              <a:rPr lang="en-US" sz="1600" i="1" dirty="0" err="1"/>
              <a:t>Lyumjev</a:t>
            </a:r>
            <a:r>
              <a:rPr lang="en-US" sz="1600" i="1" dirty="0"/>
              <a:t>) for administration through DME (i.e., insulin pump) per 50 units</a:t>
            </a:r>
          </a:p>
          <a:p>
            <a:endParaRPr lang="en-US" sz="1600" dirty="0"/>
          </a:p>
          <a:p>
            <a:r>
              <a:rPr lang="en-US" sz="1600" b="1" dirty="0"/>
              <a:t>J1814</a:t>
            </a:r>
            <a:r>
              <a:rPr lang="en-US" sz="1600" dirty="0"/>
              <a:t>, </a:t>
            </a:r>
            <a:r>
              <a:rPr lang="en-US" sz="1600" i="1" dirty="0"/>
              <a:t>Insulin (</a:t>
            </a:r>
            <a:r>
              <a:rPr lang="en-US" sz="1600" i="1" dirty="0" err="1"/>
              <a:t>Lyumjev</a:t>
            </a:r>
            <a:r>
              <a:rPr lang="en-US" sz="1600" i="1" dirty="0"/>
              <a:t>), per 5 units</a:t>
            </a:r>
          </a:p>
          <a:p>
            <a:endParaRPr lang="en-US" sz="1600" dirty="0"/>
          </a:p>
          <a:p>
            <a:r>
              <a:rPr lang="en-US" sz="1600" b="1" dirty="0"/>
              <a:t>J1836</a:t>
            </a:r>
            <a:r>
              <a:rPr lang="en-US" sz="1600" dirty="0"/>
              <a:t>, </a:t>
            </a:r>
            <a:r>
              <a:rPr lang="en-US" sz="1600" i="1" dirty="0"/>
              <a:t>Injection, metronidazole, 10 mg</a:t>
            </a:r>
          </a:p>
          <a:p>
            <a:endParaRPr lang="en-US" sz="1600" dirty="0"/>
          </a:p>
          <a:p>
            <a:r>
              <a:rPr lang="en-US" sz="1600" b="1" dirty="0"/>
              <a:t>J1920</a:t>
            </a:r>
            <a:r>
              <a:rPr lang="en-US" sz="1600" dirty="0"/>
              <a:t>, </a:t>
            </a:r>
            <a:r>
              <a:rPr lang="en-US" sz="1600" i="1" dirty="0"/>
              <a:t>Injection, labetalol hydrochloride, 5 mg</a:t>
            </a:r>
          </a:p>
          <a:p>
            <a:endParaRPr lang="en-US" sz="1600" dirty="0"/>
          </a:p>
          <a:p>
            <a:r>
              <a:rPr lang="en-US" sz="1600" b="1" dirty="0"/>
              <a:t>J1921</a:t>
            </a:r>
            <a:r>
              <a:rPr lang="en-US" sz="1600" dirty="0"/>
              <a:t>, </a:t>
            </a:r>
            <a:r>
              <a:rPr lang="en-US" sz="1600" i="1" dirty="0"/>
              <a:t>Injection, labetalol hydrochloride (</a:t>
            </a:r>
            <a:r>
              <a:rPr lang="en-US" sz="1600" i="1" dirty="0" err="1"/>
              <a:t>Hikma</a:t>
            </a:r>
            <a:r>
              <a:rPr lang="en-US" sz="1600" i="1" dirty="0"/>
              <a:t>) not therapeutically equivalent to J1820, 5 mg</a:t>
            </a:r>
          </a:p>
          <a:p>
            <a:endParaRPr lang="en-US" sz="1600" dirty="0"/>
          </a:p>
          <a:p>
            <a:r>
              <a:rPr lang="en-US" sz="1600" b="1" dirty="0"/>
              <a:t>J1941</a:t>
            </a:r>
            <a:r>
              <a:rPr lang="en-US" sz="1600" dirty="0"/>
              <a:t>, </a:t>
            </a:r>
            <a:r>
              <a:rPr lang="en-US" sz="1600" i="1" dirty="0"/>
              <a:t>Injection, furosemide (</a:t>
            </a:r>
            <a:r>
              <a:rPr lang="en-US" sz="1600" i="1" dirty="0" err="1"/>
              <a:t>Furoscix</a:t>
            </a:r>
            <a:r>
              <a:rPr lang="en-US" sz="1600" i="1" dirty="0"/>
              <a:t>), 20 mg</a:t>
            </a:r>
          </a:p>
          <a:p>
            <a:endParaRPr lang="en-US" sz="1600" i="1" dirty="0"/>
          </a:p>
        </p:txBody>
      </p:sp>
    </p:spTree>
    <p:extLst>
      <p:ext uri="{BB962C8B-B14F-4D97-AF65-F5344CB8AC3E}">
        <p14:creationId xmlns:p14="http://schemas.microsoft.com/office/powerpoint/2010/main" val="26854657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8E9DD2-39E0-7FCD-BDDB-08049F577217}"/>
              </a:ext>
            </a:extLst>
          </p:cNvPr>
          <p:cNvSpPr>
            <a:spLocks noGrp="1"/>
          </p:cNvSpPr>
          <p:nvPr>
            <p:ph sz="half" idx="1"/>
          </p:nvPr>
        </p:nvSpPr>
        <p:spPr>
          <a:xfrm>
            <a:off x="838200" y="1521069"/>
            <a:ext cx="9683618" cy="4614859"/>
          </a:xfrm>
        </p:spPr>
        <p:txBody>
          <a:bodyPr/>
          <a:lstStyle/>
          <a:p>
            <a:r>
              <a:rPr lang="en-US" sz="1600" b="1" dirty="0"/>
              <a:t>J2371</a:t>
            </a:r>
            <a:r>
              <a:rPr lang="en-US" sz="1600" dirty="0"/>
              <a:t>, </a:t>
            </a:r>
            <a:r>
              <a:rPr lang="en-US" sz="1600" i="1" dirty="0"/>
              <a:t>Injection, phenylephrine hydrochloride, 20 micrograms</a:t>
            </a:r>
          </a:p>
          <a:p>
            <a:endParaRPr lang="en-US" sz="700" dirty="0"/>
          </a:p>
          <a:p>
            <a:r>
              <a:rPr lang="en-US" sz="1600" b="1" dirty="0"/>
              <a:t>J2372</a:t>
            </a:r>
            <a:r>
              <a:rPr lang="en-US" sz="1600" dirty="0"/>
              <a:t>, </a:t>
            </a:r>
            <a:r>
              <a:rPr lang="en-US" sz="1600" i="1" dirty="0"/>
              <a:t>Injection, phenylephrine hydrochloride (</a:t>
            </a:r>
            <a:r>
              <a:rPr lang="en-US" sz="1600" i="1" dirty="0" err="1"/>
              <a:t>Biorphen</a:t>
            </a:r>
            <a:r>
              <a:rPr lang="en-US" sz="1600" i="1" dirty="0"/>
              <a:t>), 20 micrograms</a:t>
            </a:r>
          </a:p>
          <a:p>
            <a:endParaRPr lang="en-US" sz="700" dirty="0"/>
          </a:p>
          <a:p>
            <a:r>
              <a:rPr lang="en-US" sz="1600" b="1" dirty="0"/>
              <a:t>J2427</a:t>
            </a:r>
            <a:r>
              <a:rPr lang="en-US" sz="1600" dirty="0"/>
              <a:t>, </a:t>
            </a:r>
            <a:r>
              <a:rPr lang="en-US" sz="1600" i="1" dirty="0"/>
              <a:t>Injection, paliperidone palmitate extended release (INVEGA HAFYERA, or INVEGA TRINZA), 1 mg</a:t>
            </a:r>
          </a:p>
          <a:p>
            <a:endParaRPr lang="en-US" sz="700" dirty="0"/>
          </a:p>
          <a:p>
            <a:r>
              <a:rPr lang="en-US" sz="1600" b="1" dirty="0"/>
              <a:t>J2598</a:t>
            </a:r>
            <a:r>
              <a:rPr lang="en-US" sz="1600" dirty="0"/>
              <a:t>, </a:t>
            </a:r>
            <a:r>
              <a:rPr lang="en-US" sz="1600" i="1" dirty="0"/>
              <a:t>Injection, vasopressin, 1 unit</a:t>
            </a:r>
          </a:p>
          <a:p>
            <a:endParaRPr lang="en-US" sz="700" dirty="0"/>
          </a:p>
          <a:p>
            <a:r>
              <a:rPr lang="en-US" sz="1600" b="1" dirty="0"/>
              <a:t>J2599</a:t>
            </a:r>
            <a:r>
              <a:rPr lang="en-US" sz="1600" i="1" dirty="0"/>
              <a:t>, Injection, vasopressin (American Regent) not therapeutically equivalent to J2598, 1 unit</a:t>
            </a:r>
          </a:p>
          <a:p>
            <a:endParaRPr lang="en-US" sz="700" i="1" dirty="0"/>
          </a:p>
          <a:p>
            <a:r>
              <a:rPr lang="en-US" sz="1600" b="1" dirty="0"/>
              <a:t>J7213, </a:t>
            </a:r>
            <a:r>
              <a:rPr lang="en-US" sz="1600" i="1" dirty="0"/>
              <a:t>Injection, coagulation factor IX (recombinant), IXINITY, 1 </a:t>
            </a:r>
            <a:r>
              <a:rPr lang="en-US" sz="1600" i="1" dirty="0" err="1"/>
              <a:t>i.u.</a:t>
            </a:r>
            <a:endParaRPr lang="en-US" sz="1600" i="1" dirty="0"/>
          </a:p>
          <a:p>
            <a:endParaRPr lang="en-US" sz="700" i="1" dirty="0"/>
          </a:p>
          <a:p>
            <a:r>
              <a:rPr lang="en-US" sz="1600" b="1" dirty="0"/>
              <a:t>J9322, </a:t>
            </a:r>
            <a:r>
              <a:rPr lang="en-US" sz="1600" i="1" dirty="0"/>
              <a:t>Injection, pemetrexed (BluePoint) not therapeutically equivalent to J9305, 10 mg</a:t>
            </a:r>
          </a:p>
          <a:p>
            <a:endParaRPr lang="en-US" sz="1600" i="1" dirty="0"/>
          </a:p>
          <a:p>
            <a:r>
              <a:rPr lang="en-US" sz="1600" dirty="0">
                <a:hlinkClick r:id="rId3"/>
              </a:rPr>
              <a:t>https://www.cms.gov/files/document/frequently-asked-questions-single-source-drugs-and-biologicals.pdf</a:t>
            </a:r>
            <a:r>
              <a:rPr lang="en-US" sz="1600" dirty="0"/>
              <a:t>  </a:t>
            </a:r>
          </a:p>
          <a:p>
            <a:endParaRPr lang="en-US" sz="1600" dirty="0"/>
          </a:p>
          <a:p>
            <a:endParaRPr lang="en-US" sz="1600" dirty="0"/>
          </a:p>
          <a:p>
            <a:endParaRPr lang="en-US" sz="1600" dirty="0"/>
          </a:p>
          <a:p>
            <a:endParaRPr lang="en-US" sz="1600" i="1" dirty="0"/>
          </a:p>
          <a:p>
            <a:endParaRPr lang="en-US" dirty="0"/>
          </a:p>
        </p:txBody>
      </p:sp>
      <p:sp>
        <p:nvSpPr>
          <p:cNvPr id="3" name="Text Placeholder 2">
            <a:extLst>
              <a:ext uri="{FF2B5EF4-FFF2-40B4-BE49-F238E27FC236}">
                <a16:creationId xmlns:a16="http://schemas.microsoft.com/office/drawing/2014/main" id="{0A265EE6-7CBF-599E-1B88-838C9B7AD96E}"/>
              </a:ext>
            </a:extLst>
          </p:cNvPr>
          <p:cNvSpPr>
            <a:spLocks noGrp="1"/>
          </p:cNvSpPr>
          <p:nvPr>
            <p:ph type="body" sz="quarter" idx="14"/>
          </p:nvPr>
        </p:nvSpPr>
        <p:spPr/>
        <p:txBody>
          <a:bodyPr/>
          <a:lstStyle/>
          <a:p>
            <a:r>
              <a:rPr lang="en-US" dirty="0"/>
              <a:t>Drugs Administered Other Than Oral Method- Effective 7/1/2023</a:t>
            </a:r>
          </a:p>
          <a:p>
            <a:endParaRPr lang="en-US" dirty="0"/>
          </a:p>
        </p:txBody>
      </p:sp>
      <p:sp>
        <p:nvSpPr>
          <p:cNvPr id="4" name="Title 3">
            <a:extLst>
              <a:ext uri="{FF2B5EF4-FFF2-40B4-BE49-F238E27FC236}">
                <a16:creationId xmlns:a16="http://schemas.microsoft.com/office/drawing/2014/main" id="{4F786C6C-F30E-5B38-7E7B-E78884969039}"/>
              </a:ext>
            </a:extLst>
          </p:cNvPr>
          <p:cNvSpPr>
            <a:spLocks noGrp="1"/>
          </p:cNvSpPr>
          <p:nvPr>
            <p:ph type="title"/>
          </p:nvPr>
        </p:nvSpPr>
        <p:spPr/>
        <p:txBody>
          <a:bodyPr/>
          <a:lstStyle/>
          <a:p>
            <a:r>
              <a:rPr lang="en-US" dirty="0"/>
              <a:t>HCPCS Additions</a:t>
            </a:r>
          </a:p>
        </p:txBody>
      </p:sp>
    </p:spTree>
    <p:extLst>
      <p:ext uri="{BB962C8B-B14F-4D97-AF65-F5344CB8AC3E}">
        <p14:creationId xmlns:p14="http://schemas.microsoft.com/office/powerpoint/2010/main" val="23785575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4699A3-B239-9F2A-38FA-E10F8C386008}"/>
              </a:ext>
            </a:extLst>
          </p:cNvPr>
          <p:cNvSpPr>
            <a:spLocks noGrp="1"/>
          </p:cNvSpPr>
          <p:nvPr>
            <p:ph sz="half" idx="1"/>
          </p:nvPr>
        </p:nvSpPr>
        <p:spPr>
          <a:xfrm>
            <a:off x="838200" y="1521069"/>
            <a:ext cx="11353800" cy="4965327"/>
          </a:xfrm>
        </p:spPr>
        <p:txBody>
          <a:bodyPr/>
          <a:lstStyle/>
          <a:p>
            <a:endParaRPr lang="en-US" i="1" dirty="0"/>
          </a:p>
          <a:p>
            <a:endParaRPr lang="en-US" i="1" dirty="0"/>
          </a:p>
          <a:p>
            <a:endParaRPr lang="en-US" i="1" dirty="0"/>
          </a:p>
          <a:p>
            <a:endParaRPr lang="en-US" i="1" dirty="0"/>
          </a:p>
        </p:txBody>
      </p:sp>
      <p:sp>
        <p:nvSpPr>
          <p:cNvPr id="3" name="Text Placeholder 2">
            <a:extLst>
              <a:ext uri="{FF2B5EF4-FFF2-40B4-BE49-F238E27FC236}">
                <a16:creationId xmlns:a16="http://schemas.microsoft.com/office/drawing/2014/main" id="{6C50EBD2-345D-2A11-0174-C03AD5111C35}"/>
              </a:ext>
            </a:extLst>
          </p:cNvPr>
          <p:cNvSpPr>
            <a:spLocks noGrp="1"/>
          </p:cNvSpPr>
          <p:nvPr>
            <p:ph type="body" sz="quarter" idx="14"/>
          </p:nvPr>
        </p:nvSpPr>
        <p:spPr/>
        <p:txBody>
          <a:bodyPr/>
          <a:lstStyle/>
          <a:p>
            <a:r>
              <a:rPr lang="en-US" dirty="0"/>
              <a:t>Drugs Administered Other Than Oral Method- Effective 7/1/2023</a:t>
            </a:r>
          </a:p>
          <a:p>
            <a:endParaRPr lang="en-US" dirty="0"/>
          </a:p>
        </p:txBody>
      </p:sp>
      <p:sp>
        <p:nvSpPr>
          <p:cNvPr id="4" name="Title 3">
            <a:extLst>
              <a:ext uri="{FF2B5EF4-FFF2-40B4-BE49-F238E27FC236}">
                <a16:creationId xmlns:a16="http://schemas.microsoft.com/office/drawing/2014/main" id="{2711D64A-A8E2-82F9-A281-3E5139B385E0}"/>
              </a:ext>
            </a:extLst>
          </p:cNvPr>
          <p:cNvSpPr>
            <a:spLocks noGrp="1"/>
          </p:cNvSpPr>
          <p:nvPr>
            <p:ph type="title"/>
          </p:nvPr>
        </p:nvSpPr>
        <p:spPr/>
        <p:txBody>
          <a:bodyPr/>
          <a:lstStyle/>
          <a:p>
            <a:r>
              <a:rPr lang="en-US" sz="2800" dirty="0"/>
              <a:t>HCPCS Additions</a:t>
            </a:r>
            <a:endParaRPr lang="en-US" dirty="0"/>
          </a:p>
        </p:txBody>
      </p:sp>
      <p:sp>
        <p:nvSpPr>
          <p:cNvPr id="6" name="TextBox 5">
            <a:extLst>
              <a:ext uri="{FF2B5EF4-FFF2-40B4-BE49-F238E27FC236}">
                <a16:creationId xmlns:a16="http://schemas.microsoft.com/office/drawing/2014/main" id="{9751FEEC-F30B-4099-B21F-F4045A71F7DB}"/>
              </a:ext>
            </a:extLst>
          </p:cNvPr>
          <p:cNvSpPr txBox="1"/>
          <p:nvPr/>
        </p:nvSpPr>
        <p:spPr>
          <a:xfrm>
            <a:off x="838200" y="1521069"/>
            <a:ext cx="9698812" cy="3293209"/>
          </a:xfrm>
          <a:prstGeom prst="rect">
            <a:avLst/>
          </a:prstGeom>
          <a:noFill/>
        </p:spPr>
        <p:txBody>
          <a:bodyPr wrap="square">
            <a:spAutoFit/>
          </a:bodyPr>
          <a:lstStyle/>
          <a:p>
            <a:r>
              <a:rPr lang="en-US" sz="1600" b="1" dirty="0"/>
              <a:t>J2249</a:t>
            </a:r>
            <a:r>
              <a:rPr lang="en-US" sz="1600" dirty="0"/>
              <a:t>, </a:t>
            </a:r>
            <a:r>
              <a:rPr lang="en-US" sz="1600" i="1" dirty="0"/>
              <a:t>Injection, </a:t>
            </a:r>
            <a:r>
              <a:rPr lang="en-US" sz="1600" i="1" dirty="0" err="1"/>
              <a:t>remimazolam</a:t>
            </a:r>
            <a:r>
              <a:rPr lang="en-US" sz="1600" i="1" dirty="0"/>
              <a:t>, 1 mg- </a:t>
            </a:r>
            <a:r>
              <a:rPr lang="en-US" sz="1600" dirty="0"/>
              <a:t> BYFAVO®</a:t>
            </a:r>
          </a:p>
          <a:p>
            <a:endParaRPr lang="en-US" sz="1600" dirty="0"/>
          </a:p>
          <a:p>
            <a:r>
              <a:rPr lang="en-US" sz="1600" b="1" dirty="0"/>
              <a:t>J2329</a:t>
            </a:r>
            <a:r>
              <a:rPr lang="en-US" sz="1600" dirty="0"/>
              <a:t>, </a:t>
            </a:r>
            <a:r>
              <a:rPr lang="en-US" sz="1600" i="1" dirty="0"/>
              <a:t>Injection, </a:t>
            </a:r>
            <a:r>
              <a:rPr lang="en-US" sz="1600" i="1" dirty="0" err="1"/>
              <a:t>ublituximab-xiiy</a:t>
            </a:r>
            <a:r>
              <a:rPr lang="en-US" sz="1600" i="1" dirty="0"/>
              <a:t>, 1mg- </a:t>
            </a:r>
            <a:r>
              <a:rPr lang="en-US" sz="1600" dirty="0" err="1"/>
              <a:t>Briumvi</a:t>
            </a:r>
            <a:r>
              <a:rPr lang="en-US" sz="1600" dirty="0"/>
              <a:t>™</a:t>
            </a:r>
          </a:p>
          <a:p>
            <a:endParaRPr lang="en-US" sz="1600" b="1" i="1" dirty="0"/>
          </a:p>
          <a:p>
            <a:r>
              <a:rPr lang="en-US" sz="1600" b="1" dirty="0"/>
              <a:t>J2561</a:t>
            </a:r>
            <a:r>
              <a:rPr lang="en-US" sz="1600" i="1" dirty="0"/>
              <a:t>, Injection, phenobarbital sodium (</a:t>
            </a:r>
            <a:r>
              <a:rPr lang="en-US" sz="1600" i="1" dirty="0" err="1"/>
              <a:t>Sezaby</a:t>
            </a:r>
            <a:r>
              <a:rPr lang="en-US" sz="1600" i="1" dirty="0"/>
              <a:t>), 1 mg- </a:t>
            </a:r>
            <a:r>
              <a:rPr lang="en-US" sz="1600" dirty="0" err="1"/>
              <a:t>Sezaby</a:t>
            </a:r>
            <a:r>
              <a:rPr lang="en-US" sz="1600" dirty="0"/>
              <a:t>™</a:t>
            </a:r>
          </a:p>
          <a:p>
            <a:endParaRPr lang="en-US" sz="1600" dirty="0"/>
          </a:p>
          <a:p>
            <a:r>
              <a:rPr lang="en-US" sz="1600" b="1" dirty="0"/>
              <a:t>J2806</a:t>
            </a:r>
            <a:r>
              <a:rPr lang="en-US" sz="1600" dirty="0"/>
              <a:t>, </a:t>
            </a:r>
            <a:r>
              <a:rPr lang="en-US" sz="1600" i="1" dirty="0"/>
              <a:t>Injection, </a:t>
            </a:r>
            <a:r>
              <a:rPr lang="en-US" sz="1600" i="1" dirty="0" err="1"/>
              <a:t>sincalide</a:t>
            </a:r>
            <a:r>
              <a:rPr lang="en-US" sz="1600" i="1" dirty="0"/>
              <a:t> (MAIA) not therapeutically equivalent to J2805, 5 micrograms- </a:t>
            </a:r>
            <a:r>
              <a:rPr lang="en-US" sz="1600" dirty="0" err="1"/>
              <a:t>Sincalide</a:t>
            </a:r>
            <a:r>
              <a:rPr lang="en-US" sz="1600" dirty="0"/>
              <a:t> </a:t>
            </a:r>
          </a:p>
          <a:p>
            <a:endParaRPr lang="en-US" sz="1600" i="1" dirty="0"/>
          </a:p>
          <a:p>
            <a:r>
              <a:rPr lang="pt-BR" sz="1600" b="1" dirty="0"/>
              <a:t>J1440</a:t>
            </a:r>
            <a:r>
              <a:rPr lang="pt-BR" sz="1600" i="1" dirty="0"/>
              <a:t>, Fecal microbiota, live - jslm, 1 ml- </a:t>
            </a:r>
            <a:r>
              <a:rPr lang="pt-BR" sz="1600" dirty="0"/>
              <a:t>Rebyota™</a:t>
            </a:r>
          </a:p>
          <a:p>
            <a:endParaRPr lang="en-US" sz="1600" i="1" dirty="0"/>
          </a:p>
          <a:p>
            <a:r>
              <a:rPr lang="fr-FR" sz="1600" b="1" dirty="0"/>
              <a:t>J1961</a:t>
            </a:r>
            <a:r>
              <a:rPr lang="fr-FR" sz="1600" dirty="0"/>
              <a:t>, </a:t>
            </a:r>
            <a:r>
              <a:rPr lang="fr-FR" sz="1600" i="1" dirty="0"/>
              <a:t>Injection, </a:t>
            </a:r>
            <a:r>
              <a:rPr lang="fr-FR" sz="1600" i="1" dirty="0" err="1"/>
              <a:t>lenacapavir</a:t>
            </a:r>
            <a:r>
              <a:rPr lang="fr-FR" sz="1600" i="1" dirty="0"/>
              <a:t>, 1 mg- </a:t>
            </a:r>
            <a:r>
              <a:rPr lang="fr-FR" sz="1600" dirty="0"/>
              <a:t>SUNLENCA®</a:t>
            </a:r>
          </a:p>
          <a:p>
            <a:endParaRPr lang="en-US" sz="1600" i="1" dirty="0"/>
          </a:p>
          <a:p>
            <a:endParaRPr lang="en-US" sz="1600" i="1" dirty="0"/>
          </a:p>
        </p:txBody>
      </p:sp>
    </p:spTree>
    <p:extLst>
      <p:ext uri="{BB962C8B-B14F-4D97-AF65-F5344CB8AC3E}">
        <p14:creationId xmlns:p14="http://schemas.microsoft.com/office/powerpoint/2010/main" val="42876064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4699A3-B239-9F2A-38FA-E10F8C386008}"/>
              </a:ext>
            </a:extLst>
          </p:cNvPr>
          <p:cNvSpPr>
            <a:spLocks noGrp="1"/>
          </p:cNvSpPr>
          <p:nvPr>
            <p:ph sz="half" idx="1"/>
          </p:nvPr>
        </p:nvSpPr>
        <p:spPr>
          <a:xfrm>
            <a:off x="838200" y="1521069"/>
            <a:ext cx="9683618" cy="4965327"/>
          </a:xfrm>
        </p:spPr>
        <p:txBody>
          <a:bodyPr/>
          <a:lstStyle/>
          <a:p>
            <a:endParaRPr lang="en-US" i="1" dirty="0"/>
          </a:p>
          <a:p>
            <a:endParaRPr lang="en-US" i="1" dirty="0"/>
          </a:p>
          <a:p>
            <a:endParaRPr lang="en-US" i="1" dirty="0"/>
          </a:p>
          <a:p>
            <a:endParaRPr lang="en-US" i="1" dirty="0"/>
          </a:p>
        </p:txBody>
      </p:sp>
      <p:sp>
        <p:nvSpPr>
          <p:cNvPr id="3" name="Text Placeholder 2">
            <a:extLst>
              <a:ext uri="{FF2B5EF4-FFF2-40B4-BE49-F238E27FC236}">
                <a16:creationId xmlns:a16="http://schemas.microsoft.com/office/drawing/2014/main" id="{6C50EBD2-345D-2A11-0174-C03AD5111C35}"/>
              </a:ext>
            </a:extLst>
          </p:cNvPr>
          <p:cNvSpPr>
            <a:spLocks noGrp="1"/>
          </p:cNvSpPr>
          <p:nvPr>
            <p:ph type="body" sz="quarter" idx="14"/>
          </p:nvPr>
        </p:nvSpPr>
        <p:spPr/>
        <p:txBody>
          <a:bodyPr/>
          <a:lstStyle/>
          <a:p>
            <a:r>
              <a:rPr lang="en-US" dirty="0"/>
              <a:t>Drugs Administered Other Than Oral Method- Effective 7/1/2023</a:t>
            </a:r>
          </a:p>
          <a:p>
            <a:endParaRPr lang="en-US" dirty="0"/>
          </a:p>
        </p:txBody>
      </p:sp>
      <p:sp>
        <p:nvSpPr>
          <p:cNvPr id="4" name="Title 3">
            <a:extLst>
              <a:ext uri="{FF2B5EF4-FFF2-40B4-BE49-F238E27FC236}">
                <a16:creationId xmlns:a16="http://schemas.microsoft.com/office/drawing/2014/main" id="{2711D64A-A8E2-82F9-A281-3E5139B385E0}"/>
              </a:ext>
            </a:extLst>
          </p:cNvPr>
          <p:cNvSpPr>
            <a:spLocks noGrp="1"/>
          </p:cNvSpPr>
          <p:nvPr>
            <p:ph type="title"/>
          </p:nvPr>
        </p:nvSpPr>
        <p:spPr/>
        <p:txBody>
          <a:bodyPr/>
          <a:lstStyle/>
          <a:p>
            <a:r>
              <a:rPr lang="en-US" sz="2800" dirty="0"/>
              <a:t>HCPCS Additions</a:t>
            </a:r>
            <a:endParaRPr lang="en-US" dirty="0"/>
          </a:p>
        </p:txBody>
      </p:sp>
      <p:sp>
        <p:nvSpPr>
          <p:cNvPr id="7" name="TextBox 6">
            <a:extLst>
              <a:ext uri="{FF2B5EF4-FFF2-40B4-BE49-F238E27FC236}">
                <a16:creationId xmlns:a16="http://schemas.microsoft.com/office/drawing/2014/main" id="{68C2FA4B-F60A-FAD3-CAE3-2C3C20053AC3}"/>
              </a:ext>
            </a:extLst>
          </p:cNvPr>
          <p:cNvSpPr txBox="1"/>
          <p:nvPr/>
        </p:nvSpPr>
        <p:spPr>
          <a:xfrm>
            <a:off x="838200" y="1521069"/>
            <a:ext cx="10189464" cy="3539430"/>
          </a:xfrm>
          <a:prstGeom prst="rect">
            <a:avLst/>
          </a:prstGeom>
          <a:noFill/>
        </p:spPr>
        <p:txBody>
          <a:bodyPr wrap="square">
            <a:spAutoFit/>
          </a:bodyPr>
          <a:lstStyle/>
          <a:p>
            <a:r>
              <a:rPr lang="en-US" sz="1600" b="1" dirty="0"/>
              <a:t>J9029, </a:t>
            </a:r>
            <a:r>
              <a:rPr lang="en-US" sz="1600" i="1" dirty="0"/>
              <a:t>Injection, </a:t>
            </a:r>
            <a:r>
              <a:rPr lang="en-US" sz="1600" i="1" dirty="0" err="1"/>
              <a:t>nadofaragene</a:t>
            </a:r>
            <a:r>
              <a:rPr lang="en-US" sz="1600" i="1" dirty="0"/>
              <a:t> </a:t>
            </a:r>
            <a:r>
              <a:rPr lang="en-US" sz="1600" i="1" dirty="0" err="1"/>
              <a:t>firadenovec-vncg</a:t>
            </a:r>
            <a:r>
              <a:rPr lang="en-US" sz="1600" i="1" dirty="0"/>
              <a:t>, per therapeutic dose- </a:t>
            </a:r>
            <a:r>
              <a:rPr lang="en-US" sz="1600" dirty="0"/>
              <a:t>ADSTILADRIN®</a:t>
            </a:r>
            <a:endParaRPr lang="en-US" sz="1600" i="1" dirty="0"/>
          </a:p>
          <a:p>
            <a:endParaRPr lang="en-US" sz="1600" i="1" dirty="0"/>
          </a:p>
          <a:p>
            <a:r>
              <a:rPr lang="en-US" sz="1600" b="1" dirty="0"/>
              <a:t>J9056, </a:t>
            </a:r>
            <a:r>
              <a:rPr lang="en-US" sz="1600" i="1" dirty="0"/>
              <a:t>Injection, </a:t>
            </a:r>
            <a:r>
              <a:rPr lang="en-US" sz="1600" i="1" dirty="0" err="1"/>
              <a:t>bendamustine</a:t>
            </a:r>
            <a:r>
              <a:rPr lang="en-US" sz="1600" i="1" dirty="0"/>
              <a:t> hydrochloride (</a:t>
            </a:r>
            <a:r>
              <a:rPr lang="en-US" sz="1600" i="1" dirty="0" err="1"/>
              <a:t>Vivimusta</a:t>
            </a:r>
            <a:r>
              <a:rPr lang="en-US" sz="1600" i="1" dirty="0"/>
              <a:t>), 1 mg- </a:t>
            </a:r>
            <a:r>
              <a:rPr lang="en-US" sz="1600" dirty="0"/>
              <a:t>VIVIMUSTA</a:t>
            </a:r>
          </a:p>
          <a:p>
            <a:endParaRPr lang="en-US" sz="1600" i="1" dirty="0"/>
          </a:p>
          <a:p>
            <a:r>
              <a:rPr lang="en-US" sz="1600" b="1" dirty="0"/>
              <a:t>J9058, </a:t>
            </a:r>
            <a:r>
              <a:rPr lang="en-US" sz="1600" i="1" dirty="0"/>
              <a:t>Injection, </a:t>
            </a:r>
            <a:r>
              <a:rPr lang="en-US" sz="1600" i="1" dirty="0" err="1"/>
              <a:t>bendamustine</a:t>
            </a:r>
            <a:r>
              <a:rPr lang="en-US" sz="1600" i="1" dirty="0"/>
              <a:t> hydrochloride (</a:t>
            </a:r>
            <a:r>
              <a:rPr lang="en-US" sz="1600" i="1" dirty="0" err="1"/>
              <a:t>Apotex</a:t>
            </a:r>
            <a:r>
              <a:rPr lang="en-US" sz="1600" i="1" dirty="0"/>
              <a:t>), 1 mg- </a:t>
            </a:r>
            <a:r>
              <a:rPr lang="en-US" sz="1600" dirty="0" err="1"/>
              <a:t>Apotex</a:t>
            </a:r>
            <a:endParaRPr lang="en-US" sz="1600" dirty="0"/>
          </a:p>
          <a:p>
            <a:endParaRPr lang="en-US" sz="1600" i="1" dirty="0"/>
          </a:p>
          <a:p>
            <a:r>
              <a:rPr lang="en-US" sz="1600" b="1" dirty="0"/>
              <a:t>J9059, </a:t>
            </a:r>
            <a:r>
              <a:rPr lang="en-US" sz="1600" i="1" dirty="0"/>
              <a:t>Injection, </a:t>
            </a:r>
            <a:r>
              <a:rPr lang="en-US" sz="1600" i="1" dirty="0" err="1"/>
              <a:t>bendamustine</a:t>
            </a:r>
            <a:r>
              <a:rPr lang="en-US" sz="1600" i="1" dirty="0"/>
              <a:t> hydrochloride (Baxter), 1 mg- </a:t>
            </a:r>
            <a:r>
              <a:rPr lang="en-US" sz="1600" dirty="0"/>
              <a:t>Baxter</a:t>
            </a:r>
            <a:endParaRPr lang="en-US" sz="1600" i="1" dirty="0"/>
          </a:p>
          <a:p>
            <a:endParaRPr lang="en-US" sz="1600" i="1" dirty="0"/>
          </a:p>
          <a:p>
            <a:r>
              <a:rPr lang="en-US" sz="1600" b="1" dirty="0"/>
              <a:t>J9063, </a:t>
            </a:r>
            <a:r>
              <a:rPr lang="en-US" sz="1600" i="1" dirty="0"/>
              <a:t>Injection, </a:t>
            </a:r>
            <a:r>
              <a:rPr lang="en-US" sz="1600" i="1" dirty="0" err="1"/>
              <a:t>mirvetuximab</a:t>
            </a:r>
            <a:r>
              <a:rPr lang="en-US" sz="1600" i="1" dirty="0"/>
              <a:t> </a:t>
            </a:r>
            <a:r>
              <a:rPr lang="en-US" sz="1600" i="1" dirty="0" err="1"/>
              <a:t>soravtansine-gynx</a:t>
            </a:r>
            <a:r>
              <a:rPr lang="en-US" sz="1600" i="1" dirty="0"/>
              <a:t>, 1 mg- </a:t>
            </a:r>
            <a:r>
              <a:rPr lang="en-US" sz="1600" dirty="0"/>
              <a:t>ELAHERE™</a:t>
            </a:r>
            <a:endParaRPr lang="en-US" sz="1600" i="1" dirty="0"/>
          </a:p>
          <a:p>
            <a:endParaRPr lang="en-US" sz="1600" i="1" dirty="0"/>
          </a:p>
          <a:p>
            <a:r>
              <a:rPr lang="en-US" sz="1600" b="1" dirty="0"/>
              <a:t>J9259, </a:t>
            </a:r>
            <a:r>
              <a:rPr lang="en-US" sz="1600" i="1" dirty="0"/>
              <a:t>Injection, paclitaxel protein-bound particles (American Regent) not therapeutically equivalent to J9264, 1 mg- </a:t>
            </a:r>
            <a:r>
              <a:rPr lang="en-US" sz="1600" dirty="0"/>
              <a:t>American Regent</a:t>
            </a:r>
          </a:p>
          <a:p>
            <a:endParaRPr lang="en-US" sz="1600" i="1" dirty="0"/>
          </a:p>
          <a:p>
            <a:r>
              <a:rPr lang="en-US" sz="1600" b="1" dirty="0"/>
              <a:t>J9323, </a:t>
            </a:r>
            <a:r>
              <a:rPr lang="en-US" sz="1600" i="1" dirty="0"/>
              <a:t>Injection, pemetrexed </a:t>
            </a:r>
            <a:r>
              <a:rPr lang="en-US" sz="1600" i="1" dirty="0" err="1"/>
              <a:t>ditromethamine</a:t>
            </a:r>
            <a:r>
              <a:rPr lang="en-US" sz="1600" i="1" dirty="0"/>
              <a:t>, 10 mg- </a:t>
            </a:r>
            <a:r>
              <a:rPr lang="en-US" sz="1600" dirty="0"/>
              <a:t>Hospira</a:t>
            </a:r>
          </a:p>
        </p:txBody>
      </p:sp>
    </p:spTree>
    <p:extLst>
      <p:ext uri="{BB962C8B-B14F-4D97-AF65-F5344CB8AC3E}">
        <p14:creationId xmlns:p14="http://schemas.microsoft.com/office/powerpoint/2010/main" val="6557345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4699A3-B239-9F2A-38FA-E10F8C386008}"/>
              </a:ext>
            </a:extLst>
          </p:cNvPr>
          <p:cNvSpPr>
            <a:spLocks noGrp="1"/>
          </p:cNvSpPr>
          <p:nvPr>
            <p:ph sz="half" idx="1"/>
          </p:nvPr>
        </p:nvSpPr>
        <p:spPr>
          <a:xfrm>
            <a:off x="838200" y="1521069"/>
            <a:ext cx="9683618" cy="4965327"/>
          </a:xfrm>
        </p:spPr>
        <p:txBody>
          <a:bodyPr/>
          <a:lstStyle/>
          <a:p>
            <a:endParaRPr lang="en-US" i="1" dirty="0"/>
          </a:p>
          <a:p>
            <a:endParaRPr lang="en-US" i="1" dirty="0"/>
          </a:p>
          <a:p>
            <a:endParaRPr lang="en-US" i="1" dirty="0"/>
          </a:p>
          <a:p>
            <a:endParaRPr lang="en-US" i="1" dirty="0"/>
          </a:p>
        </p:txBody>
      </p:sp>
      <p:sp>
        <p:nvSpPr>
          <p:cNvPr id="3" name="Text Placeholder 2">
            <a:extLst>
              <a:ext uri="{FF2B5EF4-FFF2-40B4-BE49-F238E27FC236}">
                <a16:creationId xmlns:a16="http://schemas.microsoft.com/office/drawing/2014/main" id="{6C50EBD2-345D-2A11-0174-C03AD5111C35}"/>
              </a:ext>
            </a:extLst>
          </p:cNvPr>
          <p:cNvSpPr>
            <a:spLocks noGrp="1"/>
          </p:cNvSpPr>
          <p:nvPr>
            <p:ph type="body" sz="quarter" idx="14"/>
          </p:nvPr>
        </p:nvSpPr>
        <p:spPr/>
        <p:txBody>
          <a:bodyPr/>
          <a:lstStyle/>
          <a:p>
            <a:r>
              <a:rPr lang="en-US" dirty="0"/>
              <a:t>Drugs Administered Other Than Oral Method- Effective 7/1/2023</a:t>
            </a:r>
          </a:p>
          <a:p>
            <a:endParaRPr lang="en-US" dirty="0"/>
          </a:p>
        </p:txBody>
      </p:sp>
      <p:sp>
        <p:nvSpPr>
          <p:cNvPr id="4" name="Title 3">
            <a:extLst>
              <a:ext uri="{FF2B5EF4-FFF2-40B4-BE49-F238E27FC236}">
                <a16:creationId xmlns:a16="http://schemas.microsoft.com/office/drawing/2014/main" id="{2711D64A-A8E2-82F9-A281-3E5139B385E0}"/>
              </a:ext>
            </a:extLst>
          </p:cNvPr>
          <p:cNvSpPr>
            <a:spLocks noGrp="1"/>
          </p:cNvSpPr>
          <p:nvPr>
            <p:ph type="title"/>
          </p:nvPr>
        </p:nvSpPr>
        <p:spPr/>
        <p:txBody>
          <a:bodyPr/>
          <a:lstStyle/>
          <a:p>
            <a:r>
              <a:rPr lang="en-US" sz="2800" dirty="0"/>
              <a:t>HCPCS Additions</a:t>
            </a:r>
            <a:endParaRPr lang="en-US" dirty="0"/>
          </a:p>
        </p:txBody>
      </p:sp>
      <p:sp>
        <p:nvSpPr>
          <p:cNvPr id="7" name="TextBox 6">
            <a:extLst>
              <a:ext uri="{FF2B5EF4-FFF2-40B4-BE49-F238E27FC236}">
                <a16:creationId xmlns:a16="http://schemas.microsoft.com/office/drawing/2014/main" id="{12E129B4-798D-D009-657F-B8A9C449F38C}"/>
              </a:ext>
            </a:extLst>
          </p:cNvPr>
          <p:cNvSpPr txBox="1"/>
          <p:nvPr/>
        </p:nvSpPr>
        <p:spPr>
          <a:xfrm>
            <a:off x="853394" y="1521069"/>
            <a:ext cx="9683618" cy="2062103"/>
          </a:xfrm>
          <a:prstGeom prst="rect">
            <a:avLst/>
          </a:prstGeom>
          <a:noFill/>
        </p:spPr>
        <p:txBody>
          <a:bodyPr wrap="square">
            <a:spAutoFit/>
          </a:bodyPr>
          <a:lstStyle/>
          <a:p>
            <a:r>
              <a:rPr lang="en-US" sz="1600" b="1" dirty="0"/>
              <a:t>J9347, </a:t>
            </a:r>
            <a:r>
              <a:rPr lang="en-US" sz="1600" i="1" dirty="0"/>
              <a:t>Injection, </a:t>
            </a:r>
            <a:r>
              <a:rPr lang="en-US" sz="1600" i="1" dirty="0" err="1"/>
              <a:t>tremelimumab-actl</a:t>
            </a:r>
            <a:r>
              <a:rPr lang="en-US" sz="1600" i="1" dirty="0"/>
              <a:t>, 1 mg- </a:t>
            </a:r>
            <a:r>
              <a:rPr lang="en-US" sz="1600" dirty="0"/>
              <a:t>IMJUDO®</a:t>
            </a:r>
          </a:p>
          <a:p>
            <a:endParaRPr lang="en-US" sz="1600" i="1" dirty="0"/>
          </a:p>
          <a:p>
            <a:r>
              <a:rPr lang="en-US" sz="1600" b="1" dirty="0"/>
              <a:t>J9350, </a:t>
            </a:r>
            <a:r>
              <a:rPr lang="en-US" sz="1600" i="1" dirty="0"/>
              <a:t>Injection, </a:t>
            </a:r>
            <a:r>
              <a:rPr lang="en-US" sz="1600" i="1" dirty="0" err="1"/>
              <a:t>mosunetuzumab-axgb</a:t>
            </a:r>
            <a:r>
              <a:rPr lang="en-US" sz="1600" i="1" dirty="0"/>
              <a:t>, 1 mg- </a:t>
            </a:r>
            <a:r>
              <a:rPr lang="en-US" sz="1600" dirty="0"/>
              <a:t>LUNSUMIO™</a:t>
            </a:r>
          </a:p>
          <a:p>
            <a:endParaRPr lang="en-US" sz="1600" i="1" dirty="0"/>
          </a:p>
          <a:p>
            <a:r>
              <a:rPr lang="en-US" sz="1600" b="1" dirty="0"/>
              <a:t>J9380, </a:t>
            </a:r>
            <a:r>
              <a:rPr lang="en-US" sz="1600" i="1" dirty="0"/>
              <a:t>Injection, </a:t>
            </a:r>
            <a:r>
              <a:rPr lang="en-US" sz="1600" i="1" dirty="0" err="1"/>
              <a:t>teclistamab-cqyv</a:t>
            </a:r>
            <a:r>
              <a:rPr lang="en-US" sz="1600" i="1" dirty="0"/>
              <a:t>, 0.5 mg- </a:t>
            </a:r>
            <a:r>
              <a:rPr lang="en-US" sz="1600" dirty="0"/>
              <a:t>TECVAYLI™</a:t>
            </a:r>
          </a:p>
          <a:p>
            <a:endParaRPr lang="en-US" sz="1600" i="1" dirty="0"/>
          </a:p>
          <a:p>
            <a:r>
              <a:rPr lang="en-US" sz="1600" b="1" dirty="0"/>
              <a:t>J9381, </a:t>
            </a:r>
            <a:r>
              <a:rPr lang="en-US" sz="1600" i="1" dirty="0"/>
              <a:t>Injection, teplizumab-</a:t>
            </a:r>
            <a:r>
              <a:rPr lang="en-US" sz="1600" i="1" dirty="0" err="1"/>
              <a:t>mzwv</a:t>
            </a:r>
            <a:r>
              <a:rPr lang="en-US" sz="1600" i="1" dirty="0"/>
              <a:t>, 5 mcg- </a:t>
            </a:r>
            <a:r>
              <a:rPr lang="en-US" sz="1600" dirty="0"/>
              <a:t>TZIELD™</a:t>
            </a:r>
          </a:p>
          <a:p>
            <a:endParaRPr lang="en-US" sz="1600" i="1" dirty="0"/>
          </a:p>
        </p:txBody>
      </p:sp>
    </p:spTree>
    <p:extLst>
      <p:ext uri="{BB962C8B-B14F-4D97-AF65-F5344CB8AC3E}">
        <p14:creationId xmlns:p14="http://schemas.microsoft.com/office/powerpoint/2010/main" val="10817839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4699A3-B239-9F2A-38FA-E10F8C386008}"/>
              </a:ext>
            </a:extLst>
          </p:cNvPr>
          <p:cNvSpPr>
            <a:spLocks noGrp="1"/>
          </p:cNvSpPr>
          <p:nvPr>
            <p:ph sz="half" idx="1"/>
          </p:nvPr>
        </p:nvSpPr>
        <p:spPr>
          <a:xfrm>
            <a:off x="838200" y="1310761"/>
            <a:ext cx="9683618" cy="5175636"/>
          </a:xfrm>
        </p:spPr>
        <p:txBody>
          <a:bodyPr/>
          <a:lstStyle/>
          <a:p>
            <a:endParaRPr lang="it-IT" i="1" dirty="0"/>
          </a:p>
          <a:p>
            <a:endParaRPr lang="en-US" i="1" dirty="0"/>
          </a:p>
          <a:p>
            <a:endParaRPr lang="en-US" i="1" dirty="0"/>
          </a:p>
        </p:txBody>
      </p:sp>
      <p:sp>
        <p:nvSpPr>
          <p:cNvPr id="3" name="Text Placeholder 2">
            <a:extLst>
              <a:ext uri="{FF2B5EF4-FFF2-40B4-BE49-F238E27FC236}">
                <a16:creationId xmlns:a16="http://schemas.microsoft.com/office/drawing/2014/main" id="{6C50EBD2-345D-2A11-0174-C03AD5111C35}"/>
              </a:ext>
            </a:extLst>
          </p:cNvPr>
          <p:cNvSpPr>
            <a:spLocks noGrp="1"/>
          </p:cNvSpPr>
          <p:nvPr>
            <p:ph type="body" sz="quarter" idx="14"/>
          </p:nvPr>
        </p:nvSpPr>
        <p:spPr>
          <a:xfrm>
            <a:off x="838200" y="841182"/>
            <a:ext cx="9698812" cy="356682"/>
          </a:xfrm>
        </p:spPr>
        <p:txBody>
          <a:bodyPr/>
          <a:lstStyle/>
          <a:p>
            <a:r>
              <a:rPr lang="en-US" dirty="0"/>
              <a:t>Temporary Codes-Effective 7/1/2023</a:t>
            </a:r>
          </a:p>
          <a:p>
            <a:endParaRPr lang="it-IT" sz="1600" dirty="0">
              <a:solidFill>
                <a:schemeClr val="tx1"/>
              </a:solidFill>
            </a:endParaRPr>
          </a:p>
          <a:p>
            <a:r>
              <a:rPr lang="it-IT" sz="1600" dirty="0">
                <a:solidFill>
                  <a:schemeClr val="tx1"/>
                </a:solidFill>
              </a:rPr>
              <a:t>Q4272</a:t>
            </a:r>
            <a:r>
              <a:rPr lang="it-IT" sz="1600" b="0" i="1" dirty="0">
                <a:solidFill>
                  <a:schemeClr val="tx1"/>
                </a:solidFill>
              </a:rPr>
              <a:t>, Esano A, per square centimeter- </a:t>
            </a:r>
            <a:r>
              <a:rPr lang="it-IT" sz="1600" b="0" dirty="0">
                <a:solidFill>
                  <a:schemeClr val="tx1"/>
                </a:solidFill>
              </a:rPr>
              <a:t>Esano™ A</a:t>
            </a:r>
          </a:p>
          <a:p>
            <a:endParaRPr lang="it-IT" sz="700" b="0" i="1" dirty="0">
              <a:solidFill>
                <a:schemeClr val="tx1"/>
              </a:solidFill>
            </a:endParaRPr>
          </a:p>
          <a:p>
            <a:r>
              <a:rPr lang="it-IT" sz="1600" dirty="0">
                <a:solidFill>
                  <a:schemeClr val="tx1"/>
                </a:solidFill>
              </a:rPr>
              <a:t>Q4273, </a:t>
            </a:r>
            <a:r>
              <a:rPr lang="it-IT" sz="1600" b="0" i="1" dirty="0">
                <a:solidFill>
                  <a:schemeClr val="tx1"/>
                </a:solidFill>
              </a:rPr>
              <a:t>Esano AAA, per square centimeter- </a:t>
            </a:r>
            <a:r>
              <a:rPr lang="it-IT" sz="1600" b="0" dirty="0">
                <a:solidFill>
                  <a:schemeClr val="tx1"/>
                </a:solidFill>
              </a:rPr>
              <a:t>Esano™ AAA </a:t>
            </a:r>
          </a:p>
          <a:p>
            <a:endParaRPr lang="it-IT" sz="700" b="0" i="1" dirty="0">
              <a:solidFill>
                <a:schemeClr val="tx1"/>
              </a:solidFill>
            </a:endParaRPr>
          </a:p>
          <a:p>
            <a:r>
              <a:rPr lang="it-IT" sz="1600" dirty="0">
                <a:solidFill>
                  <a:schemeClr val="tx1"/>
                </a:solidFill>
              </a:rPr>
              <a:t>Q4274,</a:t>
            </a:r>
            <a:r>
              <a:rPr lang="it-IT" sz="1600" b="0" i="1" dirty="0">
                <a:solidFill>
                  <a:schemeClr val="tx1"/>
                </a:solidFill>
              </a:rPr>
              <a:t> Esano AC, per square centimeter- </a:t>
            </a:r>
            <a:r>
              <a:rPr lang="it-IT" sz="1600" b="0" dirty="0">
                <a:solidFill>
                  <a:schemeClr val="tx1"/>
                </a:solidFill>
              </a:rPr>
              <a:t>Esano™ AC</a:t>
            </a:r>
          </a:p>
          <a:p>
            <a:endParaRPr lang="it-IT" sz="700" b="0" i="1" dirty="0">
              <a:solidFill>
                <a:schemeClr val="tx1"/>
              </a:solidFill>
            </a:endParaRPr>
          </a:p>
          <a:p>
            <a:r>
              <a:rPr lang="it-IT" sz="1600" dirty="0">
                <a:solidFill>
                  <a:schemeClr val="tx1"/>
                </a:solidFill>
              </a:rPr>
              <a:t>Q4275,</a:t>
            </a:r>
            <a:r>
              <a:rPr lang="it-IT" sz="1600" b="0" i="1" dirty="0">
                <a:solidFill>
                  <a:schemeClr val="tx1"/>
                </a:solidFill>
              </a:rPr>
              <a:t> Esano ACA, per square centimeter- </a:t>
            </a:r>
            <a:r>
              <a:rPr lang="it-IT" sz="1600" b="0" dirty="0">
                <a:solidFill>
                  <a:schemeClr val="tx1"/>
                </a:solidFill>
              </a:rPr>
              <a:t>Esano™ ACA</a:t>
            </a:r>
          </a:p>
          <a:p>
            <a:endParaRPr lang="it-IT" sz="700" b="0" i="1" dirty="0">
              <a:solidFill>
                <a:schemeClr val="tx1"/>
              </a:solidFill>
            </a:endParaRPr>
          </a:p>
          <a:p>
            <a:r>
              <a:rPr lang="it-IT" sz="1600" dirty="0">
                <a:solidFill>
                  <a:schemeClr val="tx1"/>
                </a:solidFill>
              </a:rPr>
              <a:t>Q4276,</a:t>
            </a:r>
            <a:r>
              <a:rPr lang="it-IT" sz="1600" b="0" i="1" dirty="0">
                <a:solidFill>
                  <a:schemeClr val="tx1"/>
                </a:solidFill>
              </a:rPr>
              <a:t> Orion, per square centimeter- </a:t>
            </a:r>
            <a:r>
              <a:rPr lang="it-IT" sz="1600" b="0" dirty="0">
                <a:solidFill>
                  <a:schemeClr val="tx1"/>
                </a:solidFill>
              </a:rPr>
              <a:t>ORION Amniotic Membrane</a:t>
            </a:r>
          </a:p>
          <a:p>
            <a:endParaRPr lang="it-IT" sz="700" b="0" i="1" dirty="0">
              <a:solidFill>
                <a:schemeClr val="tx1"/>
              </a:solidFill>
            </a:endParaRPr>
          </a:p>
          <a:p>
            <a:r>
              <a:rPr lang="it-IT" sz="1600" dirty="0">
                <a:solidFill>
                  <a:schemeClr val="tx1"/>
                </a:solidFill>
              </a:rPr>
              <a:t>Q4277,</a:t>
            </a:r>
            <a:r>
              <a:rPr lang="it-IT" sz="1600" b="0" i="1" dirty="0">
                <a:solidFill>
                  <a:schemeClr val="tx1"/>
                </a:solidFill>
              </a:rPr>
              <a:t> Woundplus membrane or E-Graft, per square centimeter- </a:t>
            </a:r>
            <a:r>
              <a:rPr lang="it-IT" sz="1600" b="0" dirty="0">
                <a:solidFill>
                  <a:schemeClr val="tx1"/>
                </a:solidFill>
              </a:rPr>
              <a:t>WoundPlus™ Membrane</a:t>
            </a:r>
          </a:p>
          <a:p>
            <a:endParaRPr lang="en-US" sz="2000" b="0" dirty="0">
              <a:solidFill>
                <a:schemeClr val="tx1"/>
              </a:solidFill>
            </a:endParaRPr>
          </a:p>
          <a:p>
            <a:endParaRPr lang="en-US" b="0" dirty="0"/>
          </a:p>
          <a:p>
            <a:endParaRPr lang="en-US" b="0" dirty="0"/>
          </a:p>
          <a:p>
            <a:endParaRPr lang="en-US" b="0" dirty="0"/>
          </a:p>
        </p:txBody>
      </p:sp>
      <p:sp>
        <p:nvSpPr>
          <p:cNvPr id="4" name="Title 3">
            <a:extLst>
              <a:ext uri="{FF2B5EF4-FFF2-40B4-BE49-F238E27FC236}">
                <a16:creationId xmlns:a16="http://schemas.microsoft.com/office/drawing/2014/main" id="{2711D64A-A8E2-82F9-A281-3E5139B385E0}"/>
              </a:ext>
            </a:extLst>
          </p:cNvPr>
          <p:cNvSpPr>
            <a:spLocks noGrp="1"/>
          </p:cNvSpPr>
          <p:nvPr>
            <p:ph type="title"/>
          </p:nvPr>
        </p:nvSpPr>
        <p:spPr/>
        <p:txBody>
          <a:bodyPr/>
          <a:lstStyle/>
          <a:p>
            <a:r>
              <a:rPr lang="en-US" sz="2800" dirty="0"/>
              <a:t>HCPCS Additions</a:t>
            </a:r>
            <a:endParaRPr lang="en-US" dirty="0"/>
          </a:p>
        </p:txBody>
      </p:sp>
    </p:spTree>
    <p:extLst>
      <p:ext uri="{BB962C8B-B14F-4D97-AF65-F5344CB8AC3E}">
        <p14:creationId xmlns:p14="http://schemas.microsoft.com/office/powerpoint/2010/main" val="4032442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4699A3-B239-9F2A-38FA-E10F8C386008}"/>
              </a:ext>
            </a:extLst>
          </p:cNvPr>
          <p:cNvSpPr>
            <a:spLocks noGrp="1"/>
          </p:cNvSpPr>
          <p:nvPr>
            <p:ph sz="half" idx="1"/>
          </p:nvPr>
        </p:nvSpPr>
        <p:spPr>
          <a:xfrm>
            <a:off x="838200" y="1521069"/>
            <a:ext cx="9683618" cy="4965327"/>
          </a:xfrm>
        </p:spPr>
        <p:txBody>
          <a:bodyPr/>
          <a:lstStyle/>
          <a:p>
            <a:endParaRPr lang="en-US" i="1" dirty="0"/>
          </a:p>
          <a:p>
            <a:endParaRPr lang="en-US" i="1" dirty="0"/>
          </a:p>
          <a:p>
            <a:endParaRPr lang="en-US" i="1" dirty="0"/>
          </a:p>
          <a:p>
            <a:endParaRPr lang="en-US" i="1" dirty="0"/>
          </a:p>
        </p:txBody>
      </p:sp>
      <p:sp>
        <p:nvSpPr>
          <p:cNvPr id="3" name="Text Placeholder 2">
            <a:extLst>
              <a:ext uri="{FF2B5EF4-FFF2-40B4-BE49-F238E27FC236}">
                <a16:creationId xmlns:a16="http://schemas.microsoft.com/office/drawing/2014/main" id="{6C50EBD2-345D-2A11-0174-C03AD5111C35}"/>
              </a:ext>
            </a:extLst>
          </p:cNvPr>
          <p:cNvSpPr>
            <a:spLocks noGrp="1"/>
          </p:cNvSpPr>
          <p:nvPr>
            <p:ph type="body" sz="quarter" idx="14"/>
          </p:nvPr>
        </p:nvSpPr>
        <p:spPr/>
        <p:txBody>
          <a:bodyPr/>
          <a:lstStyle/>
          <a:p>
            <a:r>
              <a:rPr lang="en-US" dirty="0"/>
              <a:t>Temporary Codes- Effective 7/1/2023</a:t>
            </a:r>
          </a:p>
          <a:p>
            <a:endParaRPr lang="en-US" dirty="0"/>
          </a:p>
        </p:txBody>
      </p:sp>
      <p:sp>
        <p:nvSpPr>
          <p:cNvPr id="4" name="Title 3">
            <a:extLst>
              <a:ext uri="{FF2B5EF4-FFF2-40B4-BE49-F238E27FC236}">
                <a16:creationId xmlns:a16="http://schemas.microsoft.com/office/drawing/2014/main" id="{2711D64A-A8E2-82F9-A281-3E5139B385E0}"/>
              </a:ext>
            </a:extLst>
          </p:cNvPr>
          <p:cNvSpPr>
            <a:spLocks noGrp="1"/>
          </p:cNvSpPr>
          <p:nvPr>
            <p:ph type="title"/>
          </p:nvPr>
        </p:nvSpPr>
        <p:spPr/>
        <p:txBody>
          <a:bodyPr/>
          <a:lstStyle/>
          <a:p>
            <a:r>
              <a:rPr lang="en-US" sz="2800" dirty="0"/>
              <a:t>HCPCS Additions</a:t>
            </a:r>
            <a:endParaRPr lang="en-US" dirty="0"/>
          </a:p>
        </p:txBody>
      </p:sp>
      <p:sp>
        <p:nvSpPr>
          <p:cNvPr id="6" name="TextBox 5">
            <a:extLst>
              <a:ext uri="{FF2B5EF4-FFF2-40B4-BE49-F238E27FC236}">
                <a16:creationId xmlns:a16="http://schemas.microsoft.com/office/drawing/2014/main" id="{6285585F-0A1A-6D97-FD84-3498F663CD1E}"/>
              </a:ext>
            </a:extLst>
          </p:cNvPr>
          <p:cNvSpPr txBox="1"/>
          <p:nvPr/>
        </p:nvSpPr>
        <p:spPr>
          <a:xfrm>
            <a:off x="838200" y="1600307"/>
            <a:ext cx="9805416" cy="3293209"/>
          </a:xfrm>
          <a:prstGeom prst="rect">
            <a:avLst/>
          </a:prstGeom>
          <a:noFill/>
        </p:spPr>
        <p:txBody>
          <a:bodyPr wrap="square">
            <a:spAutoFit/>
          </a:bodyPr>
          <a:lstStyle/>
          <a:p>
            <a:r>
              <a:rPr lang="en-US" sz="1600" b="1" dirty="0"/>
              <a:t>Q4278</a:t>
            </a:r>
            <a:r>
              <a:rPr lang="en-US" sz="1600" dirty="0"/>
              <a:t>, </a:t>
            </a:r>
            <a:r>
              <a:rPr lang="en-US" sz="1600" i="1" dirty="0" err="1"/>
              <a:t>Epieffect</a:t>
            </a:r>
            <a:r>
              <a:rPr lang="en-US" sz="1600" i="1" dirty="0"/>
              <a:t>, per square centimeter- </a:t>
            </a:r>
            <a:r>
              <a:rPr lang="en-US" sz="1600" dirty="0"/>
              <a:t>EPIEFFECT®</a:t>
            </a:r>
          </a:p>
          <a:p>
            <a:endParaRPr lang="en-US" sz="1600" dirty="0"/>
          </a:p>
          <a:p>
            <a:r>
              <a:rPr lang="en-US" sz="1600" b="1" dirty="0"/>
              <a:t>Q4280</a:t>
            </a:r>
            <a:r>
              <a:rPr lang="en-US" sz="1600" dirty="0"/>
              <a:t>, </a:t>
            </a:r>
            <a:r>
              <a:rPr lang="en-US" sz="1600" i="1" dirty="0" err="1"/>
              <a:t>Xcell</a:t>
            </a:r>
            <a:r>
              <a:rPr lang="en-US" sz="1600" i="1" dirty="0"/>
              <a:t> Amnio Matrix, per square centimeter- </a:t>
            </a:r>
            <a:r>
              <a:rPr lang="en-US" sz="1600" dirty="0" err="1"/>
              <a:t>Xcell</a:t>
            </a:r>
            <a:r>
              <a:rPr lang="en-US" sz="1600" dirty="0"/>
              <a:t> Amnio Matrix®</a:t>
            </a:r>
          </a:p>
          <a:p>
            <a:endParaRPr lang="en-US" sz="1600" dirty="0"/>
          </a:p>
          <a:p>
            <a:r>
              <a:rPr lang="en-US" sz="1600" b="1" dirty="0"/>
              <a:t>Q4281</a:t>
            </a:r>
            <a:r>
              <a:rPr lang="en-US" sz="1600" dirty="0"/>
              <a:t>, </a:t>
            </a:r>
            <a:r>
              <a:rPr lang="en-US" sz="1600" i="1" dirty="0"/>
              <a:t>Barrera SL or Barrera DL, per square centimeter- </a:t>
            </a:r>
            <a:r>
              <a:rPr lang="en-US" sz="1600" dirty="0"/>
              <a:t>Barrera™ SL and Barrera™ DL</a:t>
            </a:r>
          </a:p>
          <a:p>
            <a:endParaRPr lang="en-US" sz="1600" dirty="0"/>
          </a:p>
          <a:p>
            <a:r>
              <a:rPr lang="en-US" sz="1600" b="1" dirty="0"/>
              <a:t>Q4282</a:t>
            </a:r>
            <a:r>
              <a:rPr lang="en-US" sz="1600" dirty="0"/>
              <a:t>, </a:t>
            </a:r>
            <a:r>
              <a:rPr lang="en-US" sz="1600" i="1" dirty="0"/>
              <a:t>Cygnus Dual, per square centimeter- </a:t>
            </a:r>
            <a:r>
              <a:rPr lang="en-US" sz="1600" dirty="0"/>
              <a:t>CYGNUS Dual</a:t>
            </a:r>
          </a:p>
          <a:p>
            <a:endParaRPr lang="en-US" sz="1600" i="1" dirty="0"/>
          </a:p>
          <a:p>
            <a:r>
              <a:rPr lang="en-US" sz="1600" b="1" dirty="0"/>
              <a:t>Q4283</a:t>
            </a:r>
            <a:r>
              <a:rPr lang="en-US" sz="1600" dirty="0"/>
              <a:t>, </a:t>
            </a:r>
            <a:r>
              <a:rPr lang="en-US" sz="1600" i="1" dirty="0" err="1"/>
              <a:t>Biovance</a:t>
            </a:r>
            <a:r>
              <a:rPr lang="en-US" sz="1600" i="1" dirty="0"/>
              <a:t> Tri-Layer or </a:t>
            </a:r>
            <a:r>
              <a:rPr lang="en-US" sz="1600" i="1" dirty="0" err="1"/>
              <a:t>Biovance</a:t>
            </a:r>
            <a:r>
              <a:rPr lang="en-US" sz="1600" i="1" dirty="0"/>
              <a:t> 3L, per square centimeter- </a:t>
            </a:r>
            <a:r>
              <a:rPr lang="en-US" sz="1600" dirty="0" err="1"/>
              <a:t>Biovance</a:t>
            </a:r>
            <a:r>
              <a:rPr lang="en-US" sz="1600" dirty="0"/>
              <a:t>® 3L</a:t>
            </a:r>
          </a:p>
          <a:p>
            <a:endParaRPr lang="en-US" sz="1600" i="1" dirty="0"/>
          </a:p>
          <a:p>
            <a:r>
              <a:rPr lang="en-US" sz="1600" b="1" dirty="0"/>
              <a:t>Q4284</a:t>
            </a:r>
            <a:r>
              <a:rPr lang="en-US" sz="1600" dirty="0"/>
              <a:t>, </a:t>
            </a:r>
            <a:r>
              <a:rPr lang="en-US" sz="1600" i="1" dirty="0" err="1"/>
              <a:t>Dermabind</a:t>
            </a:r>
            <a:r>
              <a:rPr lang="en-US" sz="1600" i="1" dirty="0"/>
              <a:t> SL, per square centimeter- </a:t>
            </a:r>
            <a:r>
              <a:rPr lang="en-US" sz="1600" dirty="0" err="1"/>
              <a:t>DermaBind</a:t>
            </a:r>
            <a:r>
              <a:rPr lang="en-US" sz="1600" dirty="0"/>
              <a:t> SL™</a:t>
            </a:r>
          </a:p>
          <a:p>
            <a:endParaRPr lang="en-US" sz="1600" dirty="0"/>
          </a:p>
          <a:p>
            <a:r>
              <a:rPr lang="en-US" sz="1600" b="1" dirty="0"/>
              <a:t>Q5131</a:t>
            </a:r>
            <a:r>
              <a:rPr lang="en-US" sz="1600" dirty="0"/>
              <a:t>, </a:t>
            </a:r>
            <a:r>
              <a:rPr lang="en-US" sz="1600" i="1" dirty="0"/>
              <a:t>Injection, adalimumab-</a:t>
            </a:r>
            <a:r>
              <a:rPr lang="en-US" sz="1600" i="1" dirty="0" err="1"/>
              <a:t>aacf</a:t>
            </a:r>
            <a:r>
              <a:rPr lang="en-US" sz="1600" i="1" dirty="0"/>
              <a:t> (</a:t>
            </a:r>
            <a:r>
              <a:rPr lang="en-US" sz="1600" i="1" dirty="0" err="1"/>
              <a:t>Idacio</a:t>
            </a:r>
            <a:r>
              <a:rPr lang="en-US" sz="1600" i="1" dirty="0"/>
              <a:t>), biosimilar, 20 mg- </a:t>
            </a:r>
            <a:r>
              <a:rPr lang="en-US" sz="1600" dirty="0"/>
              <a:t>IDACIO® (biosimilar to Humira®)</a:t>
            </a:r>
          </a:p>
        </p:txBody>
      </p:sp>
    </p:spTree>
    <p:extLst>
      <p:ext uri="{BB962C8B-B14F-4D97-AF65-F5344CB8AC3E}">
        <p14:creationId xmlns:p14="http://schemas.microsoft.com/office/powerpoint/2010/main" val="2463133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688754C-1DDD-60C1-FB5B-44C9B9F5B5D3}"/>
              </a:ext>
            </a:extLst>
          </p:cNvPr>
          <p:cNvSpPr txBox="1"/>
          <p:nvPr/>
        </p:nvSpPr>
        <p:spPr>
          <a:xfrm>
            <a:off x="947854" y="376099"/>
            <a:ext cx="6096000" cy="523220"/>
          </a:xfrm>
          <a:prstGeom prst="rect">
            <a:avLst/>
          </a:prstGeom>
          <a:noFill/>
        </p:spPr>
        <p:txBody>
          <a:bodyPr wrap="square">
            <a:spAutoFit/>
          </a:bodyPr>
          <a:lstStyle/>
          <a:p>
            <a:r>
              <a:rPr lang="en-US" sz="2800" b="1" dirty="0"/>
              <a:t>Overview By Section</a:t>
            </a:r>
          </a:p>
        </p:txBody>
      </p:sp>
      <p:pic>
        <p:nvPicPr>
          <p:cNvPr id="2" name="Picture 1">
            <a:extLst>
              <a:ext uri="{FF2B5EF4-FFF2-40B4-BE49-F238E27FC236}">
                <a16:creationId xmlns:a16="http://schemas.microsoft.com/office/drawing/2014/main" id="{6203FE6B-8310-1BD2-33E1-09F0A14CAFD4}"/>
              </a:ext>
            </a:extLst>
          </p:cNvPr>
          <p:cNvPicPr>
            <a:picLocks noChangeAspect="1"/>
          </p:cNvPicPr>
          <p:nvPr/>
        </p:nvPicPr>
        <p:blipFill>
          <a:blip r:embed="rId3"/>
          <a:stretch>
            <a:fillRect/>
          </a:stretch>
        </p:blipFill>
        <p:spPr>
          <a:xfrm>
            <a:off x="2118015" y="911134"/>
            <a:ext cx="7955970" cy="5035732"/>
          </a:xfrm>
          <a:prstGeom prst="rect">
            <a:avLst/>
          </a:prstGeom>
        </p:spPr>
      </p:pic>
    </p:spTree>
    <p:extLst>
      <p:ext uri="{BB962C8B-B14F-4D97-AF65-F5344CB8AC3E}">
        <p14:creationId xmlns:p14="http://schemas.microsoft.com/office/powerpoint/2010/main" val="6847768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02255-7C20-2520-D34C-133DAC80F459}"/>
              </a:ext>
            </a:extLst>
          </p:cNvPr>
          <p:cNvSpPr>
            <a:spLocks noGrp="1"/>
          </p:cNvSpPr>
          <p:nvPr>
            <p:ph type="title"/>
          </p:nvPr>
        </p:nvSpPr>
        <p:spPr>
          <a:xfrm>
            <a:off x="620889" y="1884324"/>
            <a:ext cx="6412957" cy="2399898"/>
          </a:xfrm>
        </p:spPr>
        <p:txBody>
          <a:bodyPr/>
          <a:lstStyle/>
          <a:p>
            <a:r>
              <a:rPr lang="en-US" sz="6000" dirty="0"/>
              <a:t>HCPCS Revisions</a:t>
            </a:r>
          </a:p>
        </p:txBody>
      </p:sp>
    </p:spTree>
    <p:extLst>
      <p:ext uri="{BB962C8B-B14F-4D97-AF65-F5344CB8AC3E}">
        <p14:creationId xmlns:p14="http://schemas.microsoft.com/office/powerpoint/2010/main" val="31443020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B208C3-E5BB-C7B5-2B20-FC5C06E2F752}"/>
              </a:ext>
            </a:extLst>
          </p:cNvPr>
          <p:cNvSpPr>
            <a:spLocks noGrp="1"/>
          </p:cNvSpPr>
          <p:nvPr>
            <p:ph sz="half" idx="1"/>
          </p:nvPr>
        </p:nvSpPr>
        <p:spPr>
          <a:xfrm>
            <a:off x="812104" y="1310760"/>
            <a:ext cx="9683618" cy="4926769"/>
          </a:xfrm>
        </p:spPr>
        <p:txBody>
          <a:bodyPr/>
          <a:lstStyle/>
          <a:p>
            <a:r>
              <a:rPr lang="en-US" sz="2000" b="1" dirty="0"/>
              <a:t>J2426</a:t>
            </a:r>
            <a:r>
              <a:rPr lang="en-US" sz="2000" dirty="0"/>
              <a:t>, </a:t>
            </a:r>
            <a:r>
              <a:rPr lang="en-US" sz="2000" i="1" dirty="0"/>
              <a:t>[Long Descriptor] Injection, paliperidone palmitate extended release </a:t>
            </a:r>
            <a:r>
              <a:rPr lang="en-US" sz="2000" b="1" i="1" u="sng" dirty="0"/>
              <a:t>(Invega </a:t>
            </a:r>
            <a:r>
              <a:rPr lang="en-US" sz="2000" b="1" i="1" u="sng" dirty="0" err="1"/>
              <a:t>Sustenna</a:t>
            </a:r>
            <a:r>
              <a:rPr lang="en-US" sz="2000" b="1" i="1" u="sng" dirty="0"/>
              <a:t>), </a:t>
            </a:r>
            <a:r>
              <a:rPr lang="en-US" sz="2000" i="1" dirty="0"/>
              <a:t>1 mg</a:t>
            </a:r>
          </a:p>
          <a:p>
            <a:endParaRPr lang="en-US" sz="700" i="1" dirty="0"/>
          </a:p>
          <a:p>
            <a:r>
              <a:rPr lang="en-US" sz="2000" b="1" dirty="0"/>
              <a:t>G0460</a:t>
            </a:r>
            <a:r>
              <a:rPr lang="en-US" sz="2000" i="1" dirty="0"/>
              <a:t>, [Long Descriptor] Autologous platelet rich plasma </a:t>
            </a:r>
            <a:r>
              <a:rPr lang="en-US" sz="2000" b="1" i="1" dirty="0"/>
              <a:t>or other blood-derived product </a:t>
            </a:r>
            <a:r>
              <a:rPr lang="en-US" sz="2000" i="1" dirty="0"/>
              <a:t>for non-diabetic chronic wounds/ulcers, including </a:t>
            </a:r>
            <a:r>
              <a:rPr lang="en-US" sz="2000" b="1" i="1" dirty="0"/>
              <a:t>as applicable </a:t>
            </a:r>
            <a:r>
              <a:rPr lang="en-US" sz="2000" i="1" dirty="0"/>
              <a:t>phlebotomy, centrifugation </a:t>
            </a:r>
            <a:r>
              <a:rPr lang="en-US" sz="2000" b="1" i="1" dirty="0"/>
              <a:t>or mixing</a:t>
            </a:r>
            <a:r>
              <a:rPr lang="en-US" sz="2000" i="1" dirty="0"/>
              <a:t>, and all other preparatory procedures, administration and dressings, per treatment </a:t>
            </a:r>
          </a:p>
          <a:p>
            <a:endParaRPr lang="en-US" sz="700" i="1" dirty="0"/>
          </a:p>
          <a:p>
            <a:r>
              <a:rPr lang="en-US" sz="2000" b="1" dirty="0"/>
              <a:t>G0465</a:t>
            </a:r>
            <a:r>
              <a:rPr lang="en-US" sz="2000" i="1" dirty="0"/>
              <a:t>, [Long Descriptor] Autologous platelet rich plasma (PRP)</a:t>
            </a:r>
            <a:r>
              <a:rPr lang="en-US" sz="2000" b="1" i="1" dirty="0"/>
              <a:t> or other blood-derived product </a:t>
            </a:r>
            <a:r>
              <a:rPr lang="en-US" sz="2000" i="1" dirty="0"/>
              <a:t>for diabetic chronic wounds/ulcers, using an FDA-cleared device </a:t>
            </a:r>
            <a:r>
              <a:rPr lang="en-US" sz="2000" b="1" i="1" dirty="0"/>
              <a:t>for this indication</a:t>
            </a:r>
            <a:r>
              <a:rPr lang="en-US" sz="2000" i="1" dirty="0"/>
              <a:t>, (includes </a:t>
            </a:r>
            <a:r>
              <a:rPr lang="en-US" sz="2000" b="1" i="1" dirty="0"/>
              <a:t>as applicable </a:t>
            </a:r>
            <a:r>
              <a:rPr lang="en-US" sz="2000" i="1" dirty="0"/>
              <a:t>administration, dressings, phlebotomy, centrifugation </a:t>
            </a:r>
            <a:r>
              <a:rPr lang="en-US" sz="2000" b="1" i="1" dirty="0"/>
              <a:t>or mixing</a:t>
            </a:r>
            <a:r>
              <a:rPr lang="en-US" sz="2000" i="1" dirty="0"/>
              <a:t>, and all other preparatory procedures, per treatment) </a:t>
            </a:r>
          </a:p>
          <a:p>
            <a:endParaRPr lang="en-US" sz="700" i="1" dirty="0"/>
          </a:p>
          <a:p>
            <a:r>
              <a:rPr lang="en-US" sz="2000" b="1" dirty="0"/>
              <a:t>J9323</a:t>
            </a:r>
            <a:r>
              <a:rPr lang="en-US" sz="2000" i="1" dirty="0"/>
              <a:t>, [Short Descriptor] </a:t>
            </a:r>
            <a:r>
              <a:rPr lang="en-US" sz="2000" i="1" dirty="0" err="1"/>
              <a:t>Inj</a:t>
            </a:r>
            <a:r>
              <a:rPr lang="en-US" sz="2000" i="1" dirty="0"/>
              <a:t> pemetrexed </a:t>
            </a:r>
            <a:r>
              <a:rPr lang="en-US" sz="2000" b="1" i="1" dirty="0" err="1"/>
              <a:t>ditromethamin</a:t>
            </a:r>
            <a:endParaRPr lang="en-US" sz="2000" b="1" i="1" dirty="0"/>
          </a:p>
          <a:p>
            <a:r>
              <a:rPr lang="en-US" sz="2000" i="1" dirty="0"/>
              <a:t>            [Long Descriptor] Injection, pemetrexed </a:t>
            </a:r>
            <a:r>
              <a:rPr lang="en-US" sz="2000" b="1" i="1" dirty="0" err="1"/>
              <a:t>ditromethamine</a:t>
            </a:r>
            <a:r>
              <a:rPr lang="en-US" sz="2000" i="1" dirty="0"/>
              <a:t>, 10 mg</a:t>
            </a:r>
          </a:p>
          <a:p>
            <a:pPr marL="342900" indent="-342900">
              <a:buFont typeface="Arial" panose="020B0604020202020204" pitchFamily="34" charset="0"/>
              <a:buChar char="•"/>
            </a:pPr>
            <a:endParaRPr lang="en-US" dirty="0"/>
          </a:p>
        </p:txBody>
      </p:sp>
      <p:sp>
        <p:nvSpPr>
          <p:cNvPr id="3" name="Text Placeholder 2">
            <a:extLst>
              <a:ext uri="{FF2B5EF4-FFF2-40B4-BE49-F238E27FC236}">
                <a16:creationId xmlns:a16="http://schemas.microsoft.com/office/drawing/2014/main" id="{FE168B38-07F5-02C1-C695-BD55E90F322E}"/>
              </a:ext>
            </a:extLst>
          </p:cNvPr>
          <p:cNvSpPr>
            <a:spLocks noGrp="1"/>
          </p:cNvSpPr>
          <p:nvPr>
            <p:ph type="body" sz="quarter" idx="14"/>
          </p:nvPr>
        </p:nvSpPr>
        <p:spPr/>
        <p:txBody>
          <a:bodyPr/>
          <a:lstStyle/>
          <a:p>
            <a:r>
              <a:rPr lang="en-US" dirty="0"/>
              <a:t>Effective 7/1/2023</a:t>
            </a:r>
          </a:p>
        </p:txBody>
      </p:sp>
      <p:sp>
        <p:nvSpPr>
          <p:cNvPr id="4" name="Title 3">
            <a:extLst>
              <a:ext uri="{FF2B5EF4-FFF2-40B4-BE49-F238E27FC236}">
                <a16:creationId xmlns:a16="http://schemas.microsoft.com/office/drawing/2014/main" id="{E00C7CC8-ED15-7377-9E24-5CC3C3DF74EA}"/>
              </a:ext>
            </a:extLst>
          </p:cNvPr>
          <p:cNvSpPr>
            <a:spLocks noGrp="1"/>
          </p:cNvSpPr>
          <p:nvPr>
            <p:ph type="title"/>
          </p:nvPr>
        </p:nvSpPr>
        <p:spPr/>
        <p:txBody>
          <a:bodyPr/>
          <a:lstStyle/>
          <a:p>
            <a:r>
              <a:rPr lang="en-US" dirty="0"/>
              <a:t>HCPCS Revisions</a:t>
            </a:r>
          </a:p>
        </p:txBody>
      </p:sp>
    </p:spTree>
    <p:extLst>
      <p:ext uri="{BB962C8B-B14F-4D97-AF65-F5344CB8AC3E}">
        <p14:creationId xmlns:p14="http://schemas.microsoft.com/office/powerpoint/2010/main" val="35034876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85208-D4E3-B083-5A32-80358315618E}"/>
              </a:ext>
            </a:extLst>
          </p:cNvPr>
          <p:cNvSpPr>
            <a:spLocks noGrp="1"/>
          </p:cNvSpPr>
          <p:nvPr>
            <p:ph type="title"/>
          </p:nvPr>
        </p:nvSpPr>
        <p:spPr>
          <a:xfrm>
            <a:off x="770021" y="2373608"/>
            <a:ext cx="6159551" cy="2399898"/>
          </a:xfrm>
        </p:spPr>
        <p:txBody>
          <a:bodyPr/>
          <a:lstStyle/>
          <a:p>
            <a:r>
              <a:rPr lang="en-US" sz="6000" dirty="0"/>
              <a:t>HCPCS Deletions</a:t>
            </a:r>
            <a:br>
              <a:rPr lang="en-US" dirty="0"/>
            </a:br>
            <a:endParaRPr lang="en-US" dirty="0"/>
          </a:p>
        </p:txBody>
      </p:sp>
    </p:spTree>
    <p:extLst>
      <p:ext uri="{BB962C8B-B14F-4D97-AF65-F5344CB8AC3E}">
        <p14:creationId xmlns:p14="http://schemas.microsoft.com/office/powerpoint/2010/main" val="36315865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769560-60B2-C519-6CB0-5B0BFADA758C}"/>
              </a:ext>
            </a:extLst>
          </p:cNvPr>
          <p:cNvSpPr>
            <a:spLocks noGrp="1"/>
          </p:cNvSpPr>
          <p:nvPr>
            <p:ph type="body" sz="quarter" idx="14"/>
          </p:nvPr>
        </p:nvSpPr>
        <p:spPr>
          <a:xfrm>
            <a:off x="838200" y="841182"/>
            <a:ext cx="9698812" cy="438912"/>
          </a:xfrm>
        </p:spPr>
        <p:txBody>
          <a:bodyPr>
            <a:normAutofit/>
          </a:bodyPr>
          <a:lstStyle/>
          <a:p>
            <a:endParaRPr lang="en-US" i="1"/>
          </a:p>
          <a:p>
            <a:endParaRPr lang="en-US" i="1"/>
          </a:p>
          <a:p>
            <a:endParaRPr lang="en-US" i="1" dirty="0"/>
          </a:p>
        </p:txBody>
      </p:sp>
      <p:sp>
        <p:nvSpPr>
          <p:cNvPr id="4" name="Title 3">
            <a:extLst>
              <a:ext uri="{FF2B5EF4-FFF2-40B4-BE49-F238E27FC236}">
                <a16:creationId xmlns:a16="http://schemas.microsoft.com/office/drawing/2014/main" id="{3B104BE3-1A56-E681-7653-7C3CEC391ECE}"/>
              </a:ext>
            </a:extLst>
          </p:cNvPr>
          <p:cNvSpPr>
            <a:spLocks noGrp="1"/>
          </p:cNvSpPr>
          <p:nvPr>
            <p:ph type="title"/>
          </p:nvPr>
        </p:nvSpPr>
        <p:spPr>
          <a:xfrm>
            <a:off x="838200" y="371604"/>
            <a:ext cx="9698812" cy="438912"/>
          </a:xfrm>
        </p:spPr>
        <p:txBody>
          <a:bodyPr anchor="ctr">
            <a:normAutofit/>
          </a:bodyPr>
          <a:lstStyle/>
          <a:p>
            <a:r>
              <a:rPr lang="en-US" sz="2400"/>
              <a:t>HCPCS Deletions</a:t>
            </a:r>
          </a:p>
        </p:txBody>
      </p:sp>
      <p:graphicFrame>
        <p:nvGraphicFramePr>
          <p:cNvPr id="3" name="Table 2">
            <a:extLst>
              <a:ext uri="{FF2B5EF4-FFF2-40B4-BE49-F238E27FC236}">
                <a16:creationId xmlns:a16="http://schemas.microsoft.com/office/drawing/2014/main" id="{6138B985-D8BF-0A6C-890C-4F328068F5C1}"/>
              </a:ext>
            </a:extLst>
          </p:cNvPr>
          <p:cNvGraphicFramePr>
            <a:graphicFrameLocks noGrp="1"/>
          </p:cNvGraphicFramePr>
          <p:nvPr>
            <p:extLst>
              <p:ext uri="{D42A27DB-BD31-4B8C-83A1-F6EECF244321}">
                <p14:modId xmlns:p14="http://schemas.microsoft.com/office/powerpoint/2010/main" val="962375446"/>
              </p:ext>
            </p:extLst>
          </p:nvPr>
        </p:nvGraphicFramePr>
        <p:xfrm>
          <a:off x="838200" y="1060638"/>
          <a:ext cx="9596718" cy="4964337"/>
        </p:xfrm>
        <a:graphic>
          <a:graphicData uri="http://schemas.openxmlformats.org/drawingml/2006/table">
            <a:tbl>
              <a:tblPr firstRow="1" bandRow="1">
                <a:effectLst/>
                <a:tableStyleId>{5C22544A-7EE6-4342-B048-85BDC9FD1C3A}</a:tableStyleId>
              </a:tblPr>
              <a:tblGrid>
                <a:gridCol w="1379498">
                  <a:extLst>
                    <a:ext uri="{9D8B030D-6E8A-4147-A177-3AD203B41FA5}">
                      <a16:colId xmlns:a16="http://schemas.microsoft.com/office/drawing/2014/main" val="3933330683"/>
                    </a:ext>
                  </a:extLst>
                </a:gridCol>
                <a:gridCol w="3067762">
                  <a:extLst>
                    <a:ext uri="{9D8B030D-6E8A-4147-A177-3AD203B41FA5}">
                      <a16:colId xmlns:a16="http://schemas.microsoft.com/office/drawing/2014/main" val="1262432692"/>
                    </a:ext>
                  </a:extLst>
                </a:gridCol>
                <a:gridCol w="1663365">
                  <a:extLst>
                    <a:ext uri="{9D8B030D-6E8A-4147-A177-3AD203B41FA5}">
                      <a16:colId xmlns:a16="http://schemas.microsoft.com/office/drawing/2014/main" val="1474123935"/>
                    </a:ext>
                  </a:extLst>
                </a:gridCol>
                <a:gridCol w="3486093">
                  <a:extLst>
                    <a:ext uri="{9D8B030D-6E8A-4147-A177-3AD203B41FA5}">
                      <a16:colId xmlns:a16="http://schemas.microsoft.com/office/drawing/2014/main" val="945400342"/>
                    </a:ext>
                  </a:extLst>
                </a:gridCol>
              </a:tblGrid>
              <a:tr h="679547">
                <a:tc>
                  <a:txBody>
                    <a:bodyPr/>
                    <a:lstStyle/>
                    <a:p>
                      <a:pPr algn="ctr" fontAlgn="b"/>
                      <a:r>
                        <a:rPr lang="en-US" sz="1500" u="none" strike="noStrike" dirty="0">
                          <a:effectLst/>
                        </a:rPr>
                        <a:t>CPT/HCPCS Code</a:t>
                      </a:r>
                      <a:endParaRPr lang="en-US" sz="1500" b="1" i="0" u="none" strike="noStrike" dirty="0">
                        <a:solidFill>
                          <a:srgbClr val="000000"/>
                        </a:solidFill>
                        <a:effectLst/>
                        <a:latin typeface="Calibri" panose="020F0502020204030204" pitchFamily="34" charset="0"/>
                      </a:endParaRPr>
                    </a:p>
                  </a:txBody>
                  <a:tcPr marL="4524" marR="4524" marT="4524" marB="0" anchor="b"/>
                </a:tc>
                <a:tc>
                  <a:txBody>
                    <a:bodyPr/>
                    <a:lstStyle/>
                    <a:p>
                      <a:pPr algn="ctr" fontAlgn="b"/>
                      <a:r>
                        <a:rPr lang="en-US" sz="1500" u="none" strike="noStrike" dirty="0">
                          <a:effectLst/>
                        </a:rPr>
                        <a:t>Long Description</a:t>
                      </a:r>
                      <a:endParaRPr lang="en-US" sz="1500" b="1" i="0" u="none" strike="noStrike" dirty="0">
                        <a:solidFill>
                          <a:srgbClr val="000000"/>
                        </a:solidFill>
                        <a:effectLst/>
                        <a:latin typeface="Calibri" panose="020F0502020204030204" pitchFamily="34" charset="0"/>
                      </a:endParaRPr>
                    </a:p>
                  </a:txBody>
                  <a:tcPr marL="4524" marR="4524" marT="4524" marB="0" anchor="b"/>
                </a:tc>
                <a:tc>
                  <a:txBody>
                    <a:bodyPr/>
                    <a:lstStyle/>
                    <a:p>
                      <a:pPr algn="ctr" fontAlgn="b"/>
                      <a:r>
                        <a:rPr lang="en-US" sz="1500" u="none" strike="noStrike" dirty="0">
                          <a:effectLst/>
                        </a:rPr>
                        <a:t>Potential Replacement Code(s)</a:t>
                      </a:r>
                      <a:endParaRPr lang="en-US" sz="1500" b="1" i="0" u="none" strike="noStrike" dirty="0">
                        <a:solidFill>
                          <a:srgbClr val="000000"/>
                        </a:solidFill>
                        <a:effectLst/>
                        <a:latin typeface="Calibri" panose="020F0502020204030204" pitchFamily="34" charset="0"/>
                      </a:endParaRPr>
                    </a:p>
                  </a:txBody>
                  <a:tcPr marL="4524" marR="4524" marT="4524" marB="0" anchor="b"/>
                </a:tc>
                <a:tc>
                  <a:txBody>
                    <a:bodyPr/>
                    <a:lstStyle/>
                    <a:p>
                      <a:pPr algn="ctr" fontAlgn="b"/>
                      <a:r>
                        <a:rPr lang="en-US" sz="1500" u="none" strike="noStrike" dirty="0">
                          <a:effectLst/>
                        </a:rPr>
                        <a:t>NDCs Affected</a:t>
                      </a:r>
                      <a:endParaRPr lang="en-US" sz="1500" b="0" i="0" u="none" strike="noStrike" dirty="0">
                        <a:solidFill>
                          <a:srgbClr val="000000"/>
                        </a:solidFill>
                        <a:effectLst/>
                        <a:latin typeface="Calibri" panose="020F0502020204030204" pitchFamily="34" charset="0"/>
                      </a:endParaRPr>
                    </a:p>
                  </a:txBody>
                  <a:tcPr marL="4524" marR="4524" marT="4524" marB="0" anchor="b"/>
                </a:tc>
                <a:extLst>
                  <a:ext uri="{0D108BD9-81ED-4DB2-BD59-A6C34878D82A}">
                    <a16:rowId xmlns:a16="http://schemas.microsoft.com/office/drawing/2014/main" val="4266570436"/>
                  </a:ext>
                </a:extLst>
              </a:tr>
              <a:tr h="748998">
                <a:tc>
                  <a:txBody>
                    <a:bodyPr/>
                    <a:lstStyle/>
                    <a:p>
                      <a:pPr algn="ctr" fontAlgn="b"/>
                      <a:r>
                        <a:rPr lang="en-US" sz="1400" u="none" strike="noStrike" dirty="0">
                          <a:effectLst/>
                          <a:latin typeface="+mn-lt"/>
                        </a:rPr>
                        <a:t>C9146</a:t>
                      </a:r>
                    </a:p>
                    <a:p>
                      <a:pPr algn="ctr" fontAlgn="b"/>
                      <a:endParaRPr lang="en-US" sz="1400" u="none" strike="noStrike" dirty="0">
                        <a:effectLst/>
                        <a:latin typeface="+mn-lt"/>
                      </a:endParaRPr>
                    </a:p>
                  </a:txBody>
                  <a:tcPr marL="4524" marR="4524" marT="4524" marB="0" anchor="ctr"/>
                </a:tc>
                <a:tc>
                  <a:txBody>
                    <a:bodyPr/>
                    <a:lstStyle/>
                    <a:p>
                      <a:pPr algn="ctr" fontAlgn="b"/>
                      <a:r>
                        <a:rPr lang="en-US" sz="1400" u="none" strike="noStrike" dirty="0">
                          <a:effectLst/>
                          <a:latin typeface="+mn-lt"/>
                        </a:rPr>
                        <a:t>Injection, </a:t>
                      </a:r>
                      <a:r>
                        <a:rPr lang="en-US" sz="1400" u="none" strike="noStrike" dirty="0" err="1">
                          <a:effectLst/>
                          <a:latin typeface="+mn-lt"/>
                        </a:rPr>
                        <a:t>mirvetuximab</a:t>
                      </a:r>
                      <a:r>
                        <a:rPr lang="en-US" sz="1400" u="none" strike="noStrike" dirty="0">
                          <a:effectLst/>
                          <a:latin typeface="+mn-lt"/>
                        </a:rPr>
                        <a:t> </a:t>
                      </a:r>
                      <a:r>
                        <a:rPr lang="en-US" sz="1400" u="none" strike="noStrike" dirty="0" err="1">
                          <a:effectLst/>
                          <a:latin typeface="+mn-lt"/>
                        </a:rPr>
                        <a:t>soravtansine-gynx</a:t>
                      </a:r>
                      <a:r>
                        <a:rPr lang="en-US" sz="1400" u="none" strike="noStrike" dirty="0">
                          <a:effectLst/>
                          <a:latin typeface="+mn-lt"/>
                        </a:rPr>
                        <a:t>, 1 mg</a:t>
                      </a:r>
                      <a:endParaRPr lang="en-US" sz="1400" b="0" i="0" u="none" strike="noStrike" dirty="0">
                        <a:solidFill>
                          <a:srgbClr val="000000"/>
                        </a:solidFill>
                        <a:effectLst/>
                        <a:latin typeface="+mn-lt"/>
                      </a:endParaRPr>
                    </a:p>
                  </a:txBody>
                  <a:tcPr marL="5821" marR="5821" marT="5821" marB="0" anchor="ctr"/>
                </a:tc>
                <a:tc>
                  <a:txBody>
                    <a:bodyPr/>
                    <a:lstStyle/>
                    <a:p>
                      <a:pPr algn="ctr" fontAlgn="b"/>
                      <a:r>
                        <a:rPr lang="en-US" sz="1400" u="none" strike="noStrike" dirty="0">
                          <a:effectLst/>
                          <a:latin typeface="+mn-lt"/>
                        </a:rPr>
                        <a:t>J9063</a:t>
                      </a:r>
                      <a:endParaRPr lang="en-US" sz="1400" b="0" i="0" u="none" strike="noStrike" dirty="0">
                        <a:solidFill>
                          <a:srgbClr val="000000"/>
                        </a:solidFill>
                        <a:effectLst/>
                        <a:latin typeface="+mn-lt"/>
                      </a:endParaRPr>
                    </a:p>
                  </a:txBody>
                  <a:tcPr marL="5821" marR="5821" marT="5821" marB="0" anchor="ctr"/>
                </a:tc>
                <a:tc>
                  <a:txBody>
                    <a:bodyPr/>
                    <a:lstStyle/>
                    <a:p>
                      <a:pPr algn="ctr" fontAlgn="b"/>
                      <a:br>
                        <a:rPr lang="en-US" sz="1400" u="none" strike="noStrike" dirty="0">
                          <a:effectLst/>
                          <a:latin typeface="+mn-lt"/>
                        </a:rPr>
                      </a:br>
                      <a:r>
                        <a:rPr lang="en-US" sz="1400" u="none" strike="noStrike" dirty="0">
                          <a:effectLst/>
                          <a:latin typeface="+mn-lt"/>
                        </a:rPr>
                        <a:t>72903-0853-01</a:t>
                      </a:r>
                      <a:endParaRPr lang="en-US" sz="1400" b="0" i="0" u="none" strike="noStrike" dirty="0">
                        <a:solidFill>
                          <a:srgbClr val="000000"/>
                        </a:solidFill>
                        <a:effectLst/>
                        <a:latin typeface="+mn-lt"/>
                      </a:endParaRPr>
                    </a:p>
                  </a:txBody>
                  <a:tcPr marL="5821" marR="5821" marT="5821" marB="0" anchor="ctr"/>
                </a:tc>
                <a:extLst>
                  <a:ext uri="{0D108BD9-81ED-4DB2-BD59-A6C34878D82A}">
                    <a16:rowId xmlns:a16="http://schemas.microsoft.com/office/drawing/2014/main" val="3341791975"/>
                  </a:ext>
                </a:extLst>
              </a:tr>
              <a:tr h="797058">
                <a:tc>
                  <a:txBody>
                    <a:bodyPr/>
                    <a:lstStyle/>
                    <a:p>
                      <a:pPr algn="ctr" fontAlgn="b"/>
                      <a:r>
                        <a:rPr lang="en-US" sz="1400" u="none" strike="noStrike" dirty="0">
                          <a:effectLst/>
                          <a:latin typeface="+mn-lt"/>
                        </a:rPr>
                        <a:t>C9147</a:t>
                      </a:r>
                      <a:endParaRPr lang="en-US" sz="1400" b="0" i="0" u="none" strike="noStrike" dirty="0">
                        <a:solidFill>
                          <a:srgbClr val="000000"/>
                        </a:solidFill>
                        <a:effectLst/>
                        <a:latin typeface="+mn-lt"/>
                      </a:endParaRPr>
                    </a:p>
                  </a:txBody>
                  <a:tcPr marL="5821" marR="5821" marT="5821" marB="0" anchor="ctr"/>
                </a:tc>
                <a:tc>
                  <a:txBody>
                    <a:bodyPr/>
                    <a:lstStyle/>
                    <a:p>
                      <a:pPr algn="ctr" fontAlgn="b"/>
                      <a:r>
                        <a:rPr lang="en-US" sz="1400" u="none" strike="noStrike" dirty="0">
                          <a:effectLst/>
                          <a:latin typeface="+mn-lt"/>
                        </a:rPr>
                        <a:t>Injection, </a:t>
                      </a:r>
                      <a:r>
                        <a:rPr lang="en-US" sz="1400" u="none" strike="noStrike" dirty="0" err="1">
                          <a:effectLst/>
                          <a:latin typeface="+mn-lt"/>
                        </a:rPr>
                        <a:t>tremelimumab-actl</a:t>
                      </a:r>
                      <a:r>
                        <a:rPr lang="en-US" sz="1400" u="none" strike="noStrike" dirty="0">
                          <a:effectLst/>
                          <a:latin typeface="+mn-lt"/>
                        </a:rPr>
                        <a:t>, 1 mg</a:t>
                      </a:r>
                      <a:endParaRPr lang="en-US" sz="1400" b="0" i="0" u="none" strike="noStrike" dirty="0">
                        <a:solidFill>
                          <a:srgbClr val="000000"/>
                        </a:solidFill>
                        <a:effectLst/>
                        <a:latin typeface="+mn-lt"/>
                      </a:endParaRPr>
                    </a:p>
                  </a:txBody>
                  <a:tcPr marL="5821" marR="5821" marT="5821" marB="0" anchor="ctr"/>
                </a:tc>
                <a:tc>
                  <a:txBody>
                    <a:bodyPr/>
                    <a:lstStyle/>
                    <a:p>
                      <a:pPr algn="ctr" fontAlgn="b"/>
                      <a:r>
                        <a:rPr lang="en-US" sz="1400" u="none" strike="noStrike" dirty="0">
                          <a:effectLst/>
                          <a:latin typeface="+mn-lt"/>
                        </a:rPr>
                        <a:t>J9347</a:t>
                      </a:r>
                      <a:endParaRPr lang="en-US" sz="1400" b="0" i="0" u="none" strike="noStrike" dirty="0">
                        <a:solidFill>
                          <a:srgbClr val="000000"/>
                        </a:solidFill>
                        <a:effectLst/>
                        <a:latin typeface="+mn-lt"/>
                      </a:endParaRPr>
                    </a:p>
                  </a:txBody>
                  <a:tcPr marL="5821" marR="5821" marT="5821" marB="0" anchor="ctr"/>
                </a:tc>
                <a:tc>
                  <a:txBody>
                    <a:bodyPr/>
                    <a:lstStyle/>
                    <a:p>
                      <a:pPr algn="ctr" fontAlgn="b"/>
                      <a:br>
                        <a:rPr lang="en-US" sz="1400" u="none" strike="noStrike">
                          <a:effectLst/>
                          <a:latin typeface="+mn-lt"/>
                        </a:rPr>
                      </a:br>
                      <a:r>
                        <a:rPr lang="en-US" sz="1400" u="none" strike="noStrike">
                          <a:effectLst/>
                          <a:latin typeface="+mn-lt"/>
                        </a:rPr>
                        <a:t>0310-4505-25</a:t>
                      </a:r>
                      <a:br>
                        <a:rPr lang="en-US" sz="1400" u="none" strike="noStrike">
                          <a:effectLst/>
                          <a:latin typeface="+mn-lt"/>
                        </a:rPr>
                      </a:br>
                      <a:r>
                        <a:rPr lang="en-US" sz="1400" u="none" strike="noStrike">
                          <a:effectLst/>
                          <a:latin typeface="+mn-lt"/>
                        </a:rPr>
                        <a:t>0310-4535-30</a:t>
                      </a:r>
                      <a:endParaRPr lang="en-US" sz="1400" b="0" i="0" u="none" strike="noStrike">
                        <a:solidFill>
                          <a:srgbClr val="000000"/>
                        </a:solidFill>
                        <a:effectLst/>
                        <a:latin typeface="+mn-lt"/>
                      </a:endParaRPr>
                    </a:p>
                  </a:txBody>
                  <a:tcPr marL="5821" marR="5821" marT="5821" marB="0" anchor="ctr"/>
                </a:tc>
                <a:extLst>
                  <a:ext uri="{0D108BD9-81ED-4DB2-BD59-A6C34878D82A}">
                    <a16:rowId xmlns:a16="http://schemas.microsoft.com/office/drawing/2014/main" val="2561511419"/>
                  </a:ext>
                </a:extLst>
              </a:tr>
              <a:tr h="1020460">
                <a:tc>
                  <a:txBody>
                    <a:bodyPr/>
                    <a:lstStyle/>
                    <a:p>
                      <a:pPr algn="ctr" fontAlgn="b"/>
                      <a:r>
                        <a:rPr lang="en-US" sz="1400" u="none" strike="noStrike">
                          <a:effectLst/>
                          <a:latin typeface="+mn-lt"/>
                        </a:rPr>
                        <a:t>C9148</a:t>
                      </a:r>
                      <a:endParaRPr lang="en-US" sz="1400" b="0" i="0" u="none" strike="noStrike">
                        <a:solidFill>
                          <a:srgbClr val="000000"/>
                        </a:solidFill>
                        <a:effectLst/>
                        <a:latin typeface="+mn-lt"/>
                      </a:endParaRPr>
                    </a:p>
                  </a:txBody>
                  <a:tcPr marL="5821" marR="5821" marT="5821" marB="0" anchor="ctr"/>
                </a:tc>
                <a:tc>
                  <a:txBody>
                    <a:bodyPr/>
                    <a:lstStyle/>
                    <a:p>
                      <a:pPr algn="ctr" fontAlgn="b"/>
                      <a:r>
                        <a:rPr lang="en-US" sz="1400" u="none" strike="noStrike" dirty="0">
                          <a:effectLst/>
                          <a:latin typeface="+mn-lt"/>
                        </a:rPr>
                        <a:t>Injection, </a:t>
                      </a:r>
                      <a:r>
                        <a:rPr lang="en-US" sz="1400" u="none" strike="noStrike" dirty="0" err="1">
                          <a:effectLst/>
                          <a:latin typeface="+mn-lt"/>
                        </a:rPr>
                        <a:t>teclistamab-cqyv</a:t>
                      </a:r>
                      <a:r>
                        <a:rPr lang="en-US" sz="1400" u="none" strike="noStrike" dirty="0">
                          <a:effectLst/>
                          <a:latin typeface="+mn-lt"/>
                        </a:rPr>
                        <a:t>, 0.5 mg</a:t>
                      </a:r>
                      <a:endParaRPr lang="en-US" sz="1400" b="0" i="0" u="none" strike="noStrike" dirty="0">
                        <a:solidFill>
                          <a:srgbClr val="000000"/>
                        </a:solidFill>
                        <a:effectLst/>
                        <a:latin typeface="+mn-lt"/>
                      </a:endParaRPr>
                    </a:p>
                  </a:txBody>
                  <a:tcPr marL="5821" marR="5821" marT="5821" marB="0" anchor="ctr"/>
                </a:tc>
                <a:tc>
                  <a:txBody>
                    <a:bodyPr/>
                    <a:lstStyle/>
                    <a:p>
                      <a:pPr algn="ctr" fontAlgn="b"/>
                      <a:r>
                        <a:rPr lang="en-US" sz="1400" u="none" strike="noStrike" dirty="0">
                          <a:effectLst/>
                          <a:latin typeface="+mn-lt"/>
                        </a:rPr>
                        <a:t>J9380</a:t>
                      </a:r>
                      <a:endParaRPr lang="en-US" sz="1400" b="0" i="0" u="none" strike="noStrike" dirty="0">
                        <a:solidFill>
                          <a:srgbClr val="000000"/>
                        </a:solidFill>
                        <a:effectLst/>
                        <a:latin typeface="+mn-lt"/>
                      </a:endParaRPr>
                    </a:p>
                  </a:txBody>
                  <a:tcPr marL="5821" marR="5821" marT="5821" marB="0" anchor="ctr"/>
                </a:tc>
                <a:tc>
                  <a:txBody>
                    <a:bodyPr/>
                    <a:lstStyle/>
                    <a:p>
                      <a:pPr algn="ctr" fontAlgn="b"/>
                      <a:r>
                        <a:rPr lang="en-US" sz="1400" u="none" strike="noStrike" dirty="0">
                          <a:effectLst/>
                          <a:latin typeface="+mn-lt"/>
                        </a:rPr>
                        <a:t> </a:t>
                      </a:r>
                      <a:br>
                        <a:rPr lang="en-US" sz="1400" u="none" strike="noStrike" dirty="0">
                          <a:effectLst/>
                          <a:latin typeface="+mn-lt"/>
                        </a:rPr>
                      </a:br>
                      <a:r>
                        <a:rPr lang="en-US" sz="1400" u="none" strike="noStrike" dirty="0">
                          <a:effectLst/>
                          <a:latin typeface="+mn-lt"/>
                        </a:rPr>
                        <a:t>57894-0449-01</a:t>
                      </a:r>
                      <a:br>
                        <a:rPr lang="en-US" sz="1400" u="none" strike="noStrike" dirty="0">
                          <a:effectLst/>
                          <a:latin typeface="+mn-lt"/>
                        </a:rPr>
                      </a:br>
                      <a:r>
                        <a:rPr lang="en-US" sz="1400" u="none" strike="noStrike" dirty="0">
                          <a:effectLst/>
                          <a:latin typeface="+mn-lt"/>
                        </a:rPr>
                        <a:t>57894-0450-01</a:t>
                      </a:r>
                      <a:endParaRPr lang="en-US" sz="1400" b="0" i="0" u="none" strike="noStrike" dirty="0">
                        <a:solidFill>
                          <a:srgbClr val="000000"/>
                        </a:solidFill>
                        <a:effectLst/>
                        <a:latin typeface="+mn-lt"/>
                      </a:endParaRPr>
                    </a:p>
                  </a:txBody>
                  <a:tcPr marL="5821" marR="5821" marT="5821" marB="0" anchor="ctr"/>
                </a:tc>
                <a:extLst>
                  <a:ext uri="{0D108BD9-81ED-4DB2-BD59-A6C34878D82A}">
                    <a16:rowId xmlns:a16="http://schemas.microsoft.com/office/drawing/2014/main" val="3449525785"/>
                  </a:ext>
                </a:extLst>
              </a:tr>
              <a:tr h="1707497">
                <a:tc>
                  <a:txBody>
                    <a:bodyPr/>
                    <a:lstStyle/>
                    <a:p>
                      <a:pPr algn="ctr" fontAlgn="b"/>
                      <a:r>
                        <a:rPr lang="en-US" sz="1400" u="none" strike="noStrike">
                          <a:effectLst/>
                          <a:latin typeface="+mn-lt"/>
                        </a:rPr>
                        <a:t>C9149</a:t>
                      </a:r>
                      <a:endParaRPr lang="en-US" sz="1400" b="0" i="0" u="none" strike="noStrike">
                        <a:solidFill>
                          <a:srgbClr val="000000"/>
                        </a:solidFill>
                        <a:effectLst/>
                        <a:latin typeface="+mn-lt"/>
                      </a:endParaRPr>
                    </a:p>
                  </a:txBody>
                  <a:tcPr marL="5821" marR="5821" marT="5821" marB="0" anchor="ctr"/>
                </a:tc>
                <a:tc>
                  <a:txBody>
                    <a:bodyPr/>
                    <a:lstStyle/>
                    <a:p>
                      <a:pPr algn="ctr" fontAlgn="b"/>
                      <a:r>
                        <a:rPr lang="en-US" sz="1400" u="none" strike="noStrike">
                          <a:effectLst/>
                          <a:latin typeface="+mn-lt"/>
                        </a:rPr>
                        <a:t>Injection, teplizumab-</a:t>
                      </a:r>
                      <a:r>
                        <a:rPr lang="en-US" sz="1400" u="none" strike="noStrike" err="1">
                          <a:effectLst/>
                          <a:latin typeface="+mn-lt"/>
                        </a:rPr>
                        <a:t>mzwv</a:t>
                      </a:r>
                      <a:r>
                        <a:rPr lang="en-US" sz="1400" u="none" strike="noStrike">
                          <a:effectLst/>
                          <a:latin typeface="+mn-lt"/>
                        </a:rPr>
                        <a:t>, 5 mcg</a:t>
                      </a:r>
                      <a:endParaRPr lang="en-US" sz="1400" b="0" i="0" u="none" strike="noStrike">
                        <a:solidFill>
                          <a:srgbClr val="000000"/>
                        </a:solidFill>
                        <a:effectLst/>
                        <a:latin typeface="+mn-lt"/>
                      </a:endParaRPr>
                    </a:p>
                  </a:txBody>
                  <a:tcPr marL="5821" marR="5821" marT="5821" marB="0" anchor="ctr"/>
                </a:tc>
                <a:tc>
                  <a:txBody>
                    <a:bodyPr/>
                    <a:lstStyle/>
                    <a:p>
                      <a:pPr algn="ctr" fontAlgn="b"/>
                      <a:r>
                        <a:rPr lang="en-US" sz="1400" u="none" strike="noStrike" dirty="0">
                          <a:effectLst/>
                          <a:latin typeface="+mn-lt"/>
                        </a:rPr>
                        <a:t>J9381</a:t>
                      </a:r>
                      <a:endParaRPr lang="en-US" sz="1400" b="0" i="0" u="none" strike="noStrike" dirty="0">
                        <a:solidFill>
                          <a:srgbClr val="000000"/>
                        </a:solidFill>
                        <a:effectLst/>
                        <a:latin typeface="+mn-lt"/>
                      </a:endParaRPr>
                    </a:p>
                  </a:txBody>
                  <a:tcPr marL="5821" marR="5821" marT="5821" marB="0" anchor="ctr"/>
                </a:tc>
                <a:tc>
                  <a:txBody>
                    <a:bodyPr/>
                    <a:lstStyle/>
                    <a:p>
                      <a:pPr algn="ctr" fontAlgn="b"/>
                      <a:br>
                        <a:rPr lang="en-US" sz="1400" u="none" strike="noStrike" dirty="0">
                          <a:effectLst/>
                          <a:latin typeface="+mn-lt"/>
                        </a:rPr>
                      </a:br>
                      <a:r>
                        <a:rPr lang="en-US" sz="1400" u="none" strike="noStrike" dirty="0">
                          <a:effectLst/>
                          <a:latin typeface="+mn-lt"/>
                        </a:rPr>
                        <a:t>73650-0316-01</a:t>
                      </a:r>
                      <a:br>
                        <a:rPr lang="en-US" sz="1400" u="none" strike="noStrike" dirty="0">
                          <a:effectLst/>
                          <a:latin typeface="+mn-lt"/>
                        </a:rPr>
                      </a:br>
                      <a:r>
                        <a:rPr lang="en-US" sz="1400" u="none" strike="noStrike" dirty="0">
                          <a:effectLst/>
                          <a:latin typeface="+mn-lt"/>
                        </a:rPr>
                        <a:t>73650-0316-10</a:t>
                      </a:r>
                      <a:br>
                        <a:rPr lang="en-US" sz="1400" u="none" strike="noStrike" dirty="0">
                          <a:effectLst/>
                          <a:latin typeface="+mn-lt"/>
                        </a:rPr>
                      </a:br>
                      <a:r>
                        <a:rPr lang="en-US" sz="1400" u="none" strike="noStrike" dirty="0">
                          <a:effectLst/>
                          <a:latin typeface="+mn-lt"/>
                        </a:rPr>
                        <a:t>73650-0316-14</a:t>
                      </a:r>
                      <a:endParaRPr lang="en-US" sz="1400" b="0" i="0" u="none" strike="noStrike" dirty="0">
                        <a:solidFill>
                          <a:srgbClr val="000000"/>
                        </a:solidFill>
                        <a:effectLst/>
                        <a:latin typeface="+mn-lt"/>
                      </a:endParaRPr>
                    </a:p>
                  </a:txBody>
                  <a:tcPr marL="5821" marR="5821" marT="5821" marB="0" anchor="ctr"/>
                </a:tc>
                <a:extLst>
                  <a:ext uri="{0D108BD9-81ED-4DB2-BD59-A6C34878D82A}">
                    <a16:rowId xmlns:a16="http://schemas.microsoft.com/office/drawing/2014/main" val="210192616"/>
                  </a:ext>
                </a:extLst>
              </a:tr>
            </a:tbl>
          </a:graphicData>
        </a:graphic>
      </p:graphicFrame>
    </p:spTree>
    <p:extLst>
      <p:ext uri="{BB962C8B-B14F-4D97-AF65-F5344CB8AC3E}">
        <p14:creationId xmlns:p14="http://schemas.microsoft.com/office/powerpoint/2010/main" val="1599262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769560-60B2-C519-6CB0-5B0BFADA758C}"/>
              </a:ext>
            </a:extLst>
          </p:cNvPr>
          <p:cNvSpPr>
            <a:spLocks noGrp="1"/>
          </p:cNvSpPr>
          <p:nvPr>
            <p:ph type="body" sz="quarter" idx="14"/>
          </p:nvPr>
        </p:nvSpPr>
        <p:spPr>
          <a:xfrm>
            <a:off x="838200" y="841182"/>
            <a:ext cx="9698812" cy="438912"/>
          </a:xfrm>
        </p:spPr>
        <p:txBody>
          <a:bodyPr>
            <a:normAutofit/>
          </a:bodyPr>
          <a:lstStyle/>
          <a:p>
            <a:endParaRPr lang="en-US" i="1" dirty="0"/>
          </a:p>
          <a:p>
            <a:endParaRPr lang="en-US" i="1" dirty="0"/>
          </a:p>
          <a:p>
            <a:endParaRPr lang="en-US" i="1" dirty="0"/>
          </a:p>
        </p:txBody>
      </p:sp>
      <p:sp>
        <p:nvSpPr>
          <p:cNvPr id="4" name="Title 3">
            <a:extLst>
              <a:ext uri="{FF2B5EF4-FFF2-40B4-BE49-F238E27FC236}">
                <a16:creationId xmlns:a16="http://schemas.microsoft.com/office/drawing/2014/main" id="{3B104BE3-1A56-E681-7653-7C3CEC391ECE}"/>
              </a:ext>
            </a:extLst>
          </p:cNvPr>
          <p:cNvSpPr>
            <a:spLocks noGrp="1"/>
          </p:cNvSpPr>
          <p:nvPr>
            <p:ph type="title"/>
          </p:nvPr>
        </p:nvSpPr>
        <p:spPr>
          <a:xfrm>
            <a:off x="838200" y="395580"/>
            <a:ext cx="9698812" cy="438912"/>
          </a:xfrm>
        </p:spPr>
        <p:txBody>
          <a:bodyPr anchor="ctr">
            <a:normAutofit/>
          </a:bodyPr>
          <a:lstStyle/>
          <a:p>
            <a:r>
              <a:rPr lang="en-US" sz="2400" dirty="0"/>
              <a:t>HCPCS Deletions</a:t>
            </a:r>
          </a:p>
        </p:txBody>
      </p:sp>
      <p:graphicFrame>
        <p:nvGraphicFramePr>
          <p:cNvPr id="5" name="Table 4">
            <a:extLst>
              <a:ext uri="{FF2B5EF4-FFF2-40B4-BE49-F238E27FC236}">
                <a16:creationId xmlns:a16="http://schemas.microsoft.com/office/drawing/2014/main" id="{D24484BC-5125-49A8-4D97-BBCD520F5CEA}"/>
              </a:ext>
            </a:extLst>
          </p:cNvPr>
          <p:cNvGraphicFramePr>
            <a:graphicFrameLocks noGrp="1"/>
          </p:cNvGraphicFramePr>
          <p:nvPr>
            <p:extLst>
              <p:ext uri="{D42A27DB-BD31-4B8C-83A1-F6EECF244321}">
                <p14:modId xmlns:p14="http://schemas.microsoft.com/office/powerpoint/2010/main" val="1199093540"/>
              </p:ext>
            </p:extLst>
          </p:nvPr>
        </p:nvGraphicFramePr>
        <p:xfrm>
          <a:off x="838200" y="1134384"/>
          <a:ext cx="9542928" cy="5068728"/>
        </p:xfrm>
        <a:graphic>
          <a:graphicData uri="http://schemas.openxmlformats.org/drawingml/2006/table">
            <a:tbl>
              <a:tblPr firstRow="1" bandRow="1">
                <a:effectLst/>
                <a:tableStyleId>{5C22544A-7EE6-4342-B048-85BDC9FD1C3A}</a:tableStyleId>
              </a:tblPr>
              <a:tblGrid>
                <a:gridCol w="976525">
                  <a:extLst>
                    <a:ext uri="{9D8B030D-6E8A-4147-A177-3AD203B41FA5}">
                      <a16:colId xmlns:a16="http://schemas.microsoft.com/office/drawing/2014/main" val="2161213826"/>
                    </a:ext>
                  </a:extLst>
                </a:gridCol>
                <a:gridCol w="2609591">
                  <a:extLst>
                    <a:ext uri="{9D8B030D-6E8A-4147-A177-3AD203B41FA5}">
                      <a16:colId xmlns:a16="http://schemas.microsoft.com/office/drawing/2014/main" val="3101102905"/>
                    </a:ext>
                  </a:extLst>
                </a:gridCol>
                <a:gridCol w="1596723">
                  <a:extLst>
                    <a:ext uri="{9D8B030D-6E8A-4147-A177-3AD203B41FA5}">
                      <a16:colId xmlns:a16="http://schemas.microsoft.com/office/drawing/2014/main" val="2166883466"/>
                    </a:ext>
                  </a:extLst>
                </a:gridCol>
                <a:gridCol w="4360089">
                  <a:extLst>
                    <a:ext uri="{9D8B030D-6E8A-4147-A177-3AD203B41FA5}">
                      <a16:colId xmlns:a16="http://schemas.microsoft.com/office/drawing/2014/main" val="2595072153"/>
                    </a:ext>
                  </a:extLst>
                </a:gridCol>
              </a:tblGrid>
              <a:tr h="351630">
                <a:tc>
                  <a:txBody>
                    <a:bodyPr/>
                    <a:lstStyle/>
                    <a:p>
                      <a:pPr algn="ctr" fontAlgn="b"/>
                      <a:r>
                        <a:rPr lang="en-US" sz="1500" u="none" strike="noStrike" dirty="0">
                          <a:effectLst/>
                        </a:rPr>
                        <a:t>CPT/HCPCS Code</a:t>
                      </a:r>
                      <a:endParaRPr lang="en-US" sz="1500" b="1" i="0" u="none" strike="noStrike" dirty="0">
                        <a:solidFill>
                          <a:srgbClr val="000000"/>
                        </a:solidFill>
                        <a:effectLst/>
                        <a:latin typeface="Calibri" panose="020F0502020204030204" pitchFamily="34" charset="0"/>
                      </a:endParaRPr>
                    </a:p>
                  </a:txBody>
                  <a:tcPr marL="4524" marR="4524" marT="4524" marB="0" anchor="b"/>
                </a:tc>
                <a:tc>
                  <a:txBody>
                    <a:bodyPr/>
                    <a:lstStyle/>
                    <a:p>
                      <a:pPr algn="ctr" fontAlgn="b"/>
                      <a:r>
                        <a:rPr lang="en-US" sz="1500" u="none" strike="noStrike" dirty="0">
                          <a:effectLst/>
                        </a:rPr>
                        <a:t>Long Description</a:t>
                      </a:r>
                      <a:endParaRPr lang="en-US" sz="1500" b="1" i="0" u="none" strike="noStrike" dirty="0">
                        <a:solidFill>
                          <a:srgbClr val="000000"/>
                        </a:solidFill>
                        <a:effectLst/>
                        <a:latin typeface="Calibri" panose="020F0502020204030204" pitchFamily="34" charset="0"/>
                      </a:endParaRPr>
                    </a:p>
                  </a:txBody>
                  <a:tcPr marL="4524" marR="4524" marT="4524" marB="0" anchor="b"/>
                </a:tc>
                <a:tc>
                  <a:txBody>
                    <a:bodyPr/>
                    <a:lstStyle/>
                    <a:p>
                      <a:pPr algn="ctr" fontAlgn="b"/>
                      <a:r>
                        <a:rPr lang="en-US" sz="1500" u="none" strike="noStrike" dirty="0">
                          <a:effectLst/>
                        </a:rPr>
                        <a:t>Potential Replacement Code(s)</a:t>
                      </a:r>
                      <a:endParaRPr lang="en-US" sz="1500" b="1" i="0" u="none" strike="noStrike" dirty="0">
                        <a:solidFill>
                          <a:srgbClr val="000000"/>
                        </a:solidFill>
                        <a:effectLst/>
                        <a:latin typeface="Calibri" panose="020F0502020204030204" pitchFamily="34" charset="0"/>
                      </a:endParaRPr>
                    </a:p>
                  </a:txBody>
                  <a:tcPr marL="4524" marR="4524" marT="4524" marB="0" anchor="b"/>
                </a:tc>
                <a:tc>
                  <a:txBody>
                    <a:bodyPr/>
                    <a:lstStyle/>
                    <a:p>
                      <a:pPr algn="ctr" fontAlgn="b"/>
                      <a:r>
                        <a:rPr lang="en-US" sz="1500" u="none" strike="noStrike" dirty="0">
                          <a:effectLst/>
                        </a:rPr>
                        <a:t>NDCs Affected</a:t>
                      </a:r>
                      <a:endParaRPr lang="en-US" sz="1500" b="0" i="0" u="none" strike="noStrike" dirty="0">
                        <a:solidFill>
                          <a:srgbClr val="000000"/>
                        </a:solidFill>
                        <a:effectLst/>
                        <a:latin typeface="Calibri" panose="020F0502020204030204" pitchFamily="34" charset="0"/>
                      </a:endParaRPr>
                    </a:p>
                  </a:txBody>
                  <a:tcPr marL="4524" marR="4524" marT="4524" marB="0" anchor="b"/>
                </a:tc>
                <a:extLst>
                  <a:ext uri="{0D108BD9-81ED-4DB2-BD59-A6C34878D82A}">
                    <a16:rowId xmlns:a16="http://schemas.microsoft.com/office/drawing/2014/main" val="1859712650"/>
                  </a:ext>
                </a:extLst>
              </a:tr>
              <a:tr h="4220720">
                <a:tc>
                  <a:txBody>
                    <a:bodyPr/>
                    <a:lstStyle/>
                    <a:p>
                      <a:pPr algn="ctr" fontAlgn="b"/>
                      <a:endParaRPr lang="en-US" sz="1500" u="none" strike="noStrike" dirty="0">
                        <a:effectLst/>
                      </a:endParaRPr>
                    </a:p>
                    <a:p>
                      <a:pPr algn="ctr" fontAlgn="b"/>
                      <a:r>
                        <a:rPr lang="en-US" sz="1500" u="none" strike="noStrike" dirty="0">
                          <a:effectLst/>
                        </a:rPr>
                        <a:t>J2370</a:t>
                      </a:r>
                      <a:endParaRPr lang="en-US" sz="1500" b="0" i="0" u="none" strike="noStrike" dirty="0">
                        <a:solidFill>
                          <a:srgbClr val="000000"/>
                        </a:solidFill>
                        <a:effectLst/>
                        <a:latin typeface="Calibri" panose="020F0502020204030204" pitchFamily="34" charset="0"/>
                      </a:endParaRPr>
                    </a:p>
                  </a:txBody>
                  <a:tcPr marL="4524" marR="4524" marT="4524" marB="0"/>
                </a:tc>
                <a:tc>
                  <a:txBody>
                    <a:bodyPr/>
                    <a:lstStyle/>
                    <a:p>
                      <a:pPr algn="ctr" fontAlgn="b"/>
                      <a:endParaRPr lang="en-US" sz="1500" u="none" strike="noStrike" dirty="0">
                        <a:effectLst/>
                      </a:endParaRPr>
                    </a:p>
                    <a:p>
                      <a:pPr algn="ctr" fontAlgn="b"/>
                      <a:r>
                        <a:rPr lang="en-US" sz="1500" u="none" strike="noStrike" dirty="0">
                          <a:effectLst/>
                        </a:rPr>
                        <a:t>Injection, phenylephrine </a:t>
                      </a:r>
                      <a:r>
                        <a:rPr lang="en-US" sz="1500" u="none" strike="noStrike" dirty="0" err="1">
                          <a:effectLst/>
                        </a:rPr>
                        <a:t>hcl</a:t>
                      </a:r>
                      <a:r>
                        <a:rPr lang="en-US" sz="1500" u="none" strike="noStrike" dirty="0">
                          <a:effectLst/>
                        </a:rPr>
                        <a:t>, up to 1 ml</a:t>
                      </a:r>
                      <a:endParaRPr lang="en-US" sz="1500" b="0" i="0" u="none" strike="noStrike" dirty="0">
                        <a:solidFill>
                          <a:srgbClr val="000000"/>
                        </a:solidFill>
                        <a:effectLst/>
                        <a:latin typeface="Calibri" panose="020F0502020204030204" pitchFamily="34" charset="0"/>
                      </a:endParaRPr>
                    </a:p>
                  </a:txBody>
                  <a:tcPr marL="4524" marR="4524" marT="4524" marB="0"/>
                </a:tc>
                <a:tc>
                  <a:txBody>
                    <a:bodyPr/>
                    <a:lstStyle/>
                    <a:p>
                      <a:pPr algn="ctr" fontAlgn="b"/>
                      <a:endParaRPr lang="en-US" sz="1500" u="none" strike="noStrike" dirty="0">
                        <a:effectLst/>
                      </a:endParaRPr>
                    </a:p>
                    <a:p>
                      <a:pPr algn="ctr" fontAlgn="b"/>
                      <a:r>
                        <a:rPr lang="en-US" sz="1500" u="none" strike="noStrike" dirty="0">
                          <a:effectLst/>
                        </a:rPr>
                        <a:t>J2371</a:t>
                      </a:r>
                      <a:br>
                        <a:rPr lang="en-US" sz="1500" u="none" strike="noStrike" dirty="0">
                          <a:effectLst/>
                        </a:rPr>
                      </a:br>
                      <a:r>
                        <a:rPr lang="en-US" sz="1500" u="none" strike="noStrike" dirty="0">
                          <a:effectLst/>
                        </a:rPr>
                        <a:t>J2372</a:t>
                      </a:r>
                      <a:endParaRPr lang="en-US" sz="1500" b="0" i="0" u="none" strike="noStrike" dirty="0">
                        <a:solidFill>
                          <a:srgbClr val="000000"/>
                        </a:solidFill>
                        <a:effectLst/>
                        <a:latin typeface="Calibri" panose="020F0502020204030204" pitchFamily="34" charset="0"/>
                      </a:endParaRPr>
                    </a:p>
                  </a:txBody>
                  <a:tcPr marL="4524" marR="4524" marT="4524" marB="0"/>
                </a:tc>
                <a:tc>
                  <a:txBody>
                    <a:bodyPr/>
                    <a:lstStyle/>
                    <a:p>
                      <a:pPr algn="ctr" fontAlgn="b"/>
                      <a:endParaRPr lang="en-US" sz="1100" u="none" strike="noStrike" dirty="0">
                        <a:effectLst/>
                      </a:endParaRPr>
                    </a:p>
                    <a:p>
                      <a:pPr algn="ctr" fontAlgn="b"/>
                      <a:r>
                        <a:rPr lang="en-US" sz="1200" u="none" strike="noStrike" dirty="0">
                          <a:effectLst/>
                        </a:rPr>
                        <a:t>00641-6142-01, 00641-6142-25, 00641-6188-01, 00641-6188-10, 00641-6189-01, 00641-6189-10, 00641-6229-01, 00641-6229-25, 00781-3422-71, 00781-3422-92, 00781-3458-75, 00781-3458-95, 00781-3466-70, 00781-9227-75, 00781-9227-95, 00781-9228-70, 16729-0464-08, 16729-0464-63, 16729-0465-03, 16729-0465-31, 16729-0466-03, 25021-0315-01, 25021-0315-98, 25021-0315-99, 42023-0214-01, 42023-0214-10, 42023-0215-01, 51754-4000-01, 51754-4000-03, 51754-4020-01, 55150-0300-01, 55150-0300-25, 55150-0301-01, 55150-0301-10, 55150-0302-01, 55154-5129-05, 55154-8226-05, 61990-0211-00, 61990-0211-03, 61990-0212-00, 61990-0212-02, 61990-0213-00, 61990-0213-01, 63323-0751-00, 63323-0751-01, 63323-0751-03, 63323-0751-05, 63323-0751-10, 63323-0751-13, 70069-0801-01, 70069-0801-25, 70069-0802-01, 70069-0802-10, 70069-0803-01, 70121-1577-01, 70121-1577-05, 70121-1578-01, 70121-1578-07, 70121-1579-01, 70594-0063-01, 70594-0063-02, 70594-0064-01, 70594-0064-02, 70594-0065-01, 70594-0065-02, 70756-0621-25, 70756-0621-82, 70756-0622-10, 70756-0622-85, 70756-0623-86, 71288-0807-01, 71288-0807-02, 71288-0808-75, 71288-0808-76, 71288-0808-77, 72485-0506-01, 72572-0570-01, 72572-0570-10, 72572-0571-01, 72572-0571-25, 76014-0004-25, 76014-0004-30, 81284-0211-00, 81284-0211-25, 81284-0212-00, 81284-0212-10, 81284-0213-00, 81284-0213-01</a:t>
                      </a:r>
                      <a:br>
                        <a:rPr lang="en-US" sz="1200" u="none" strike="noStrike" dirty="0">
                          <a:effectLst/>
                        </a:rPr>
                      </a:br>
                      <a:endParaRPr lang="en-US" sz="1200" b="0" i="0" u="none" strike="noStrike" dirty="0">
                        <a:solidFill>
                          <a:srgbClr val="000000"/>
                        </a:solidFill>
                        <a:effectLst/>
                        <a:latin typeface="Calibri" panose="020F0502020204030204" pitchFamily="34" charset="0"/>
                      </a:endParaRPr>
                    </a:p>
                  </a:txBody>
                  <a:tcPr marL="4524" marR="4524" marT="4524" marB="0" anchor="b"/>
                </a:tc>
                <a:extLst>
                  <a:ext uri="{0D108BD9-81ED-4DB2-BD59-A6C34878D82A}">
                    <a16:rowId xmlns:a16="http://schemas.microsoft.com/office/drawing/2014/main" val="777993700"/>
                  </a:ext>
                </a:extLst>
              </a:tr>
            </a:tbl>
          </a:graphicData>
        </a:graphic>
      </p:graphicFrame>
    </p:spTree>
    <p:extLst>
      <p:ext uri="{BB962C8B-B14F-4D97-AF65-F5344CB8AC3E}">
        <p14:creationId xmlns:p14="http://schemas.microsoft.com/office/powerpoint/2010/main" val="22466517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769560-60B2-C519-6CB0-5B0BFADA758C}"/>
              </a:ext>
            </a:extLst>
          </p:cNvPr>
          <p:cNvSpPr>
            <a:spLocks noGrp="1"/>
          </p:cNvSpPr>
          <p:nvPr>
            <p:ph type="body" sz="quarter" idx="14"/>
          </p:nvPr>
        </p:nvSpPr>
        <p:spPr>
          <a:xfrm>
            <a:off x="838200" y="841182"/>
            <a:ext cx="9698812" cy="438912"/>
          </a:xfrm>
        </p:spPr>
        <p:txBody>
          <a:bodyPr>
            <a:normAutofit/>
          </a:bodyPr>
          <a:lstStyle/>
          <a:p>
            <a:endParaRPr lang="en-US" i="1" dirty="0"/>
          </a:p>
          <a:p>
            <a:endParaRPr lang="en-US" i="1" dirty="0"/>
          </a:p>
          <a:p>
            <a:endParaRPr lang="en-US" i="1" dirty="0"/>
          </a:p>
        </p:txBody>
      </p:sp>
      <p:sp>
        <p:nvSpPr>
          <p:cNvPr id="4" name="Title 3">
            <a:extLst>
              <a:ext uri="{FF2B5EF4-FFF2-40B4-BE49-F238E27FC236}">
                <a16:creationId xmlns:a16="http://schemas.microsoft.com/office/drawing/2014/main" id="{3B104BE3-1A56-E681-7653-7C3CEC391ECE}"/>
              </a:ext>
            </a:extLst>
          </p:cNvPr>
          <p:cNvSpPr>
            <a:spLocks noGrp="1"/>
          </p:cNvSpPr>
          <p:nvPr>
            <p:ph type="title"/>
          </p:nvPr>
        </p:nvSpPr>
        <p:spPr>
          <a:xfrm>
            <a:off x="838200" y="371604"/>
            <a:ext cx="9698812" cy="438912"/>
          </a:xfrm>
        </p:spPr>
        <p:txBody>
          <a:bodyPr anchor="ctr">
            <a:normAutofit/>
          </a:bodyPr>
          <a:lstStyle/>
          <a:p>
            <a:r>
              <a:rPr lang="en-US" sz="2400"/>
              <a:t>HCPCS Deletions</a:t>
            </a:r>
          </a:p>
        </p:txBody>
      </p:sp>
      <p:graphicFrame>
        <p:nvGraphicFramePr>
          <p:cNvPr id="5" name="Table 4">
            <a:extLst>
              <a:ext uri="{FF2B5EF4-FFF2-40B4-BE49-F238E27FC236}">
                <a16:creationId xmlns:a16="http://schemas.microsoft.com/office/drawing/2014/main" id="{D24484BC-5125-49A8-4D97-BBCD520F5CEA}"/>
              </a:ext>
            </a:extLst>
          </p:cNvPr>
          <p:cNvGraphicFramePr>
            <a:graphicFrameLocks noGrp="1"/>
          </p:cNvGraphicFramePr>
          <p:nvPr>
            <p:extLst>
              <p:ext uri="{D42A27DB-BD31-4B8C-83A1-F6EECF244321}">
                <p14:modId xmlns:p14="http://schemas.microsoft.com/office/powerpoint/2010/main" val="2352180208"/>
              </p:ext>
            </p:extLst>
          </p:nvPr>
        </p:nvGraphicFramePr>
        <p:xfrm>
          <a:off x="838200" y="1183027"/>
          <a:ext cx="9632575" cy="4961157"/>
        </p:xfrm>
        <a:graphic>
          <a:graphicData uri="http://schemas.openxmlformats.org/drawingml/2006/table">
            <a:tbl>
              <a:tblPr firstRow="1" bandRow="1">
                <a:effectLst/>
                <a:tableStyleId>{5C22544A-7EE6-4342-B048-85BDC9FD1C3A}</a:tableStyleId>
              </a:tblPr>
              <a:tblGrid>
                <a:gridCol w="985699">
                  <a:extLst>
                    <a:ext uri="{9D8B030D-6E8A-4147-A177-3AD203B41FA5}">
                      <a16:colId xmlns:a16="http://schemas.microsoft.com/office/drawing/2014/main" val="2161213826"/>
                    </a:ext>
                  </a:extLst>
                </a:gridCol>
                <a:gridCol w="2634105">
                  <a:extLst>
                    <a:ext uri="{9D8B030D-6E8A-4147-A177-3AD203B41FA5}">
                      <a16:colId xmlns:a16="http://schemas.microsoft.com/office/drawing/2014/main" val="3101102905"/>
                    </a:ext>
                  </a:extLst>
                </a:gridCol>
                <a:gridCol w="1611723">
                  <a:extLst>
                    <a:ext uri="{9D8B030D-6E8A-4147-A177-3AD203B41FA5}">
                      <a16:colId xmlns:a16="http://schemas.microsoft.com/office/drawing/2014/main" val="2166883466"/>
                    </a:ext>
                  </a:extLst>
                </a:gridCol>
                <a:gridCol w="4401048">
                  <a:extLst>
                    <a:ext uri="{9D8B030D-6E8A-4147-A177-3AD203B41FA5}">
                      <a16:colId xmlns:a16="http://schemas.microsoft.com/office/drawing/2014/main" val="2595072153"/>
                    </a:ext>
                  </a:extLst>
                </a:gridCol>
              </a:tblGrid>
              <a:tr h="697368">
                <a:tc>
                  <a:txBody>
                    <a:bodyPr/>
                    <a:lstStyle/>
                    <a:p>
                      <a:pPr algn="ctr" fontAlgn="b"/>
                      <a:r>
                        <a:rPr lang="en-US" sz="1500" u="none" strike="noStrike" dirty="0">
                          <a:effectLst/>
                        </a:rPr>
                        <a:t>CPT/HCPCS Code</a:t>
                      </a:r>
                      <a:endParaRPr lang="en-US" sz="1500" b="1" i="0" u="none" strike="noStrike" dirty="0">
                        <a:solidFill>
                          <a:srgbClr val="000000"/>
                        </a:solidFill>
                        <a:effectLst/>
                        <a:latin typeface="Calibri" panose="020F0502020204030204" pitchFamily="34" charset="0"/>
                      </a:endParaRPr>
                    </a:p>
                  </a:txBody>
                  <a:tcPr marL="4524" marR="4524" marT="4524" marB="0" anchor="b"/>
                </a:tc>
                <a:tc>
                  <a:txBody>
                    <a:bodyPr/>
                    <a:lstStyle/>
                    <a:p>
                      <a:pPr algn="ctr" fontAlgn="b"/>
                      <a:r>
                        <a:rPr lang="en-US" sz="1500" u="none" strike="noStrike" dirty="0">
                          <a:effectLst/>
                        </a:rPr>
                        <a:t>Long Description</a:t>
                      </a:r>
                      <a:endParaRPr lang="en-US" sz="1500" b="1" i="0" u="none" strike="noStrike" dirty="0">
                        <a:solidFill>
                          <a:srgbClr val="000000"/>
                        </a:solidFill>
                        <a:effectLst/>
                        <a:latin typeface="Calibri" panose="020F0502020204030204" pitchFamily="34" charset="0"/>
                      </a:endParaRPr>
                    </a:p>
                  </a:txBody>
                  <a:tcPr marL="4524" marR="4524" marT="4524" marB="0" anchor="b"/>
                </a:tc>
                <a:tc>
                  <a:txBody>
                    <a:bodyPr/>
                    <a:lstStyle/>
                    <a:p>
                      <a:pPr algn="ctr" fontAlgn="b"/>
                      <a:r>
                        <a:rPr lang="en-US" sz="1500" u="none" strike="noStrike">
                          <a:effectLst/>
                        </a:rPr>
                        <a:t>Potential Replacement Code(s)</a:t>
                      </a:r>
                      <a:endParaRPr lang="en-US" sz="1500" b="1" i="0" u="none" strike="noStrike">
                        <a:solidFill>
                          <a:srgbClr val="000000"/>
                        </a:solidFill>
                        <a:effectLst/>
                        <a:latin typeface="Calibri" panose="020F0502020204030204" pitchFamily="34" charset="0"/>
                      </a:endParaRPr>
                    </a:p>
                  </a:txBody>
                  <a:tcPr marL="4524" marR="4524" marT="4524" marB="0" anchor="b"/>
                </a:tc>
                <a:tc>
                  <a:txBody>
                    <a:bodyPr/>
                    <a:lstStyle/>
                    <a:p>
                      <a:pPr algn="ctr" fontAlgn="b"/>
                      <a:r>
                        <a:rPr lang="en-US" sz="1500" u="none" strike="noStrike">
                          <a:effectLst/>
                        </a:rPr>
                        <a:t>NDCs Affected</a:t>
                      </a:r>
                      <a:endParaRPr lang="en-US" sz="1500" b="0" i="0" u="none" strike="noStrike">
                        <a:solidFill>
                          <a:srgbClr val="000000"/>
                        </a:solidFill>
                        <a:effectLst/>
                        <a:latin typeface="Calibri" panose="020F0502020204030204" pitchFamily="34" charset="0"/>
                      </a:endParaRPr>
                    </a:p>
                  </a:txBody>
                  <a:tcPr marL="4524" marR="4524" marT="4524" marB="0" anchor="b"/>
                </a:tc>
                <a:extLst>
                  <a:ext uri="{0D108BD9-81ED-4DB2-BD59-A6C34878D82A}">
                    <a16:rowId xmlns:a16="http://schemas.microsoft.com/office/drawing/2014/main" val="1859712650"/>
                  </a:ext>
                </a:extLst>
              </a:tr>
              <a:tr h="4263789">
                <a:tc>
                  <a:txBody>
                    <a:bodyPr/>
                    <a:lstStyle/>
                    <a:p>
                      <a:pPr algn="ctr" fontAlgn="b"/>
                      <a:r>
                        <a:rPr lang="en-US" sz="1500" u="none" strike="noStrike" cap="none" spc="0" dirty="0">
                          <a:solidFill>
                            <a:schemeClr val="tx1"/>
                          </a:solidFill>
                          <a:effectLst/>
                        </a:rPr>
                        <a:t>S0020</a:t>
                      </a:r>
                      <a:endParaRPr lang="en-US" sz="1500" b="0" i="0" u="none" strike="noStrike" cap="none" spc="0" dirty="0">
                        <a:solidFill>
                          <a:schemeClr val="tx1"/>
                        </a:solidFill>
                        <a:effectLst/>
                        <a:latin typeface="Calibri" panose="020F0502020204030204" pitchFamily="34" charset="0"/>
                      </a:endParaRPr>
                    </a:p>
                  </a:txBody>
                  <a:tcPr marL="0" marR="6019" marT="6019" marB="0" anchor="ctr"/>
                </a:tc>
                <a:tc>
                  <a:txBody>
                    <a:bodyPr/>
                    <a:lstStyle/>
                    <a:p>
                      <a:pPr algn="ctr" fontAlgn="b"/>
                      <a:r>
                        <a:rPr lang="fr-FR" sz="1500" u="none" strike="noStrike" cap="none" spc="0" dirty="0">
                          <a:solidFill>
                            <a:schemeClr val="tx1"/>
                          </a:solidFill>
                          <a:effectLst/>
                        </a:rPr>
                        <a:t>Injection, </a:t>
                      </a:r>
                      <a:r>
                        <a:rPr lang="fr-FR" sz="1500" u="none" strike="noStrike" cap="none" spc="0" dirty="0" err="1">
                          <a:solidFill>
                            <a:schemeClr val="tx1"/>
                          </a:solidFill>
                          <a:effectLst/>
                        </a:rPr>
                        <a:t>bupivicaine</a:t>
                      </a:r>
                      <a:r>
                        <a:rPr lang="fr-FR" sz="1500" u="none" strike="noStrike" cap="none" spc="0" dirty="0">
                          <a:solidFill>
                            <a:schemeClr val="tx1"/>
                          </a:solidFill>
                          <a:effectLst/>
                        </a:rPr>
                        <a:t> </a:t>
                      </a:r>
                      <a:r>
                        <a:rPr lang="fr-FR" sz="1500" u="none" strike="noStrike" cap="none" spc="0" dirty="0" err="1">
                          <a:solidFill>
                            <a:schemeClr val="tx1"/>
                          </a:solidFill>
                          <a:effectLst/>
                        </a:rPr>
                        <a:t>hydrochloride</a:t>
                      </a:r>
                      <a:r>
                        <a:rPr lang="fr-FR" sz="1500" u="none" strike="noStrike" cap="none" spc="0" dirty="0">
                          <a:solidFill>
                            <a:schemeClr val="tx1"/>
                          </a:solidFill>
                          <a:effectLst/>
                        </a:rPr>
                        <a:t>, 30 ml</a:t>
                      </a:r>
                      <a:endParaRPr lang="fr-FR" sz="1500" b="0" i="0" u="none" strike="noStrike" cap="none" spc="0" dirty="0">
                        <a:solidFill>
                          <a:schemeClr val="tx1"/>
                        </a:solidFill>
                        <a:effectLst/>
                        <a:latin typeface="Calibri" panose="020F0502020204030204" pitchFamily="34" charset="0"/>
                      </a:endParaRPr>
                    </a:p>
                  </a:txBody>
                  <a:tcPr marL="0" marR="6019" marT="6019" marB="0" anchor="ctr"/>
                </a:tc>
                <a:tc>
                  <a:txBody>
                    <a:bodyPr/>
                    <a:lstStyle/>
                    <a:p>
                      <a:pPr algn="ctr" fontAlgn="b"/>
                      <a:r>
                        <a:rPr lang="en-US" sz="1500" u="none" strike="noStrike" cap="none" spc="0" dirty="0">
                          <a:solidFill>
                            <a:schemeClr val="tx1"/>
                          </a:solidFill>
                          <a:effectLst/>
                        </a:rPr>
                        <a:t>J0665</a:t>
                      </a:r>
                      <a:endParaRPr lang="en-US" sz="1500" b="0" i="0" u="none" strike="noStrike" cap="none" spc="0" dirty="0">
                        <a:solidFill>
                          <a:schemeClr val="tx1"/>
                        </a:solidFill>
                        <a:effectLst/>
                        <a:latin typeface="Calibri" panose="020F0502020204030204" pitchFamily="34" charset="0"/>
                      </a:endParaRPr>
                    </a:p>
                  </a:txBody>
                  <a:tcPr marL="0" marR="6019" marT="6019" marB="0" anchor="ctr"/>
                </a:tc>
                <a:tc>
                  <a:txBody>
                    <a:bodyPr/>
                    <a:lstStyle/>
                    <a:p>
                      <a:pPr algn="ctr" fontAlgn="b"/>
                      <a:r>
                        <a:rPr lang="en-US" sz="1200" u="none" strike="noStrike" cap="none" spc="0" dirty="0">
                          <a:solidFill>
                            <a:schemeClr val="tx1"/>
                          </a:solidFill>
                          <a:effectLst/>
                        </a:rPr>
                        <a:t>00143-9328-01, 00143-9328-10, 00143-9329-01, 00143-9329-10, 001439-9330-01, 00143-9330-10, 00143-9331-01, 00143-9331-10, 00143-9332-01, 00143-9332-10, 00143-9333-01, 00143-9333-10, 00143-9334-01, 00143-9334-10, 00143-9335-01, 00143-9335-10, 00409-1159-01, 00409-1159-02, 00409-1159-09, 00409-1159-10, 00409-1159-18, 00409-1159-19, 00409-1160-01, 00409-1160-18, 00409-1162-01, 00409-1162-02, 00409-1162-09, 00409-1162-10, 00409-1162-18, 00409-1162-19, 00409-1163-01, 00409-1163-18, 00409-1165-01, 00409-1165-02, 00409-1165-18, 00409-1165-19, 00409-1559-10, 00409-1559-18, 00409-1559-19, 00409-1559-30, 00409-1560-10, 00409-1560-18, 00409-1560-19, 00409-1560-29, 00409-1582-10, 00409-1582-18, 00409-1582-19, 00409-1582-29, 00409-1587-50, 00409-1610-50, 00409-3613-11, 50090-1874-00, 50090-4516-00, 55150-0167-10, 55150-0168-30, 55150-0169-10, 55150-01730-30, 55150-01711-10, 55150-0172-30, 55150-0249-50, 55150-0250-50, 55154-6970-05, 59923-0717-05, 59923-0718-05, 59923-0719-10, 59923-0720-10, 63323-0464-02, 63323-0464-08, 63323-0464-09, 63323-0464-17, 63323-0464-31, 63323-0464-37, 63323-0464-38, 63323-0464-39, 63323-0465-57, 63323-0466-01, 63323-0466-03, 63323-0466-08, 63323-0466-09, 63323-0466-17, 63323-0466-31, 63323-0466-37, 63323-0466-38, 63323-0466-39, 63323-0467-57, 63323-0472-03, 63323-0472-17, 63323-0472-37, 76420-0181-10, 81483-0003-00, 81483-0004-00</a:t>
                      </a:r>
                      <a:endParaRPr lang="en-US" sz="1200" b="0" i="0" u="none" strike="noStrike" cap="none" spc="0" dirty="0">
                        <a:solidFill>
                          <a:schemeClr val="tx1"/>
                        </a:solidFill>
                        <a:effectLst/>
                        <a:latin typeface="Calibri" panose="020F0502020204030204" pitchFamily="34" charset="0"/>
                      </a:endParaRPr>
                    </a:p>
                  </a:txBody>
                  <a:tcPr marL="0" marR="6019" marT="6019" marB="0" anchor="ctr"/>
                </a:tc>
                <a:extLst>
                  <a:ext uri="{0D108BD9-81ED-4DB2-BD59-A6C34878D82A}">
                    <a16:rowId xmlns:a16="http://schemas.microsoft.com/office/drawing/2014/main" val="777993700"/>
                  </a:ext>
                </a:extLst>
              </a:tr>
            </a:tbl>
          </a:graphicData>
        </a:graphic>
      </p:graphicFrame>
    </p:spTree>
    <p:extLst>
      <p:ext uri="{BB962C8B-B14F-4D97-AF65-F5344CB8AC3E}">
        <p14:creationId xmlns:p14="http://schemas.microsoft.com/office/powerpoint/2010/main" val="16746071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769560-60B2-C519-6CB0-5B0BFADA758C}"/>
              </a:ext>
            </a:extLst>
          </p:cNvPr>
          <p:cNvSpPr>
            <a:spLocks noGrp="1"/>
          </p:cNvSpPr>
          <p:nvPr>
            <p:ph type="body" sz="quarter" idx="14"/>
          </p:nvPr>
        </p:nvSpPr>
        <p:spPr>
          <a:xfrm>
            <a:off x="838200" y="841182"/>
            <a:ext cx="9698812" cy="438912"/>
          </a:xfrm>
        </p:spPr>
        <p:txBody>
          <a:bodyPr>
            <a:normAutofit/>
          </a:bodyPr>
          <a:lstStyle/>
          <a:p>
            <a:endParaRPr lang="en-US" i="1"/>
          </a:p>
          <a:p>
            <a:endParaRPr lang="en-US" i="1"/>
          </a:p>
          <a:p>
            <a:endParaRPr lang="en-US" i="1" dirty="0"/>
          </a:p>
        </p:txBody>
      </p:sp>
      <p:sp>
        <p:nvSpPr>
          <p:cNvPr id="4" name="Title 3">
            <a:extLst>
              <a:ext uri="{FF2B5EF4-FFF2-40B4-BE49-F238E27FC236}">
                <a16:creationId xmlns:a16="http://schemas.microsoft.com/office/drawing/2014/main" id="{3B104BE3-1A56-E681-7653-7C3CEC391ECE}"/>
              </a:ext>
            </a:extLst>
          </p:cNvPr>
          <p:cNvSpPr>
            <a:spLocks noGrp="1"/>
          </p:cNvSpPr>
          <p:nvPr>
            <p:ph type="title"/>
          </p:nvPr>
        </p:nvSpPr>
        <p:spPr>
          <a:xfrm>
            <a:off x="838200" y="371604"/>
            <a:ext cx="9698812" cy="438912"/>
          </a:xfrm>
        </p:spPr>
        <p:txBody>
          <a:bodyPr anchor="ctr">
            <a:normAutofit/>
          </a:bodyPr>
          <a:lstStyle/>
          <a:p>
            <a:r>
              <a:rPr lang="en-US" sz="2400"/>
              <a:t>HCPCS Deletions</a:t>
            </a:r>
          </a:p>
        </p:txBody>
      </p:sp>
      <p:graphicFrame>
        <p:nvGraphicFramePr>
          <p:cNvPr id="3" name="Table 2">
            <a:extLst>
              <a:ext uri="{FF2B5EF4-FFF2-40B4-BE49-F238E27FC236}">
                <a16:creationId xmlns:a16="http://schemas.microsoft.com/office/drawing/2014/main" id="{6138B985-D8BF-0A6C-890C-4F328068F5C1}"/>
              </a:ext>
            </a:extLst>
          </p:cNvPr>
          <p:cNvGraphicFramePr>
            <a:graphicFrameLocks noGrp="1"/>
          </p:cNvGraphicFramePr>
          <p:nvPr>
            <p:extLst>
              <p:ext uri="{D42A27DB-BD31-4B8C-83A1-F6EECF244321}">
                <p14:modId xmlns:p14="http://schemas.microsoft.com/office/powerpoint/2010/main" val="4104643972"/>
              </p:ext>
            </p:extLst>
          </p:nvPr>
        </p:nvGraphicFramePr>
        <p:xfrm>
          <a:off x="838200" y="922926"/>
          <a:ext cx="9632576" cy="5570934"/>
        </p:xfrm>
        <a:graphic>
          <a:graphicData uri="http://schemas.openxmlformats.org/drawingml/2006/table">
            <a:tbl>
              <a:tblPr firstRow="1" bandRow="1">
                <a:effectLst/>
                <a:tableStyleId>{5C22544A-7EE6-4342-B048-85BDC9FD1C3A}</a:tableStyleId>
              </a:tblPr>
              <a:tblGrid>
                <a:gridCol w="985699">
                  <a:extLst>
                    <a:ext uri="{9D8B030D-6E8A-4147-A177-3AD203B41FA5}">
                      <a16:colId xmlns:a16="http://schemas.microsoft.com/office/drawing/2014/main" val="3933330683"/>
                    </a:ext>
                  </a:extLst>
                </a:gridCol>
                <a:gridCol w="2634105">
                  <a:extLst>
                    <a:ext uri="{9D8B030D-6E8A-4147-A177-3AD203B41FA5}">
                      <a16:colId xmlns:a16="http://schemas.microsoft.com/office/drawing/2014/main" val="1262432692"/>
                    </a:ext>
                  </a:extLst>
                </a:gridCol>
                <a:gridCol w="1611723">
                  <a:extLst>
                    <a:ext uri="{9D8B030D-6E8A-4147-A177-3AD203B41FA5}">
                      <a16:colId xmlns:a16="http://schemas.microsoft.com/office/drawing/2014/main" val="1474123935"/>
                    </a:ext>
                  </a:extLst>
                </a:gridCol>
                <a:gridCol w="4401049">
                  <a:extLst>
                    <a:ext uri="{9D8B030D-6E8A-4147-A177-3AD203B41FA5}">
                      <a16:colId xmlns:a16="http://schemas.microsoft.com/office/drawing/2014/main" val="945400342"/>
                    </a:ext>
                  </a:extLst>
                </a:gridCol>
              </a:tblGrid>
              <a:tr h="689399">
                <a:tc>
                  <a:txBody>
                    <a:bodyPr/>
                    <a:lstStyle/>
                    <a:p>
                      <a:pPr algn="ctr" fontAlgn="b"/>
                      <a:r>
                        <a:rPr lang="en-US" sz="1500" u="none" strike="noStrike" dirty="0">
                          <a:effectLst/>
                          <a:latin typeface="+mn-lt"/>
                        </a:rPr>
                        <a:t>CPT/HCPCS Code</a:t>
                      </a:r>
                      <a:endParaRPr lang="en-US" sz="1500" b="1" i="0" u="none" strike="noStrike" dirty="0">
                        <a:solidFill>
                          <a:srgbClr val="000000"/>
                        </a:solidFill>
                        <a:effectLst/>
                        <a:latin typeface="+mn-lt"/>
                      </a:endParaRPr>
                    </a:p>
                  </a:txBody>
                  <a:tcPr marL="4524" marR="4524" marT="4524" marB="0" anchor="b"/>
                </a:tc>
                <a:tc>
                  <a:txBody>
                    <a:bodyPr/>
                    <a:lstStyle/>
                    <a:p>
                      <a:pPr algn="ctr" fontAlgn="b"/>
                      <a:r>
                        <a:rPr lang="en-US" sz="1500" u="none" strike="noStrike" dirty="0">
                          <a:effectLst/>
                          <a:latin typeface="+mn-lt"/>
                        </a:rPr>
                        <a:t>Long Description</a:t>
                      </a:r>
                      <a:endParaRPr lang="en-US" sz="1500" b="1" i="0" u="none" strike="noStrike" dirty="0">
                        <a:solidFill>
                          <a:srgbClr val="000000"/>
                        </a:solidFill>
                        <a:effectLst/>
                        <a:latin typeface="+mn-lt"/>
                      </a:endParaRPr>
                    </a:p>
                  </a:txBody>
                  <a:tcPr marL="4524" marR="4524" marT="4524" marB="0" anchor="b"/>
                </a:tc>
                <a:tc>
                  <a:txBody>
                    <a:bodyPr/>
                    <a:lstStyle/>
                    <a:p>
                      <a:pPr algn="ctr" fontAlgn="b"/>
                      <a:r>
                        <a:rPr lang="en-US" sz="1500" u="none" strike="noStrike">
                          <a:effectLst/>
                          <a:latin typeface="+mn-lt"/>
                        </a:rPr>
                        <a:t>Potential Replacement Code(s)</a:t>
                      </a:r>
                      <a:endParaRPr lang="en-US" sz="1500" b="1" i="0" u="none" strike="noStrike">
                        <a:solidFill>
                          <a:srgbClr val="000000"/>
                        </a:solidFill>
                        <a:effectLst/>
                        <a:latin typeface="+mn-lt"/>
                      </a:endParaRPr>
                    </a:p>
                  </a:txBody>
                  <a:tcPr marL="4524" marR="4524" marT="4524" marB="0" anchor="b"/>
                </a:tc>
                <a:tc>
                  <a:txBody>
                    <a:bodyPr/>
                    <a:lstStyle/>
                    <a:p>
                      <a:pPr algn="ctr" fontAlgn="b"/>
                      <a:r>
                        <a:rPr lang="en-US" sz="1500" u="none" strike="noStrike">
                          <a:effectLst/>
                          <a:latin typeface="+mn-lt"/>
                        </a:rPr>
                        <a:t>NDCs Affected</a:t>
                      </a:r>
                      <a:endParaRPr lang="en-US" sz="1500" b="0" i="0" u="none" strike="noStrike">
                        <a:solidFill>
                          <a:srgbClr val="000000"/>
                        </a:solidFill>
                        <a:effectLst/>
                        <a:latin typeface="+mn-lt"/>
                      </a:endParaRPr>
                    </a:p>
                  </a:txBody>
                  <a:tcPr marL="4524" marR="4524" marT="4524" marB="0" anchor="b"/>
                </a:tc>
                <a:extLst>
                  <a:ext uri="{0D108BD9-81ED-4DB2-BD59-A6C34878D82A}">
                    <a16:rowId xmlns:a16="http://schemas.microsoft.com/office/drawing/2014/main" val="4266570436"/>
                  </a:ext>
                </a:extLst>
              </a:tr>
              <a:tr h="1683666">
                <a:tc>
                  <a:txBody>
                    <a:bodyPr/>
                    <a:lstStyle/>
                    <a:p>
                      <a:pPr algn="ctr" fontAlgn="b"/>
                      <a:r>
                        <a:rPr lang="en-US" sz="1500" b="0" i="0" u="none" strike="noStrike" dirty="0">
                          <a:solidFill>
                            <a:srgbClr val="000000"/>
                          </a:solidFill>
                          <a:effectLst/>
                          <a:latin typeface="+mn-lt"/>
                        </a:rPr>
                        <a:t>S0030</a:t>
                      </a:r>
                    </a:p>
                  </a:txBody>
                  <a:tcPr marL="9525" marR="9525" marT="9525" marB="0" anchor="ctr"/>
                </a:tc>
                <a:tc>
                  <a:txBody>
                    <a:bodyPr/>
                    <a:lstStyle/>
                    <a:p>
                      <a:pPr algn="ctr" fontAlgn="b"/>
                      <a:r>
                        <a:rPr lang="en-US" sz="1500" b="0" i="0" u="none" strike="noStrike" dirty="0">
                          <a:solidFill>
                            <a:srgbClr val="000000"/>
                          </a:solidFill>
                          <a:effectLst/>
                          <a:latin typeface="+mn-lt"/>
                        </a:rPr>
                        <a:t>Injection, metronidazole, 500 mg</a:t>
                      </a:r>
                    </a:p>
                  </a:txBody>
                  <a:tcPr marL="9525" marR="9525" marT="9525" marB="0" anchor="ctr"/>
                </a:tc>
                <a:tc>
                  <a:txBody>
                    <a:bodyPr/>
                    <a:lstStyle/>
                    <a:p>
                      <a:pPr algn="ctr" fontAlgn="b"/>
                      <a:r>
                        <a:rPr lang="en-US" sz="1500" b="0" i="0" u="none" strike="noStrike" dirty="0">
                          <a:solidFill>
                            <a:srgbClr val="000000"/>
                          </a:solidFill>
                          <a:effectLst/>
                          <a:latin typeface="+mn-lt"/>
                        </a:rPr>
                        <a:t>J1836</a:t>
                      </a:r>
                    </a:p>
                  </a:txBody>
                  <a:tcPr marL="9525" marR="9525" marT="9525" marB="0" anchor="ctr"/>
                </a:tc>
                <a:tc>
                  <a:txBody>
                    <a:bodyPr/>
                    <a:lstStyle/>
                    <a:p>
                      <a:pPr algn="ctr" fontAlgn="b"/>
                      <a:br>
                        <a:rPr lang="en-US" sz="1100" b="0" i="0" u="none" strike="noStrike" dirty="0">
                          <a:solidFill>
                            <a:srgbClr val="000000"/>
                          </a:solidFill>
                          <a:effectLst/>
                          <a:latin typeface="+mn-lt"/>
                        </a:rPr>
                      </a:br>
                      <a:r>
                        <a:rPr lang="en-US" sz="1100" b="0" i="0" u="none" strike="noStrike" dirty="0">
                          <a:solidFill>
                            <a:srgbClr val="000000"/>
                          </a:solidFill>
                          <a:effectLst/>
                          <a:latin typeface="+mn-lt"/>
                        </a:rPr>
                        <a:t>00264-5535-32</a:t>
                      </a:r>
                      <a:br>
                        <a:rPr lang="en-US" sz="1100" b="0" i="0" u="none" strike="noStrike" dirty="0">
                          <a:solidFill>
                            <a:srgbClr val="000000"/>
                          </a:solidFill>
                          <a:effectLst/>
                          <a:latin typeface="+mn-lt"/>
                        </a:rPr>
                      </a:br>
                      <a:r>
                        <a:rPr lang="en-US" sz="1100" b="0" i="0" u="none" strike="noStrike" dirty="0">
                          <a:solidFill>
                            <a:srgbClr val="000000"/>
                          </a:solidFill>
                          <a:effectLst/>
                          <a:latin typeface="+mn-lt"/>
                        </a:rPr>
                        <a:t>00338-1055-48</a:t>
                      </a:r>
                      <a:br>
                        <a:rPr lang="en-US" sz="1100" b="0" i="0" u="none" strike="noStrike" dirty="0">
                          <a:solidFill>
                            <a:srgbClr val="000000"/>
                          </a:solidFill>
                          <a:effectLst/>
                          <a:latin typeface="+mn-lt"/>
                        </a:rPr>
                      </a:br>
                      <a:r>
                        <a:rPr lang="en-US" sz="1100" b="0" i="0" u="none" strike="noStrike" dirty="0">
                          <a:solidFill>
                            <a:srgbClr val="000000"/>
                          </a:solidFill>
                          <a:effectLst/>
                          <a:latin typeface="+mn-lt"/>
                        </a:rPr>
                        <a:t>00338-9541-24</a:t>
                      </a:r>
                      <a:br>
                        <a:rPr lang="en-US" sz="1100" b="0" i="0" u="none" strike="noStrike" dirty="0">
                          <a:solidFill>
                            <a:srgbClr val="000000"/>
                          </a:solidFill>
                          <a:effectLst/>
                          <a:latin typeface="+mn-lt"/>
                        </a:rPr>
                      </a:br>
                      <a:r>
                        <a:rPr lang="en-US" sz="1100" b="0" i="0" u="none" strike="noStrike" dirty="0">
                          <a:solidFill>
                            <a:srgbClr val="000000"/>
                          </a:solidFill>
                          <a:effectLst/>
                          <a:latin typeface="+mn-lt"/>
                        </a:rPr>
                        <a:t>00409-0152-01</a:t>
                      </a:r>
                      <a:br>
                        <a:rPr lang="en-US" sz="1100" b="0" i="0" u="none" strike="noStrike" dirty="0">
                          <a:solidFill>
                            <a:srgbClr val="000000"/>
                          </a:solidFill>
                          <a:effectLst/>
                          <a:latin typeface="+mn-lt"/>
                        </a:rPr>
                      </a:br>
                      <a:r>
                        <a:rPr lang="en-US" sz="1100" b="0" i="0" u="none" strike="noStrike" dirty="0">
                          <a:solidFill>
                            <a:srgbClr val="000000"/>
                          </a:solidFill>
                          <a:effectLst/>
                          <a:latin typeface="+mn-lt"/>
                        </a:rPr>
                        <a:t>00409-0152-24</a:t>
                      </a:r>
                      <a:br>
                        <a:rPr lang="en-US" sz="1100" b="0" i="0" u="none" strike="noStrike" dirty="0">
                          <a:solidFill>
                            <a:srgbClr val="000000"/>
                          </a:solidFill>
                          <a:effectLst/>
                          <a:latin typeface="+mn-lt"/>
                        </a:rPr>
                      </a:br>
                      <a:r>
                        <a:rPr lang="en-US" sz="1100" b="0" i="0" u="none" strike="noStrike" dirty="0">
                          <a:solidFill>
                            <a:srgbClr val="000000"/>
                          </a:solidFill>
                          <a:effectLst/>
                          <a:latin typeface="+mn-lt"/>
                        </a:rPr>
                        <a:t>00409-7811-11</a:t>
                      </a:r>
                      <a:br>
                        <a:rPr lang="en-US" sz="1100" b="0" i="0" u="none" strike="noStrike" dirty="0">
                          <a:solidFill>
                            <a:srgbClr val="000000"/>
                          </a:solidFill>
                          <a:effectLst/>
                          <a:latin typeface="+mn-lt"/>
                        </a:rPr>
                      </a:br>
                      <a:r>
                        <a:rPr lang="en-US" sz="1100" b="0" i="0" u="none" strike="noStrike" dirty="0">
                          <a:solidFill>
                            <a:srgbClr val="000000"/>
                          </a:solidFill>
                          <a:effectLst/>
                          <a:latin typeface="+mn-lt"/>
                        </a:rPr>
                        <a:t>00409-7811-37</a:t>
                      </a:r>
                      <a:br>
                        <a:rPr lang="en-US" sz="1100" b="0" i="0" u="none" strike="noStrike" dirty="0">
                          <a:solidFill>
                            <a:srgbClr val="000000"/>
                          </a:solidFill>
                          <a:effectLst/>
                          <a:latin typeface="+mn-lt"/>
                        </a:rPr>
                      </a:br>
                      <a:r>
                        <a:rPr lang="en-US" sz="1100" b="0" i="0" u="none" strike="noStrike" dirty="0">
                          <a:solidFill>
                            <a:srgbClr val="000000"/>
                          </a:solidFill>
                          <a:effectLst/>
                          <a:latin typeface="+mn-lt"/>
                        </a:rPr>
                        <a:t>25021-0131-82</a:t>
                      </a:r>
                      <a:br>
                        <a:rPr lang="en-US" sz="1100" b="0" i="0" u="none" strike="noStrike" dirty="0">
                          <a:solidFill>
                            <a:srgbClr val="000000"/>
                          </a:solidFill>
                          <a:effectLst/>
                          <a:latin typeface="+mn-lt"/>
                        </a:rPr>
                      </a:br>
                      <a:r>
                        <a:rPr lang="en-US" sz="1100" b="0" i="0" u="none" strike="noStrike" dirty="0">
                          <a:solidFill>
                            <a:srgbClr val="000000"/>
                          </a:solidFill>
                          <a:effectLst/>
                          <a:latin typeface="+mn-lt"/>
                        </a:rPr>
                        <a:t>47335-0993-01</a:t>
                      </a:r>
                    </a:p>
                  </a:txBody>
                  <a:tcPr marL="9525" marR="9525" marT="9525" marB="0" anchor="b"/>
                </a:tc>
                <a:extLst>
                  <a:ext uri="{0D108BD9-81ED-4DB2-BD59-A6C34878D82A}">
                    <a16:rowId xmlns:a16="http://schemas.microsoft.com/office/drawing/2014/main" val="3341791975"/>
                  </a:ext>
                </a:extLst>
              </a:tr>
              <a:tr h="3190405">
                <a:tc>
                  <a:txBody>
                    <a:bodyPr/>
                    <a:lstStyle/>
                    <a:p>
                      <a:pPr algn="ctr" fontAlgn="b"/>
                      <a:r>
                        <a:rPr lang="en-US" sz="1500" b="0" i="0" u="none" strike="noStrike">
                          <a:solidFill>
                            <a:srgbClr val="000000"/>
                          </a:solidFill>
                          <a:effectLst/>
                          <a:latin typeface="+mn-lt"/>
                        </a:rPr>
                        <a:t>S0073</a:t>
                      </a:r>
                    </a:p>
                  </a:txBody>
                  <a:tcPr marL="9525" marR="9525" marT="9525" marB="0" anchor="ctr"/>
                </a:tc>
                <a:tc>
                  <a:txBody>
                    <a:bodyPr/>
                    <a:lstStyle/>
                    <a:p>
                      <a:pPr algn="ctr" fontAlgn="b"/>
                      <a:r>
                        <a:rPr lang="en-US" sz="1500" b="0" i="0" u="none" strike="noStrike" dirty="0">
                          <a:solidFill>
                            <a:srgbClr val="000000"/>
                          </a:solidFill>
                          <a:effectLst/>
                          <a:latin typeface="+mn-lt"/>
                        </a:rPr>
                        <a:t>Injection, aztreonam, 500 mg</a:t>
                      </a:r>
                    </a:p>
                  </a:txBody>
                  <a:tcPr marL="9525" marR="9525" marT="9525" marB="0" anchor="ctr"/>
                </a:tc>
                <a:tc>
                  <a:txBody>
                    <a:bodyPr/>
                    <a:lstStyle/>
                    <a:p>
                      <a:pPr algn="ctr" fontAlgn="b"/>
                      <a:r>
                        <a:rPr lang="en-US" sz="1500" b="0" i="0" u="none" strike="noStrike" dirty="0">
                          <a:solidFill>
                            <a:srgbClr val="000000"/>
                          </a:solidFill>
                          <a:effectLst/>
                          <a:latin typeface="+mn-lt"/>
                        </a:rPr>
                        <a:t>J0457</a:t>
                      </a:r>
                    </a:p>
                  </a:txBody>
                  <a:tcPr marL="9525" marR="9525" marT="9525" marB="0" anchor="ctr"/>
                </a:tc>
                <a:tc>
                  <a:txBody>
                    <a:bodyPr/>
                    <a:lstStyle/>
                    <a:p>
                      <a:pPr algn="ctr" fontAlgn="b"/>
                      <a:br>
                        <a:rPr lang="en-US" sz="1100" b="0" i="0" u="none" strike="noStrike" dirty="0">
                          <a:solidFill>
                            <a:srgbClr val="000000"/>
                          </a:solidFill>
                          <a:effectLst/>
                          <a:latin typeface="+mn-lt"/>
                        </a:rPr>
                      </a:br>
                      <a:r>
                        <a:rPr lang="en-US" sz="1100" b="0" i="0" u="none" strike="noStrike" dirty="0">
                          <a:solidFill>
                            <a:srgbClr val="000000"/>
                          </a:solidFill>
                          <a:effectLst/>
                          <a:latin typeface="+mn-lt"/>
                        </a:rPr>
                        <a:t>00003-2560-16</a:t>
                      </a:r>
                      <a:br>
                        <a:rPr lang="en-US" sz="1100" b="0" i="0" u="none" strike="noStrike" dirty="0">
                          <a:solidFill>
                            <a:srgbClr val="000000"/>
                          </a:solidFill>
                          <a:effectLst/>
                          <a:latin typeface="+mn-lt"/>
                        </a:rPr>
                      </a:br>
                      <a:r>
                        <a:rPr lang="en-US" sz="1100" b="0" i="0" u="none" strike="noStrike" dirty="0">
                          <a:solidFill>
                            <a:srgbClr val="000000"/>
                          </a:solidFill>
                          <a:effectLst/>
                          <a:latin typeface="+mn-lt"/>
                        </a:rPr>
                        <a:t>00003-2570-16</a:t>
                      </a:r>
                      <a:br>
                        <a:rPr lang="en-US" sz="1100" b="0" i="0" u="none" strike="noStrike" dirty="0">
                          <a:solidFill>
                            <a:srgbClr val="000000"/>
                          </a:solidFill>
                          <a:effectLst/>
                          <a:latin typeface="+mn-lt"/>
                        </a:rPr>
                      </a:br>
                      <a:r>
                        <a:rPr lang="en-US" sz="1100" b="0" i="0" u="none" strike="noStrike" dirty="0">
                          <a:solidFill>
                            <a:srgbClr val="000000"/>
                          </a:solidFill>
                          <a:effectLst/>
                          <a:latin typeface="+mn-lt"/>
                        </a:rPr>
                        <a:t>00409-0829-01</a:t>
                      </a:r>
                      <a:br>
                        <a:rPr lang="en-US" sz="1100" b="0" i="0" u="none" strike="noStrike" dirty="0">
                          <a:solidFill>
                            <a:srgbClr val="000000"/>
                          </a:solidFill>
                          <a:effectLst/>
                          <a:latin typeface="+mn-lt"/>
                        </a:rPr>
                      </a:br>
                      <a:r>
                        <a:rPr lang="en-US" sz="1100" b="0" i="0" u="none" strike="noStrike" dirty="0">
                          <a:solidFill>
                            <a:srgbClr val="000000"/>
                          </a:solidFill>
                          <a:effectLst/>
                          <a:latin typeface="+mn-lt"/>
                        </a:rPr>
                        <a:t>00409-0829-11</a:t>
                      </a:r>
                      <a:br>
                        <a:rPr lang="en-US" sz="1100" b="0" i="0" u="none" strike="noStrike" dirty="0">
                          <a:solidFill>
                            <a:srgbClr val="000000"/>
                          </a:solidFill>
                          <a:effectLst/>
                          <a:latin typeface="+mn-lt"/>
                        </a:rPr>
                      </a:br>
                      <a:r>
                        <a:rPr lang="en-US" sz="1100" b="0" i="0" u="none" strike="noStrike" dirty="0">
                          <a:solidFill>
                            <a:srgbClr val="000000"/>
                          </a:solidFill>
                          <a:effectLst/>
                          <a:latin typeface="+mn-lt"/>
                        </a:rPr>
                        <a:t>00409-0830-01</a:t>
                      </a:r>
                      <a:br>
                        <a:rPr lang="en-US" sz="1100" b="0" i="0" u="none" strike="noStrike" dirty="0">
                          <a:solidFill>
                            <a:srgbClr val="000000"/>
                          </a:solidFill>
                          <a:effectLst/>
                          <a:latin typeface="+mn-lt"/>
                        </a:rPr>
                      </a:br>
                      <a:r>
                        <a:rPr lang="en-US" sz="1100" b="0" i="0" u="none" strike="noStrike" dirty="0">
                          <a:solidFill>
                            <a:srgbClr val="000000"/>
                          </a:solidFill>
                          <a:effectLst/>
                          <a:latin typeface="+mn-lt"/>
                        </a:rPr>
                        <a:t>00409-0830-11</a:t>
                      </a:r>
                      <a:br>
                        <a:rPr lang="en-US" sz="1100" b="0" i="0" u="none" strike="noStrike" dirty="0">
                          <a:solidFill>
                            <a:srgbClr val="000000"/>
                          </a:solidFill>
                          <a:effectLst/>
                          <a:latin typeface="+mn-lt"/>
                        </a:rPr>
                      </a:br>
                      <a:r>
                        <a:rPr lang="en-US" sz="1100" b="0" i="0" u="none" strike="noStrike" dirty="0">
                          <a:solidFill>
                            <a:srgbClr val="000000"/>
                          </a:solidFill>
                          <a:effectLst/>
                          <a:latin typeface="+mn-lt"/>
                        </a:rPr>
                        <a:t>63323-0401-01</a:t>
                      </a:r>
                      <a:br>
                        <a:rPr lang="en-US" sz="1100" b="0" i="0" u="none" strike="noStrike" dirty="0">
                          <a:solidFill>
                            <a:srgbClr val="000000"/>
                          </a:solidFill>
                          <a:effectLst/>
                          <a:latin typeface="+mn-lt"/>
                        </a:rPr>
                      </a:br>
                      <a:r>
                        <a:rPr lang="en-US" sz="1100" b="0" i="0" u="none" strike="noStrike" dirty="0">
                          <a:solidFill>
                            <a:srgbClr val="000000"/>
                          </a:solidFill>
                          <a:effectLst/>
                          <a:latin typeface="+mn-lt"/>
                        </a:rPr>
                        <a:t>63323-0401-20</a:t>
                      </a:r>
                      <a:br>
                        <a:rPr lang="en-US" sz="1100" b="0" i="0" u="none" strike="noStrike" dirty="0">
                          <a:solidFill>
                            <a:srgbClr val="000000"/>
                          </a:solidFill>
                          <a:effectLst/>
                          <a:latin typeface="+mn-lt"/>
                        </a:rPr>
                      </a:br>
                      <a:r>
                        <a:rPr lang="en-US" sz="1100" b="0" i="0" u="none" strike="noStrike" dirty="0">
                          <a:solidFill>
                            <a:srgbClr val="000000"/>
                          </a:solidFill>
                          <a:effectLst/>
                          <a:latin typeface="+mn-lt"/>
                        </a:rPr>
                        <a:t>63323-0401-21</a:t>
                      </a:r>
                      <a:br>
                        <a:rPr lang="en-US" sz="1100" b="0" i="0" u="none" strike="noStrike" dirty="0">
                          <a:solidFill>
                            <a:srgbClr val="000000"/>
                          </a:solidFill>
                          <a:effectLst/>
                          <a:latin typeface="+mn-lt"/>
                        </a:rPr>
                      </a:br>
                      <a:r>
                        <a:rPr lang="en-US" sz="1100" b="0" i="0" u="none" strike="noStrike" dirty="0">
                          <a:solidFill>
                            <a:srgbClr val="000000"/>
                          </a:solidFill>
                          <a:effectLst/>
                          <a:latin typeface="+mn-lt"/>
                        </a:rPr>
                        <a:t>63323-0401-24</a:t>
                      </a:r>
                      <a:br>
                        <a:rPr lang="en-US" sz="1100" b="0" i="0" u="none" strike="noStrike" dirty="0">
                          <a:solidFill>
                            <a:srgbClr val="000000"/>
                          </a:solidFill>
                          <a:effectLst/>
                          <a:latin typeface="+mn-lt"/>
                        </a:rPr>
                      </a:br>
                      <a:r>
                        <a:rPr lang="en-US" sz="1100" b="0" i="0" u="none" strike="noStrike" dirty="0">
                          <a:solidFill>
                            <a:srgbClr val="000000"/>
                          </a:solidFill>
                          <a:effectLst/>
                          <a:latin typeface="+mn-lt"/>
                        </a:rPr>
                        <a:t>63323-0401-26</a:t>
                      </a:r>
                      <a:br>
                        <a:rPr lang="en-US" sz="1100" b="0" i="0" u="none" strike="noStrike" dirty="0">
                          <a:solidFill>
                            <a:srgbClr val="000000"/>
                          </a:solidFill>
                          <a:effectLst/>
                          <a:latin typeface="+mn-lt"/>
                        </a:rPr>
                      </a:br>
                      <a:r>
                        <a:rPr lang="en-US" sz="1100" b="0" i="0" u="none" strike="noStrike" dirty="0">
                          <a:solidFill>
                            <a:srgbClr val="000000"/>
                          </a:solidFill>
                          <a:effectLst/>
                          <a:latin typeface="+mn-lt"/>
                        </a:rPr>
                        <a:t>63323-0401-41</a:t>
                      </a:r>
                      <a:br>
                        <a:rPr lang="en-US" sz="1100" b="0" i="0" u="none" strike="noStrike" dirty="0">
                          <a:solidFill>
                            <a:srgbClr val="000000"/>
                          </a:solidFill>
                          <a:effectLst/>
                          <a:latin typeface="+mn-lt"/>
                        </a:rPr>
                      </a:br>
                      <a:r>
                        <a:rPr lang="en-US" sz="1100" b="0" i="0" u="none" strike="noStrike" dirty="0">
                          <a:solidFill>
                            <a:srgbClr val="000000"/>
                          </a:solidFill>
                          <a:effectLst/>
                          <a:latin typeface="+mn-lt"/>
                        </a:rPr>
                        <a:t>63323-0402-01</a:t>
                      </a:r>
                      <a:br>
                        <a:rPr lang="en-US" sz="1100" b="0" i="0" u="none" strike="noStrike" dirty="0">
                          <a:solidFill>
                            <a:srgbClr val="000000"/>
                          </a:solidFill>
                          <a:effectLst/>
                          <a:latin typeface="+mn-lt"/>
                        </a:rPr>
                      </a:br>
                      <a:r>
                        <a:rPr lang="en-US" sz="1100" b="0" i="0" u="none" strike="noStrike" dirty="0">
                          <a:solidFill>
                            <a:srgbClr val="000000"/>
                          </a:solidFill>
                          <a:effectLst/>
                          <a:latin typeface="+mn-lt"/>
                        </a:rPr>
                        <a:t>63323-0402-03</a:t>
                      </a:r>
                      <a:br>
                        <a:rPr lang="en-US" sz="1100" b="0" i="0" u="none" strike="noStrike" dirty="0">
                          <a:solidFill>
                            <a:srgbClr val="000000"/>
                          </a:solidFill>
                          <a:effectLst/>
                          <a:latin typeface="+mn-lt"/>
                        </a:rPr>
                      </a:br>
                      <a:r>
                        <a:rPr lang="en-US" sz="1100" b="0" i="0" u="none" strike="noStrike" dirty="0">
                          <a:solidFill>
                            <a:srgbClr val="000000"/>
                          </a:solidFill>
                          <a:effectLst/>
                          <a:latin typeface="+mn-lt"/>
                        </a:rPr>
                        <a:t>63323-0402-20</a:t>
                      </a:r>
                      <a:br>
                        <a:rPr lang="en-US" sz="1100" b="0" i="0" u="none" strike="noStrike" dirty="0">
                          <a:solidFill>
                            <a:srgbClr val="000000"/>
                          </a:solidFill>
                          <a:effectLst/>
                          <a:latin typeface="+mn-lt"/>
                        </a:rPr>
                      </a:br>
                      <a:r>
                        <a:rPr lang="en-US" sz="1100" b="0" i="0" u="none" strike="noStrike" dirty="0">
                          <a:solidFill>
                            <a:srgbClr val="000000"/>
                          </a:solidFill>
                          <a:effectLst/>
                          <a:latin typeface="+mn-lt"/>
                        </a:rPr>
                        <a:t>63323-0402-24</a:t>
                      </a:r>
                      <a:br>
                        <a:rPr lang="en-US" sz="1100" b="0" i="0" u="none" strike="noStrike" dirty="0">
                          <a:solidFill>
                            <a:srgbClr val="000000"/>
                          </a:solidFill>
                          <a:effectLst/>
                          <a:latin typeface="+mn-lt"/>
                        </a:rPr>
                      </a:br>
                      <a:r>
                        <a:rPr lang="en-US" sz="1100" b="0" i="0" u="none" strike="noStrike" dirty="0">
                          <a:solidFill>
                            <a:srgbClr val="000000"/>
                          </a:solidFill>
                          <a:effectLst/>
                          <a:latin typeface="+mn-lt"/>
                        </a:rPr>
                        <a:t>63323-0402-30</a:t>
                      </a:r>
                      <a:br>
                        <a:rPr lang="en-US" sz="1100" b="0" i="0" u="none" strike="noStrike" dirty="0">
                          <a:solidFill>
                            <a:srgbClr val="000000"/>
                          </a:solidFill>
                          <a:effectLst/>
                          <a:latin typeface="+mn-lt"/>
                        </a:rPr>
                      </a:br>
                      <a:r>
                        <a:rPr lang="en-US" sz="1100" b="0" i="0" u="none" strike="noStrike" dirty="0">
                          <a:solidFill>
                            <a:srgbClr val="000000"/>
                          </a:solidFill>
                          <a:effectLst/>
                          <a:latin typeface="+mn-lt"/>
                        </a:rPr>
                        <a:t>63323-0402-41</a:t>
                      </a:r>
                    </a:p>
                  </a:txBody>
                  <a:tcPr marL="9525" marR="9525" marT="9525" marB="0" anchor="b"/>
                </a:tc>
                <a:extLst>
                  <a:ext uri="{0D108BD9-81ED-4DB2-BD59-A6C34878D82A}">
                    <a16:rowId xmlns:a16="http://schemas.microsoft.com/office/drawing/2014/main" val="2561511419"/>
                  </a:ext>
                </a:extLst>
              </a:tr>
            </a:tbl>
          </a:graphicData>
        </a:graphic>
      </p:graphicFrame>
    </p:spTree>
    <p:extLst>
      <p:ext uri="{BB962C8B-B14F-4D97-AF65-F5344CB8AC3E}">
        <p14:creationId xmlns:p14="http://schemas.microsoft.com/office/powerpoint/2010/main" val="27419167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769560-60B2-C519-6CB0-5B0BFADA758C}"/>
              </a:ext>
            </a:extLst>
          </p:cNvPr>
          <p:cNvSpPr>
            <a:spLocks noGrp="1"/>
          </p:cNvSpPr>
          <p:nvPr>
            <p:ph type="body" sz="quarter" idx="14"/>
          </p:nvPr>
        </p:nvSpPr>
        <p:spPr>
          <a:xfrm>
            <a:off x="838200" y="841182"/>
            <a:ext cx="9698812" cy="438912"/>
          </a:xfrm>
        </p:spPr>
        <p:txBody>
          <a:bodyPr>
            <a:normAutofit/>
          </a:bodyPr>
          <a:lstStyle/>
          <a:p>
            <a:endParaRPr lang="en-US" i="1" dirty="0"/>
          </a:p>
          <a:p>
            <a:endParaRPr lang="en-US" i="1" dirty="0"/>
          </a:p>
          <a:p>
            <a:endParaRPr lang="en-US" i="1" dirty="0"/>
          </a:p>
        </p:txBody>
      </p:sp>
      <p:sp>
        <p:nvSpPr>
          <p:cNvPr id="4" name="Title 3">
            <a:extLst>
              <a:ext uri="{FF2B5EF4-FFF2-40B4-BE49-F238E27FC236}">
                <a16:creationId xmlns:a16="http://schemas.microsoft.com/office/drawing/2014/main" id="{3B104BE3-1A56-E681-7653-7C3CEC391ECE}"/>
              </a:ext>
            </a:extLst>
          </p:cNvPr>
          <p:cNvSpPr>
            <a:spLocks noGrp="1"/>
          </p:cNvSpPr>
          <p:nvPr>
            <p:ph type="title"/>
          </p:nvPr>
        </p:nvSpPr>
        <p:spPr>
          <a:xfrm>
            <a:off x="838200" y="371604"/>
            <a:ext cx="9698812" cy="438912"/>
          </a:xfrm>
        </p:spPr>
        <p:txBody>
          <a:bodyPr anchor="ctr">
            <a:normAutofit/>
          </a:bodyPr>
          <a:lstStyle/>
          <a:p>
            <a:r>
              <a:rPr lang="en-US" sz="2400"/>
              <a:t>HCPCS Deletions</a:t>
            </a:r>
          </a:p>
        </p:txBody>
      </p:sp>
      <p:graphicFrame>
        <p:nvGraphicFramePr>
          <p:cNvPr id="5" name="Table 4">
            <a:extLst>
              <a:ext uri="{FF2B5EF4-FFF2-40B4-BE49-F238E27FC236}">
                <a16:creationId xmlns:a16="http://schemas.microsoft.com/office/drawing/2014/main" id="{D24484BC-5125-49A8-4D97-BBCD520F5CEA}"/>
              </a:ext>
            </a:extLst>
          </p:cNvPr>
          <p:cNvGraphicFramePr>
            <a:graphicFrameLocks noGrp="1"/>
          </p:cNvGraphicFramePr>
          <p:nvPr>
            <p:extLst>
              <p:ext uri="{D42A27DB-BD31-4B8C-83A1-F6EECF244321}">
                <p14:modId xmlns:p14="http://schemas.microsoft.com/office/powerpoint/2010/main" val="2519211139"/>
              </p:ext>
            </p:extLst>
          </p:nvPr>
        </p:nvGraphicFramePr>
        <p:xfrm>
          <a:off x="838200" y="1057836"/>
          <a:ext cx="9623612" cy="4580964"/>
        </p:xfrm>
        <a:graphic>
          <a:graphicData uri="http://schemas.openxmlformats.org/drawingml/2006/table">
            <a:tbl>
              <a:tblPr firstRow="1" bandRow="1">
                <a:effectLst/>
                <a:tableStyleId>{5C22544A-7EE6-4342-B048-85BDC9FD1C3A}</a:tableStyleId>
              </a:tblPr>
              <a:tblGrid>
                <a:gridCol w="984782">
                  <a:extLst>
                    <a:ext uri="{9D8B030D-6E8A-4147-A177-3AD203B41FA5}">
                      <a16:colId xmlns:a16="http://schemas.microsoft.com/office/drawing/2014/main" val="2161213826"/>
                    </a:ext>
                  </a:extLst>
                </a:gridCol>
                <a:gridCol w="2631654">
                  <a:extLst>
                    <a:ext uri="{9D8B030D-6E8A-4147-A177-3AD203B41FA5}">
                      <a16:colId xmlns:a16="http://schemas.microsoft.com/office/drawing/2014/main" val="3101102905"/>
                    </a:ext>
                  </a:extLst>
                </a:gridCol>
                <a:gridCol w="1610224">
                  <a:extLst>
                    <a:ext uri="{9D8B030D-6E8A-4147-A177-3AD203B41FA5}">
                      <a16:colId xmlns:a16="http://schemas.microsoft.com/office/drawing/2014/main" val="2166883466"/>
                    </a:ext>
                  </a:extLst>
                </a:gridCol>
                <a:gridCol w="4396952">
                  <a:extLst>
                    <a:ext uri="{9D8B030D-6E8A-4147-A177-3AD203B41FA5}">
                      <a16:colId xmlns:a16="http://schemas.microsoft.com/office/drawing/2014/main" val="2595072153"/>
                    </a:ext>
                  </a:extLst>
                </a:gridCol>
              </a:tblGrid>
              <a:tr h="700907">
                <a:tc>
                  <a:txBody>
                    <a:bodyPr/>
                    <a:lstStyle/>
                    <a:p>
                      <a:pPr algn="ctr" fontAlgn="b"/>
                      <a:r>
                        <a:rPr lang="en-US" sz="1500" u="none" strike="noStrike" dirty="0">
                          <a:effectLst/>
                        </a:rPr>
                        <a:t>CPT/HCPCS Code</a:t>
                      </a:r>
                      <a:endParaRPr lang="en-US" sz="1500" b="1" i="0" u="none" strike="noStrike" dirty="0">
                        <a:solidFill>
                          <a:srgbClr val="000000"/>
                        </a:solidFill>
                        <a:effectLst/>
                        <a:latin typeface="Calibri" panose="020F0502020204030204" pitchFamily="34" charset="0"/>
                      </a:endParaRPr>
                    </a:p>
                  </a:txBody>
                  <a:tcPr marL="4524" marR="4524" marT="4524" marB="0" anchor="b"/>
                </a:tc>
                <a:tc>
                  <a:txBody>
                    <a:bodyPr/>
                    <a:lstStyle/>
                    <a:p>
                      <a:pPr algn="ctr" fontAlgn="b"/>
                      <a:r>
                        <a:rPr lang="en-US" sz="1500" u="none" strike="noStrike" dirty="0">
                          <a:effectLst/>
                        </a:rPr>
                        <a:t>Long Description</a:t>
                      </a:r>
                      <a:endParaRPr lang="en-US" sz="1500" b="1" i="0" u="none" strike="noStrike" dirty="0">
                        <a:solidFill>
                          <a:srgbClr val="000000"/>
                        </a:solidFill>
                        <a:effectLst/>
                        <a:latin typeface="Calibri" panose="020F0502020204030204" pitchFamily="34" charset="0"/>
                      </a:endParaRPr>
                    </a:p>
                  </a:txBody>
                  <a:tcPr marL="4524" marR="4524" marT="4524" marB="0" anchor="b"/>
                </a:tc>
                <a:tc>
                  <a:txBody>
                    <a:bodyPr/>
                    <a:lstStyle/>
                    <a:p>
                      <a:pPr algn="ctr" fontAlgn="b"/>
                      <a:r>
                        <a:rPr lang="en-US" sz="1500" u="none" strike="noStrike">
                          <a:effectLst/>
                        </a:rPr>
                        <a:t>Potential Replacement Code(s)</a:t>
                      </a:r>
                      <a:endParaRPr lang="en-US" sz="1500" b="1" i="0" u="none" strike="noStrike">
                        <a:solidFill>
                          <a:srgbClr val="000000"/>
                        </a:solidFill>
                        <a:effectLst/>
                        <a:latin typeface="Calibri" panose="020F0502020204030204" pitchFamily="34" charset="0"/>
                      </a:endParaRPr>
                    </a:p>
                  </a:txBody>
                  <a:tcPr marL="4524" marR="4524" marT="4524" marB="0" anchor="b"/>
                </a:tc>
                <a:tc>
                  <a:txBody>
                    <a:bodyPr/>
                    <a:lstStyle/>
                    <a:p>
                      <a:pPr algn="ctr" fontAlgn="b"/>
                      <a:r>
                        <a:rPr lang="en-US" sz="1500" u="none" strike="noStrike" dirty="0">
                          <a:effectLst/>
                        </a:rPr>
                        <a:t>NDCs Affected</a:t>
                      </a:r>
                      <a:endParaRPr lang="en-US" sz="1500" b="0" i="0" u="none" strike="noStrike" dirty="0">
                        <a:solidFill>
                          <a:srgbClr val="000000"/>
                        </a:solidFill>
                        <a:effectLst/>
                        <a:latin typeface="Calibri" panose="020F0502020204030204" pitchFamily="34" charset="0"/>
                      </a:endParaRPr>
                    </a:p>
                  </a:txBody>
                  <a:tcPr marL="4524" marR="4524" marT="4524" marB="0" anchor="b"/>
                </a:tc>
                <a:extLst>
                  <a:ext uri="{0D108BD9-81ED-4DB2-BD59-A6C34878D82A}">
                    <a16:rowId xmlns:a16="http://schemas.microsoft.com/office/drawing/2014/main" val="1859712650"/>
                  </a:ext>
                </a:extLst>
              </a:tr>
              <a:tr h="3880057">
                <a:tc>
                  <a:txBody>
                    <a:bodyPr/>
                    <a:lstStyle/>
                    <a:p>
                      <a:pPr algn="ctr" fontAlgn="b"/>
                      <a:r>
                        <a:rPr lang="en-US" sz="1500" b="0" i="0" u="none" strike="noStrike" dirty="0">
                          <a:solidFill>
                            <a:srgbClr val="000000"/>
                          </a:solidFill>
                          <a:effectLst/>
                          <a:latin typeface="Calibri" panose="020F0502020204030204" pitchFamily="34" charset="0"/>
                        </a:rPr>
                        <a:t>S0077</a:t>
                      </a:r>
                    </a:p>
                  </a:txBody>
                  <a:tcPr marL="9525" marR="9525" marT="9525" marB="0" anchor="ctr"/>
                </a:tc>
                <a:tc>
                  <a:txBody>
                    <a:bodyPr/>
                    <a:lstStyle/>
                    <a:p>
                      <a:pPr algn="ctr" fontAlgn="b"/>
                      <a:r>
                        <a:rPr lang="en-US" sz="1500" b="0" i="0" u="none" strike="noStrike" dirty="0">
                          <a:solidFill>
                            <a:srgbClr val="000000"/>
                          </a:solidFill>
                          <a:effectLst/>
                          <a:latin typeface="Calibri" panose="020F0502020204030204" pitchFamily="34" charset="0"/>
                        </a:rPr>
                        <a:t>Injection, clindamycin phosphate, 300 mg</a:t>
                      </a:r>
                    </a:p>
                  </a:txBody>
                  <a:tcPr marL="9525" marR="9525" marT="9525" marB="0" anchor="ctr"/>
                </a:tc>
                <a:tc>
                  <a:txBody>
                    <a:bodyPr/>
                    <a:lstStyle/>
                    <a:p>
                      <a:pPr algn="ctr" fontAlgn="b"/>
                      <a:r>
                        <a:rPr lang="en-US" sz="1500" b="0" i="0" u="none" strike="noStrike" dirty="0">
                          <a:solidFill>
                            <a:srgbClr val="000000"/>
                          </a:solidFill>
                          <a:effectLst/>
                          <a:latin typeface="Calibri" panose="020F0502020204030204" pitchFamily="34" charset="0"/>
                        </a:rPr>
                        <a:t>J0736</a:t>
                      </a:r>
                      <a:br>
                        <a:rPr lang="en-US" sz="1500" b="0" i="0" u="none" strike="noStrike" dirty="0">
                          <a:solidFill>
                            <a:srgbClr val="000000"/>
                          </a:solidFill>
                          <a:effectLst/>
                          <a:latin typeface="Calibri" panose="020F0502020204030204" pitchFamily="34" charset="0"/>
                        </a:rPr>
                      </a:br>
                      <a:r>
                        <a:rPr lang="en-US" sz="1500" b="0" i="0" u="none" strike="noStrike" dirty="0">
                          <a:solidFill>
                            <a:srgbClr val="000000"/>
                          </a:solidFill>
                          <a:effectLst/>
                          <a:latin typeface="Calibri" panose="020F0502020204030204" pitchFamily="34" charset="0"/>
                        </a:rPr>
                        <a:t>J0737</a:t>
                      </a:r>
                    </a:p>
                  </a:txBody>
                  <a:tcPr marL="9525" marR="9525" marT="9525" marB="0" anchor="ctr"/>
                </a:tc>
                <a:tc>
                  <a:txBody>
                    <a:bodyPr/>
                    <a:lstStyle/>
                    <a:p>
                      <a:pPr algn="ctr" fontAlgn="b"/>
                      <a:r>
                        <a:rPr lang="en-US" sz="1200" b="0" i="0" u="none" strike="noStrike" dirty="0">
                          <a:solidFill>
                            <a:srgbClr val="000000"/>
                          </a:solidFill>
                          <a:effectLst/>
                          <a:latin typeface="Calibri" panose="020F0502020204030204" pitchFamily="34" charset="0"/>
                        </a:rPr>
                        <a:t>00009-0728-05, 00009-0728-09, 00009-0775-20, 0009-0775-26, 00009-0870-21, 00009-0870-26, 00009-0902-11, 0009-0902-18, 00009-3051-01, 00009-3051-02, 00009-3381-01, 00009-4073-03, 00009-4073-04, 00009-5095-05, 00009-5095-06, 00338-3410-24, 00338-3410-50, 00338-3612-24, 00338-3612-50, 00338-3616-24, 00338-3616-50, 00338-3814-24, 00338-3814-50, 00338-4114-24, 00338-4114-50, 00338-9545-24, 00338-9545-50, 00338-9549-24, 00338-9549-50, 00338-9553-24, 00338-9553-50, 00781-3288-09, 00781-3288-91, 00781-3289-09, 00781-3289-91, 00781-3290-09, 00781-9220-09, 00781-9221-91, 25021-0115-02, 25021-0115-04, 25021-0115-06, 25021-0115-51, 43066-0993-24, 43066-0995-24, 63323-0282-04, 63323-0282-60, 72572-0074-01, 72572-0074-24, 72572-0076-01, 72572-0076-24</a:t>
                      </a:r>
                    </a:p>
                  </a:txBody>
                  <a:tcPr marL="9525" marR="9525" marT="9525" marB="0" anchor="ctr"/>
                </a:tc>
                <a:extLst>
                  <a:ext uri="{0D108BD9-81ED-4DB2-BD59-A6C34878D82A}">
                    <a16:rowId xmlns:a16="http://schemas.microsoft.com/office/drawing/2014/main" val="777993700"/>
                  </a:ext>
                </a:extLst>
              </a:tr>
            </a:tbl>
          </a:graphicData>
        </a:graphic>
      </p:graphicFrame>
    </p:spTree>
    <p:extLst>
      <p:ext uri="{BB962C8B-B14F-4D97-AF65-F5344CB8AC3E}">
        <p14:creationId xmlns:p14="http://schemas.microsoft.com/office/powerpoint/2010/main" val="40911686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80EBE-4A65-DA2F-786F-DA3AB9EA7B82}"/>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DD6FDD7F-C300-1F89-6A53-C61CB2FBB10E}"/>
              </a:ext>
            </a:extLst>
          </p:cNvPr>
          <p:cNvSpPr>
            <a:spLocks noGrp="1"/>
          </p:cNvSpPr>
          <p:nvPr>
            <p:ph type="body" sz="quarter" idx="14"/>
          </p:nvPr>
        </p:nvSpPr>
        <p:spPr/>
        <p:txBody>
          <a:bodyPr/>
          <a:lstStyle/>
          <a:p>
            <a:r>
              <a:rPr lang="en-US" sz="1400" i="1" dirty="0">
                <a:solidFill>
                  <a:schemeClr val="tx1"/>
                </a:solidFill>
              </a:rPr>
              <a:t>Agilent Resolution </a:t>
            </a:r>
            <a:r>
              <a:rPr lang="en-US" sz="1400" i="1" dirty="0" err="1">
                <a:solidFill>
                  <a:schemeClr val="tx1"/>
                </a:solidFill>
              </a:rPr>
              <a:t>ctDx</a:t>
            </a:r>
            <a:r>
              <a:rPr lang="en-US" sz="1400" i="1" dirty="0">
                <a:solidFill>
                  <a:schemeClr val="tx1"/>
                </a:solidFill>
              </a:rPr>
              <a:t> FIRST</a:t>
            </a:r>
            <a:r>
              <a:rPr lang="en-US" sz="1400" dirty="0">
                <a:solidFill>
                  <a:schemeClr val="tx1"/>
                </a:solidFill>
              </a:rPr>
              <a:t>. </a:t>
            </a:r>
            <a:r>
              <a:rPr lang="en-US" sz="1400" dirty="0">
                <a:hlinkClick r:id="rId3"/>
              </a:rPr>
              <a:t>https://www.resolutionbio.com/assays/Resolution-ctDx-FIRST.html</a:t>
            </a:r>
            <a:r>
              <a:rPr lang="en-US" sz="1400" dirty="0"/>
              <a:t> </a:t>
            </a:r>
          </a:p>
          <a:p>
            <a:endParaRPr lang="en-US" sz="1400" i="1" dirty="0"/>
          </a:p>
          <a:p>
            <a:r>
              <a:rPr lang="en-US" sz="1400" i="1" dirty="0" err="1">
                <a:solidFill>
                  <a:schemeClr val="tx1"/>
                </a:solidFill>
              </a:rPr>
              <a:t>AMBLor</a:t>
            </a:r>
            <a:r>
              <a:rPr lang="en-US" sz="1400" i="1" dirty="0">
                <a:solidFill>
                  <a:schemeClr val="tx1"/>
                </a:solidFill>
              </a:rPr>
              <a:t>® </a:t>
            </a:r>
            <a:r>
              <a:rPr lang="en-US" sz="1400" i="1" dirty="0">
                <a:hlinkClick r:id="rId4"/>
              </a:rPr>
              <a:t>https://amlo-biosciences.com/amblor-2/</a:t>
            </a:r>
            <a:endParaRPr lang="en-US" sz="1400" i="1" dirty="0"/>
          </a:p>
          <a:p>
            <a:endParaRPr lang="en-US" sz="1400" i="1" dirty="0"/>
          </a:p>
          <a:p>
            <a:r>
              <a:rPr lang="en-US" sz="1400" i="1" dirty="0" err="1">
                <a:solidFill>
                  <a:schemeClr val="tx1"/>
                </a:solidFill>
              </a:rPr>
              <a:t>Arexvy</a:t>
            </a:r>
            <a:r>
              <a:rPr lang="en-US" sz="1400" i="1" dirty="0">
                <a:solidFill>
                  <a:schemeClr val="tx1"/>
                </a:solidFill>
              </a:rPr>
              <a:t> Highlights of Prescribing Information. </a:t>
            </a:r>
            <a:r>
              <a:rPr lang="en-US" sz="1400" i="1" dirty="0">
                <a:hlinkClick r:id="rId5"/>
              </a:rPr>
              <a:t>https://gskpro.com/content/dam/global/hcpportal/en_US/Prescribing_Information/Arexvy/pdf/AREXVY.PDF</a:t>
            </a:r>
            <a:r>
              <a:rPr lang="en-US" sz="1400" i="1" dirty="0"/>
              <a:t> </a:t>
            </a:r>
          </a:p>
          <a:p>
            <a:endParaRPr lang="en-US" sz="1400" i="1" dirty="0"/>
          </a:p>
          <a:p>
            <a:r>
              <a:rPr lang="en-US" sz="1400" i="1" dirty="0">
                <a:solidFill>
                  <a:schemeClr val="tx1"/>
                </a:solidFill>
              </a:rPr>
              <a:t>CARDIO </a:t>
            </a:r>
            <a:r>
              <a:rPr lang="en-US" sz="1400" i="1" dirty="0" err="1">
                <a:solidFill>
                  <a:schemeClr val="tx1"/>
                </a:solidFill>
              </a:rPr>
              <a:t>inCode</a:t>
            </a:r>
            <a:r>
              <a:rPr lang="en-US" sz="1400" i="1" dirty="0">
                <a:solidFill>
                  <a:schemeClr val="tx1"/>
                </a:solidFill>
              </a:rPr>
              <a:t>-Score. </a:t>
            </a:r>
            <a:r>
              <a:rPr lang="en-US" sz="1400" dirty="0">
                <a:hlinkClick r:id="rId6"/>
              </a:rPr>
              <a:t>https://genincode.com/cardio-incode-score-us/</a:t>
            </a:r>
            <a:r>
              <a:rPr lang="en-US" sz="1400" dirty="0"/>
              <a:t> </a:t>
            </a:r>
          </a:p>
          <a:p>
            <a:endParaRPr lang="en-US" sz="1400" i="1" dirty="0"/>
          </a:p>
          <a:p>
            <a:r>
              <a:rPr lang="en-US" sz="1400" i="1" dirty="0">
                <a:solidFill>
                  <a:schemeClr val="tx1"/>
                </a:solidFill>
              </a:rPr>
              <a:t>CMS HCPCS Application Summaries and Coding Recommendations, First </a:t>
            </a:r>
            <a:r>
              <a:rPr lang="en-US" sz="1400" i="1" dirty="0" err="1">
                <a:solidFill>
                  <a:schemeClr val="tx1"/>
                </a:solidFill>
              </a:rPr>
              <a:t>Qtr</a:t>
            </a:r>
            <a:r>
              <a:rPr lang="en-US" sz="1400" i="1" dirty="0">
                <a:solidFill>
                  <a:schemeClr val="tx1"/>
                </a:solidFill>
              </a:rPr>
              <a:t> 2023 HCPCS Coding Cycle. </a:t>
            </a:r>
            <a:r>
              <a:rPr lang="en-US" sz="1400" dirty="0">
                <a:hlinkClick r:id="rId7"/>
              </a:rPr>
              <a:t>https://www.cms.gov/files/document/2023-hcpcs-application-summary-quarter-1-2023-drugs-and-biologicals-updated-04/28/2023.pdf</a:t>
            </a:r>
            <a:r>
              <a:rPr lang="en-US" sz="1400" dirty="0"/>
              <a:t>  </a:t>
            </a:r>
          </a:p>
          <a:p>
            <a:endParaRPr lang="en-US" sz="1400" i="1" dirty="0"/>
          </a:p>
          <a:p>
            <a:r>
              <a:rPr lang="en-US" sz="1400" i="1" dirty="0">
                <a:solidFill>
                  <a:schemeClr val="tx1"/>
                </a:solidFill>
              </a:rPr>
              <a:t>CPT® Category III Codes</a:t>
            </a:r>
            <a:r>
              <a:rPr lang="en-US" sz="1400" dirty="0">
                <a:solidFill>
                  <a:schemeClr val="tx1"/>
                </a:solidFill>
              </a:rPr>
              <a:t>. American Medical Association. </a:t>
            </a:r>
          </a:p>
          <a:p>
            <a:r>
              <a:rPr lang="en-US" sz="1400" dirty="0">
                <a:hlinkClick r:id="rId8"/>
              </a:rPr>
              <a:t>https://www.ama-assn.org/system/files/cpt-category3-codes-long-descriptors.pdf</a:t>
            </a:r>
            <a:r>
              <a:rPr lang="en-US" sz="1400" dirty="0"/>
              <a:t> </a:t>
            </a:r>
          </a:p>
          <a:p>
            <a:endParaRPr lang="en-US" sz="1400" dirty="0"/>
          </a:p>
          <a:p>
            <a:r>
              <a:rPr lang="en-US" sz="1400" i="1" dirty="0">
                <a:solidFill>
                  <a:schemeClr val="tx1"/>
                </a:solidFill>
              </a:rPr>
              <a:t>CPT® PLA Codes</a:t>
            </a:r>
            <a:r>
              <a:rPr lang="en-US" sz="1400" dirty="0">
                <a:solidFill>
                  <a:schemeClr val="tx1"/>
                </a:solidFill>
              </a:rPr>
              <a:t>. American Medical Association.</a:t>
            </a:r>
          </a:p>
          <a:p>
            <a:r>
              <a:rPr lang="en-US" sz="1400" dirty="0">
                <a:hlinkClick r:id="rId9"/>
              </a:rPr>
              <a:t>https://www.ama-assn.org/practice-management/cpt/cpt-pla-codes</a:t>
            </a:r>
            <a:r>
              <a:rPr lang="en-US" sz="1400" dirty="0"/>
              <a:t> </a:t>
            </a:r>
          </a:p>
          <a:p>
            <a:endParaRPr lang="en-US" sz="1600" dirty="0"/>
          </a:p>
          <a:p>
            <a:endParaRPr lang="en-US" sz="1600" dirty="0"/>
          </a:p>
        </p:txBody>
      </p:sp>
    </p:spTree>
    <p:extLst>
      <p:ext uri="{BB962C8B-B14F-4D97-AF65-F5344CB8AC3E}">
        <p14:creationId xmlns:p14="http://schemas.microsoft.com/office/powerpoint/2010/main" val="11256805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80EBE-4A65-DA2F-786F-DA3AB9EA7B82}"/>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DD6FDD7F-C300-1F89-6A53-C61CB2FBB10E}"/>
              </a:ext>
            </a:extLst>
          </p:cNvPr>
          <p:cNvSpPr>
            <a:spLocks noGrp="1"/>
          </p:cNvSpPr>
          <p:nvPr>
            <p:ph type="body" sz="quarter" idx="14"/>
          </p:nvPr>
        </p:nvSpPr>
        <p:spPr/>
        <p:txBody>
          <a:bodyPr/>
          <a:lstStyle/>
          <a:p>
            <a:r>
              <a:rPr lang="en-US" sz="1400" i="1" dirty="0">
                <a:solidFill>
                  <a:schemeClr val="tx1"/>
                </a:solidFill>
              </a:rPr>
              <a:t>ESOPREDICT® Barrett's Esophagus Risk Classifier Assay</a:t>
            </a:r>
            <a:r>
              <a:rPr lang="en-US" sz="1400" dirty="0">
                <a:solidFill>
                  <a:schemeClr val="tx1"/>
                </a:solidFill>
              </a:rPr>
              <a:t>. </a:t>
            </a:r>
            <a:r>
              <a:rPr lang="en-US" sz="1400" dirty="0">
                <a:hlinkClick r:id="rId3"/>
              </a:rPr>
              <a:t>https://previsedx.com/our-test/esopredict-for-patients/</a:t>
            </a:r>
            <a:r>
              <a:rPr lang="en-US" sz="1400" dirty="0"/>
              <a:t>  </a:t>
            </a:r>
          </a:p>
          <a:p>
            <a:endParaRPr lang="fr-FR" sz="1400" dirty="0"/>
          </a:p>
          <a:p>
            <a:r>
              <a:rPr lang="fr-FR" sz="1400" i="1" dirty="0">
                <a:solidFill>
                  <a:schemeClr val="tx1"/>
                </a:solidFill>
              </a:rPr>
              <a:t>FRAT®. </a:t>
            </a:r>
            <a:r>
              <a:rPr lang="fr-FR" sz="1400" dirty="0">
                <a:hlinkClick r:id="rId4"/>
              </a:rPr>
              <a:t>https://www.fratnow.com/</a:t>
            </a:r>
            <a:r>
              <a:rPr lang="fr-FR" sz="1400" dirty="0"/>
              <a:t> </a:t>
            </a:r>
          </a:p>
          <a:p>
            <a:endParaRPr lang="fr-FR" sz="1400" dirty="0"/>
          </a:p>
          <a:p>
            <a:r>
              <a:rPr lang="fr-FR" sz="1400" i="1" dirty="0" err="1">
                <a:solidFill>
                  <a:schemeClr val="tx1"/>
                </a:solidFill>
              </a:rPr>
              <a:t>GaitBetter</a:t>
            </a:r>
            <a:r>
              <a:rPr lang="fr-FR" sz="1400" i="1" dirty="0">
                <a:solidFill>
                  <a:schemeClr val="tx1"/>
                </a:solidFill>
              </a:rPr>
              <a:t> </a:t>
            </a:r>
            <a:r>
              <a:rPr lang="fr-FR" sz="1400" i="1" dirty="0" err="1">
                <a:solidFill>
                  <a:schemeClr val="tx1"/>
                </a:solidFill>
              </a:rPr>
              <a:t>Announces</a:t>
            </a:r>
            <a:r>
              <a:rPr lang="fr-FR" sz="1400" i="1" dirty="0">
                <a:solidFill>
                  <a:schemeClr val="tx1"/>
                </a:solidFill>
              </a:rPr>
              <a:t> </a:t>
            </a:r>
            <a:r>
              <a:rPr lang="fr-FR" sz="1400" i="1" dirty="0" err="1">
                <a:solidFill>
                  <a:schemeClr val="tx1"/>
                </a:solidFill>
              </a:rPr>
              <a:t>Category</a:t>
            </a:r>
            <a:r>
              <a:rPr lang="fr-FR" sz="1400" i="1" dirty="0">
                <a:solidFill>
                  <a:schemeClr val="tx1"/>
                </a:solidFill>
              </a:rPr>
              <a:t> III CPT® Add-On Code for </a:t>
            </a:r>
            <a:r>
              <a:rPr lang="fr-FR" sz="1400" i="1" dirty="0" err="1">
                <a:solidFill>
                  <a:schemeClr val="tx1"/>
                </a:solidFill>
              </a:rPr>
              <a:t>Motor</a:t>
            </a:r>
            <a:r>
              <a:rPr lang="fr-FR" sz="1400" i="1" dirty="0">
                <a:solidFill>
                  <a:schemeClr val="tx1"/>
                </a:solidFill>
              </a:rPr>
              <a:t>-Cognitive, Semi-Immersive Virtual Reality-</a:t>
            </a:r>
            <a:r>
              <a:rPr lang="fr-FR" sz="1400" i="1" dirty="0" err="1">
                <a:solidFill>
                  <a:schemeClr val="tx1"/>
                </a:solidFill>
              </a:rPr>
              <a:t>Facilitated</a:t>
            </a:r>
            <a:r>
              <a:rPr lang="fr-FR" sz="1400" i="1" dirty="0">
                <a:solidFill>
                  <a:schemeClr val="tx1"/>
                </a:solidFill>
              </a:rPr>
              <a:t> </a:t>
            </a:r>
            <a:r>
              <a:rPr lang="fr-FR" sz="1400" i="1" dirty="0" err="1">
                <a:solidFill>
                  <a:schemeClr val="tx1"/>
                </a:solidFill>
              </a:rPr>
              <a:t>Gait</a:t>
            </a:r>
            <a:r>
              <a:rPr lang="fr-FR" sz="1400" i="1" dirty="0">
                <a:solidFill>
                  <a:schemeClr val="tx1"/>
                </a:solidFill>
              </a:rPr>
              <a:t> Training. </a:t>
            </a:r>
            <a:r>
              <a:rPr lang="en-US" sz="1400" dirty="0">
                <a:hlinkClick r:id="rId5"/>
              </a:rPr>
              <a:t>https://www.prweb.com/releases/2023/2/prweb19143556.htm</a:t>
            </a:r>
            <a:r>
              <a:rPr lang="en-US" sz="1400" dirty="0"/>
              <a:t> </a:t>
            </a:r>
          </a:p>
          <a:p>
            <a:endParaRPr lang="en-US" sz="1400" dirty="0"/>
          </a:p>
          <a:p>
            <a:r>
              <a:rPr lang="en-US" sz="1400" i="1" dirty="0" err="1">
                <a:solidFill>
                  <a:schemeClr val="tx1"/>
                </a:solidFill>
              </a:rPr>
              <a:t>Genesys</a:t>
            </a:r>
            <a:r>
              <a:rPr lang="en-US" sz="1400" i="1" dirty="0">
                <a:solidFill>
                  <a:schemeClr val="tx1"/>
                </a:solidFill>
              </a:rPr>
              <a:t> Carrier Screening. </a:t>
            </a:r>
            <a:r>
              <a:rPr lang="en-US" sz="1400" dirty="0">
                <a:hlinkClick r:id="rId6"/>
              </a:rPr>
              <a:t>https://www.gdilabs.com/carrier-screening-patient</a:t>
            </a:r>
            <a:r>
              <a:rPr lang="en-US" sz="1400" dirty="0"/>
              <a:t> </a:t>
            </a:r>
          </a:p>
          <a:p>
            <a:endParaRPr lang="en-US" sz="1400" dirty="0"/>
          </a:p>
          <a:p>
            <a:r>
              <a:rPr lang="en-US" sz="1400" i="1" dirty="0">
                <a:solidFill>
                  <a:schemeClr val="tx1"/>
                </a:solidFill>
              </a:rPr>
              <a:t>HCPCS Quarterly Update.</a:t>
            </a:r>
            <a:r>
              <a:rPr lang="en-US" sz="1400" dirty="0">
                <a:solidFill>
                  <a:schemeClr val="tx1"/>
                </a:solidFill>
              </a:rPr>
              <a:t> Centers for Medicare &amp; Medicaid Services. </a:t>
            </a:r>
            <a:r>
              <a:rPr lang="en-US" sz="1400" dirty="0">
                <a:hlinkClick r:id="rId7"/>
              </a:rPr>
              <a:t>https://www.cms.gov/medicare/coding/hcpcsreleasecodesets/hcpcs-quarterly-update</a:t>
            </a:r>
            <a:r>
              <a:rPr lang="en-US" sz="1400" dirty="0"/>
              <a:t>  </a:t>
            </a:r>
          </a:p>
          <a:p>
            <a:endParaRPr lang="en-US" sz="1400" dirty="0"/>
          </a:p>
          <a:p>
            <a:r>
              <a:rPr lang="en-US" sz="1400" i="1" dirty="0">
                <a:solidFill>
                  <a:schemeClr val="tx1"/>
                </a:solidFill>
              </a:rPr>
              <a:t>Hyperpolarized Xenon 129. </a:t>
            </a:r>
            <a:r>
              <a:rPr lang="en-US" sz="1400" dirty="0">
                <a:hlinkClick r:id="rId8"/>
              </a:rPr>
              <a:t>https://www.cancer.gov/publications/dictionaries/cancer-drug/def/hyperpolarized-xenon-129</a:t>
            </a:r>
            <a:r>
              <a:rPr lang="en-US" sz="1400" dirty="0"/>
              <a:t> </a:t>
            </a:r>
          </a:p>
          <a:p>
            <a:endParaRPr lang="en-US" sz="1400" dirty="0"/>
          </a:p>
          <a:p>
            <a:r>
              <a:rPr lang="en-US" sz="1400" i="1" dirty="0" err="1">
                <a:solidFill>
                  <a:schemeClr val="tx1"/>
                </a:solidFill>
              </a:rPr>
              <a:t>InVisionFirst</a:t>
            </a:r>
            <a:r>
              <a:rPr lang="en-US" sz="1400" i="1" dirty="0">
                <a:solidFill>
                  <a:schemeClr val="tx1"/>
                </a:solidFill>
              </a:rPr>
              <a:t>®-Lung. </a:t>
            </a:r>
            <a:r>
              <a:rPr lang="en-US" sz="1400" dirty="0">
                <a:hlinkClick r:id="rId9"/>
              </a:rPr>
              <a:t>https://neogenomics.com/invisionfirstr-lung</a:t>
            </a:r>
            <a:r>
              <a:rPr lang="en-US" sz="1400" dirty="0"/>
              <a:t>  </a:t>
            </a:r>
          </a:p>
          <a:p>
            <a:endParaRPr lang="en-US" sz="1400" dirty="0"/>
          </a:p>
          <a:p>
            <a:endParaRPr lang="en-US" sz="1600" dirty="0"/>
          </a:p>
          <a:p>
            <a:endParaRPr lang="en-US" sz="1600" dirty="0"/>
          </a:p>
          <a:p>
            <a:endParaRPr lang="en-US" sz="1600" dirty="0"/>
          </a:p>
          <a:p>
            <a:endParaRPr lang="en-US" sz="1600" dirty="0"/>
          </a:p>
        </p:txBody>
      </p:sp>
    </p:spTree>
    <p:extLst>
      <p:ext uri="{BB962C8B-B14F-4D97-AF65-F5344CB8AC3E}">
        <p14:creationId xmlns:p14="http://schemas.microsoft.com/office/powerpoint/2010/main" val="3044881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90820-7B14-E614-175C-51DFB3588022}"/>
              </a:ext>
            </a:extLst>
          </p:cNvPr>
          <p:cNvSpPr>
            <a:spLocks noGrp="1"/>
          </p:cNvSpPr>
          <p:nvPr>
            <p:ph type="title"/>
          </p:nvPr>
        </p:nvSpPr>
        <p:spPr>
          <a:xfrm>
            <a:off x="715914" y="993985"/>
            <a:ext cx="7096592" cy="4700961"/>
          </a:xfrm>
        </p:spPr>
        <p:txBody>
          <a:bodyPr/>
          <a:lstStyle/>
          <a:p>
            <a:r>
              <a:rPr lang="en-US" sz="6000" dirty="0"/>
              <a:t>CPT® Additions</a:t>
            </a:r>
            <a:br>
              <a:rPr lang="en-US" sz="1200" dirty="0"/>
            </a:br>
            <a:endParaRPr lang="en-US" sz="2000" dirty="0"/>
          </a:p>
        </p:txBody>
      </p:sp>
    </p:spTree>
    <p:extLst>
      <p:ext uri="{BB962C8B-B14F-4D97-AF65-F5344CB8AC3E}">
        <p14:creationId xmlns:p14="http://schemas.microsoft.com/office/powerpoint/2010/main" val="39277343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80EBE-4A65-DA2F-786F-DA3AB9EA7B82}"/>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DD6FDD7F-C300-1F89-6A53-C61CB2FBB10E}"/>
              </a:ext>
            </a:extLst>
          </p:cNvPr>
          <p:cNvSpPr>
            <a:spLocks noGrp="1"/>
          </p:cNvSpPr>
          <p:nvPr>
            <p:ph type="body" sz="quarter" idx="14"/>
          </p:nvPr>
        </p:nvSpPr>
        <p:spPr/>
        <p:txBody>
          <a:bodyPr/>
          <a:lstStyle/>
          <a:p>
            <a:r>
              <a:rPr lang="en-US" sz="1400" i="1" dirty="0" err="1">
                <a:solidFill>
                  <a:schemeClr val="tx1"/>
                </a:solidFill>
              </a:rPr>
              <a:t>KawasakiDx</a:t>
            </a:r>
            <a:r>
              <a:rPr lang="en-US" sz="1400" i="1" dirty="0">
                <a:solidFill>
                  <a:schemeClr val="tx1"/>
                </a:solidFill>
              </a:rPr>
              <a:t>. </a:t>
            </a:r>
            <a:r>
              <a:rPr lang="en-US" sz="1400" dirty="0">
                <a:hlinkClick r:id="rId3"/>
              </a:rPr>
              <a:t>https://www.mprobe.com/kawasaki-dx.htm</a:t>
            </a:r>
            <a:r>
              <a:rPr lang="en-US" sz="1400" dirty="0"/>
              <a:t>  </a:t>
            </a:r>
          </a:p>
          <a:p>
            <a:endParaRPr lang="en-US" sz="1400" i="1" dirty="0"/>
          </a:p>
          <a:p>
            <a:r>
              <a:rPr lang="en-US" sz="1400" i="1" dirty="0">
                <a:solidFill>
                  <a:schemeClr val="tx1"/>
                </a:solidFill>
              </a:rPr>
              <a:t>Neuropsychiatric Panel </a:t>
            </a:r>
            <a:r>
              <a:rPr lang="en-US" sz="1400" i="1" dirty="0" err="1">
                <a:solidFill>
                  <a:schemeClr val="tx1"/>
                </a:solidFill>
              </a:rPr>
              <a:t>EffectiveRx</a:t>
            </a:r>
            <a:r>
              <a:rPr lang="en-US" sz="1400" dirty="0">
                <a:solidFill>
                  <a:schemeClr val="tx1"/>
                </a:solidFill>
              </a:rPr>
              <a:t>. </a:t>
            </a:r>
            <a:r>
              <a:rPr lang="en-US" sz="1400" dirty="0">
                <a:hlinkClick r:id="rId4"/>
              </a:rPr>
              <a:t>https://genetworx.com/services/effectiverx-neuropsychiatric-panel/</a:t>
            </a:r>
            <a:r>
              <a:rPr lang="en-US" sz="1400" dirty="0"/>
              <a:t>   </a:t>
            </a:r>
          </a:p>
          <a:p>
            <a:endParaRPr lang="en-US" sz="1400" dirty="0"/>
          </a:p>
          <a:p>
            <a:r>
              <a:rPr lang="en-US" sz="1400" i="1" dirty="0" err="1">
                <a:solidFill>
                  <a:schemeClr val="tx1"/>
                </a:solidFill>
              </a:rPr>
              <a:t>OncobiotaLUNG</a:t>
            </a:r>
            <a:r>
              <a:rPr lang="en-US" sz="1400" dirty="0">
                <a:solidFill>
                  <a:schemeClr val="tx1"/>
                </a:solidFill>
              </a:rPr>
              <a:t>. </a:t>
            </a:r>
            <a:r>
              <a:rPr lang="en-US" sz="1400" dirty="0">
                <a:hlinkClick r:id="rId5"/>
              </a:rPr>
              <a:t>https://www.micronoma.com/</a:t>
            </a:r>
            <a:r>
              <a:rPr lang="en-US" sz="1400" dirty="0"/>
              <a:t> </a:t>
            </a:r>
          </a:p>
          <a:p>
            <a:endParaRPr lang="en-US" sz="1400" dirty="0"/>
          </a:p>
          <a:p>
            <a:r>
              <a:rPr lang="en-US" sz="1400" i="1" dirty="0" err="1">
                <a:solidFill>
                  <a:schemeClr val="tx1"/>
                </a:solidFill>
              </a:rPr>
              <a:t>PEPredictDx</a:t>
            </a:r>
            <a:r>
              <a:rPr lang="en-US" sz="1400" i="1" dirty="0">
                <a:solidFill>
                  <a:schemeClr val="tx1"/>
                </a:solidFill>
              </a:rPr>
              <a:t>. </a:t>
            </a:r>
            <a:r>
              <a:rPr lang="en-US" sz="1400" dirty="0">
                <a:hlinkClick r:id="rId6"/>
              </a:rPr>
              <a:t>https://www.mprobe.com/preeclampsia-dx.htm</a:t>
            </a:r>
            <a:endParaRPr lang="en-US" sz="1400" dirty="0"/>
          </a:p>
          <a:p>
            <a:endParaRPr lang="en-US" sz="1400" dirty="0"/>
          </a:p>
          <a:p>
            <a:r>
              <a:rPr lang="en-US" sz="1400" i="1" dirty="0">
                <a:solidFill>
                  <a:schemeClr val="tx1"/>
                </a:solidFill>
              </a:rPr>
              <a:t>PFAS Testing &amp; </a:t>
            </a:r>
            <a:r>
              <a:rPr lang="en-US" sz="1400" i="1" dirty="0" err="1">
                <a:solidFill>
                  <a:schemeClr val="tx1"/>
                </a:solidFill>
              </a:rPr>
              <a:t>PFASure</a:t>
            </a:r>
            <a:r>
              <a:rPr lang="en-US" sz="1400" i="1" dirty="0">
                <a:solidFill>
                  <a:schemeClr val="tx1"/>
                </a:solidFill>
              </a:rPr>
              <a:t>™</a:t>
            </a:r>
            <a:r>
              <a:rPr lang="en-US" sz="1400" dirty="0">
                <a:solidFill>
                  <a:schemeClr val="tx1"/>
                </a:solidFill>
              </a:rPr>
              <a:t>. </a:t>
            </a:r>
            <a:r>
              <a:rPr lang="en-US" sz="1400" dirty="0">
                <a:hlinkClick r:id="rId7"/>
              </a:rPr>
              <a:t>https://nmslabs.com/solutions/exposure-monitoring/pfas-blood-testing-from-nms-labs</a:t>
            </a:r>
            <a:endParaRPr lang="en-US" sz="1400" dirty="0"/>
          </a:p>
          <a:p>
            <a:endParaRPr lang="en-US" sz="1400" dirty="0">
              <a:solidFill>
                <a:schemeClr val="tx1"/>
              </a:solidFill>
            </a:endParaRPr>
          </a:p>
          <a:p>
            <a:r>
              <a:rPr lang="en-US" sz="1400" i="1" dirty="0">
                <a:solidFill>
                  <a:schemeClr val="tx1"/>
                </a:solidFill>
              </a:rPr>
              <a:t>Principles and Clinical Methods of Body Surface Gastric Mapping: Technical Review. </a:t>
            </a:r>
            <a:r>
              <a:rPr lang="en-US" sz="1400" dirty="0">
                <a:hlinkClick r:id="rId8"/>
              </a:rPr>
              <a:t>https://onlinelibrary.wiley.com/doi/full/10.1111/nmo.14556</a:t>
            </a:r>
            <a:r>
              <a:rPr lang="en-US" sz="1400" dirty="0"/>
              <a:t> </a:t>
            </a:r>
          </a:p>
          <a:p>
            <a:endParaRPr lang="en-US" sz="1400" dirty="0"/>
          </a:p>
          <a:p>
            <a:r>
              <a:rPr lang="en-US" sz="1400" i="1" dirty="0">
                <a:solidFill>
                  <a:schemeClr val="tx1"/>
                </a:solidFill>
              </a:rPr>
              <a:t>Spectrum™ PGT-M. </a:t>
            </a:r>
            <a:r>
              <a:rPr lang="en-US" sz="1400" dirty="0">
                <a:hlinkClick r:id="rId9"/>
              </a:rPr>
              <a:t>https://www.natera.com/womens-health/spectrum-preimplantation-genetics/</a:t>
            </a:r>
            <a:r>
              <a:rPr lang="en-US" sz="1400" dirty="0"/>
              <a:t>  </a:t>
            </a:r>
          </a:p>
          <a:p>
            <a:endParaRPr lang="en-US" sz="1400" dirty="0"/>
          </a:p>
          <a:p>
            <a:endParaRPr lang="en-US" sz="1600" dirty="0"/>
          </a:p>
          <a:p>
            <a:endParaRPr lang="en-US" sz="1600" dirty="0"/>
          </a:p>
          <a:p>
            <a:endParaRPr lang="en-US" sz="1600" dirty="0"/>
          </a:p>
        </p:txBody>
      </p:sp>
    </p:spTree>
    <p:extLst>
      <p:ext uri="{BB962C8B-B14F-4D97-AF65-F5344CB8AC3E}">
        <p14:creationId xmlns:p14="http://schemas.microsoft.com/office/powerpoint/2010/main" val="23319839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71AB0-DB11-0595-F48D-E653344760AE}"/>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BEBF7489-7CE0-7D39-5729-333D9EF7B272}"/>
              </a:ext>
            </a:extLst>
          </p:cNvPr>
          <p:cNvSpPr>
            <a:spLocks noGrp="1"/>
          </p:cNvSpPr>
          <p:nvPr>
            <p:ph type="body" sz="quarter" idx="14"/>
          </p:nvPr>
        </p:nvSpPr>
        <p:spPr/>
        <p:txBody>
          <a:bodyPr/>
          <a:lstStyle/>
          <a:p>
            <a:r>
              <a:rPr lang="en-US" sz="1400" i="1" dirty="0">
                <a:solidFill>
                  <a:schemeClr val="tx1"/>
                </a:solidFill>
              </a:rPr>
              <a:t>Strata Select®</a:t>
            </a:r>
            <a:r>
              <a:rPr lang="en-US" sz="1400" dirty="0">
                <a:solidFill>
                  <a:schemeClr val="tx1"/>
                </a:solidFill>
              </a:rPr>
              <a:t>. </a:t>
            </a:r>
            <a:r>
              <a:rPr lang="en-US" sz="1400" dirty="0">
                <a:hlinkClick r:id="rId2"/>
              </a:rPr>
              <a:t>https://strataoncology.com/strata-select/</a:t>
            </a:r>
            <a:r>
              <a:rPr lang="en-US" sz="1400" dirty="0"/>
              <a:t>  </a:t>
            </a:r>
          </a:p>
          <a:p>
            <a:endParaRPr lang="en-US" sz="1400" i="1" dirty="0"/>
          </a:p>
          <a:p>
            <a:r>
              <a:rPr lang="en-US" sz="1400" i="1" dirty="0">
                <a:solidFill>
                  <a:schemeClr val="tx1"/>
                </a:solidFill>
              </a:rPr>
              <a:t>Subretinal Therapy: Technological Solutions to Surgical and Immunological Challenges. </a:t>
            </a:r>
            <a:r>
              <a:rPr lang="en-US" sz="1400" dirty="0">
                <a:hlinkClick r:id="rId3"/>
              </a:rPr>
              <a:t>https://www.frontiersin.org/articles/10.3389/fmed.2022.846782/full</a:t>
            </a:r>
            <a:r>
              <a:rPr lang="en-US" sz="1400" dirty="0"/>
              <a:t>   </a:t>
            </a:r>
          </a:p>
          <a:p>
            <a:endParaRPr lang="en-US" sz="1400" i="1" dirty="0"/>
          </a:p>
          <a:p>
            <a:r>
              <a:rPr lang="en-US" sz="1400" i="1" dirty="0" err="1">
                <a:solidFill>
                  <a:schemeClr val="tx1"/>
                </a:solidFill>
              </a:rPr>
              <a:t>SYNTap</a:t>
            </a:r>
            <a:r>
              <a:rPr lang="en-US" sz="1400" i="1" dirty="0">
                <a:solidFill>
                  <a:schemeClr val="tx1"/>
                </a:solidFill>
              </a:rPr>
              <a:t>® Biomarker Test</a:t>
            </a:r>
            <a:r>
              <a:rPr lang="en-US" sz="1400" dirty="0">
                <a:solidFill>
                  <a:schemeClr val="tx1"/>
                </a:solidFill>
              </a:rPr>
              <a:t>. </a:t>
            </a:r>
            <a:r>
              <a:rPr lang="en-US" sz="1400" dirty="0">
                <a:hlinkClick r:id="rId4"/>
              </a:rPr>
              <a:t>https://ampriondx.com/</a:t>
            </a:r>
            <a:r>
              <a:rPr lang="en-US" sz="1400" dirty="0"/>
              <a:t>  </a:t>
            </a:r>
          </a:p>
          <a:p>
            <a:endParaRPr lang="en-US" sz="1400" dirty="0"/>
          </a:p>
          <a:p>
            <a:r>
              <a:rPr lang="en-US" sz="1400" i="1" dirty="0">
                <a:solidFill>
                  <a:schemeClr val="tx1"/>
                </a:solidFill>
              </a:rPr>
              <a:t>Transoral Outlet Reduction</a:t>
            </a:r>
            <a:r>
              <a:rPr lang="en-US" sz="1400" dirty="0">
                <a:solidFill>
                  <a:schemeClr val="tx1"/>
                </a:solidFill>
              </a:rPr>
              <a:t>. </a:t>
            </a:r>
            <a:r>
              <a:rPr lang="en-US" sz="1400" dirty="0">
                <a:hlinkClick r:id="rId5"/>
              </a:rPr>
              <a:t>https://www.hopkinsmedicine.org/health/treatment-tests-and-therapies/transoral-outlet-reduction</a:t>
            </a:r>
            <a:r>
              <a:rPr lang="en-US" sz="1400" dirty="0"/>
              <a:t> </a:t>
            </a:r>
          </a:p>
          <a:p>
            <a:endParaRPr lang="en-US" sz="1400" dirty="0"/>
          </a:p>
          <a:p>
            <a:r>
              <a:rPr lang="en-US" sz="1400" i="1" dirty="0" err="1">
                <a:solidFill>
                  <a:schemeClr val="tx1"/>
                </a:solidFill>
              </a:rPr>
              <a:t>Tricvalve</a:t>
            </a:r>
            <a:r>
              <a:rPr lang="en-US" sz="1400" i="1" dirty="0">
                <a:solidFill>
                  <a:schemeClr val="tx1"/>
                </a:solidFill>
              </a:rPr>
              <a:t>®-Transcatheter </a:t>
            </a:r>
            <a:r>
              <a:rPr lang="en-US" sz="1400" i="1" dirty="0" err="1">
                <a:solidFill>
                  <a:schemeClr val="tx1"/>
                </a:solidFill>
              </a:rPr>
              <a:t>Bicaval</a:t>
            </a:r>
            <a:r>
              <a:rPr lang="en-US" sz="1400" i="1" dirty="0">
                <a:solidFill>
                  <a:schemeClr val="tx1"/>
                </a:solidFill>
              </a:rPr>
              <a:t> Valves System. </a:t>
            </a:r>
            <a:r>
              <a:rPr lang="en-US" sz="1400" dirty="0">
                <a:hlinkClick r:id="rId6"/>
              </a:rPr>
              <a:t>https://productsandfeatures.com/healthcare-professionals/tricvalve-transcatheter-bicaval-valves/</a:t>
            </a:r>
            <a:r>
              <a:rPr lang="en-US" sz="1400" dirty="0"/>
              <a:t>  </a:t>
            </a:r>
          </a:p>
          <a:p>
            <a:endParaRPr lang="en-US" sz="1400" dirty="0"/>
          </a:p>
          <a:p>
            <a:r>
              <a:rPr lang="en-US" sz="1400" i="1" dirty="0">
                <a:solidFill>
                  <a:schemeClr val="tx1"/>
                </a:solidFill>
              </a:rPr>
              <a:t>XV Lung Ventilation Analysis Software. </a:t>
            </a:r>
            <a:r>
              <a:rPr lang="en-US" sz="1400" dirty="0">
                <a:hlinkClick r:id="rId7"/>
              </a:rPr>
              <a:t>https://accessgudid.nlm.nih.gov/devices/19356870000014</a:t>
            </a:r>
            <a:r>
              <a:rPr lang="en-US" sz="1400" dirty="0"/>
              <a:t>  </a:t>
            </a:r>
          </a:p>
        </p:txBody>
      </p:sp>
    </p:spTree>
    <p:extLst>
      <p:ext uri="{BB962C8B-B14F-4D97-AF65-F5344CB8AC3E}">
        <p14:creationId xmlns:p14="http://schemas.microsoft.com/office/powerpoint/2010/main" val="6826747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74D58D-F3CE-A3B0-5D36-BD5C3FF98B91}"/>
              </a:ext>
            </a:extLst>
          </p:cNvPr>
          <p:cNvSpPr>
            <a:spLocks noGrp="1"/>
          </p:cNvSpPr>
          <p:nvPr>
            <p:ph type="body" sz="quarter" idx="10"/>
          </p:nvPr>
        </p:nvSpPr>
        <p:spPr/>
        <p:txBody>
          <a:bodyPr/>
          <a:lstStyle/>
          <a:p>
            <a:r>
              <a:rPr lang="en-US" dirty="0"/>
              <a:t>Q&amp;A Document can be found on Healthcatalyst.com under Resources/Webinars</a:t>
            </a:r>
          </a:p>
        </p:txBody>
      </p:sp>
    </p:spTree>
    <p:extLst>
      <p:ext uri="{BB962C8B-B14F-4D97-AF65-F5344CB8AC3E}">
        <p14:creationId xmlns:p14="http://schemas.microsoft.com/office/powerpoint/2010/main" val="3226083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AD50C5C-D4F7-C784-5FF3-E72C5C7E1D6E}"/>
              </a:ext>
            </a:extLst>
          </p:cNvPr>
          <p:cNvSpPr>
            <a:spLocks noGrp="1"/>
          </p:cNvSpPr>
          <p:nvPr>
            <p:ph type="body" sz="quarter" idx="14"/>
          </p:nvPr>
        </p:nvSpPr>
        <p:spPr/>
        <p:txBody>
          <a:bodyPr/>
          <a:lstStyle/>
          <a:p>
            <a:r>
              <a:rPr lang="en-US" dirty="0"/>
              <a:t>PLA Codes- Effective 7/1/2023</a:t>
            </a:r>
          </a:p>
        </p:txBody>
      </p:sp>
      <p:sp>
        <p:nvSpPr>
          <p:cNvPr id="4" name="Title 3">
            <a:extLst>
              <a:ext uri="{FF2B5EF4-FFF2-40B4-BE49-F238E27FC236}">
                <a16:creationId xmlns:a16="http://schemas.microsoft.com/office/drawing/2014/main" id="{9489741D-6927-ED80-873B-C76497C652CD}"/>
              </a:ext>
            </a:extLst>
          </p:cNvPr>
          <p:cNvSpPr>
            <a:spLocks noGrp="1"/>
          </p:cNvSpPr>
          <p:nvPr>
            <p:ph type="title"/>
          </p:nvPr>
        </p:nvSpPr>
        <p:spPr/>
        <p:txBody>
          <a:bodyPr/>
          <a:lstStyle/>
          <a:p>
            <a:r>
              <a:rPr lang="en-US" sz="2800" dirty="0"/>
              <a:t>CPT® Additions</a:t>
            </a:r>
            <a:endParaRPr lang="en-US" dirty="0"/>
          </a:p>
        </p:txBody>
      </p:sp>
      <p:sp>
        <p:nvSpPr>
          <p:cNvPr id="6" name="Content Placeholder 5">
            <a:extLst>
              <a:ext uri="{FF2B5EF4-FFF2-40B4-BE49-F238E27FC236}">
                <a16:creationId xmlns:a16="http://schemas.microsoft.com/office/drawing/2014/main" id="{EB98F06E-274D-4197-29B0-F6703ECF7AD7}"/>
              </a:ext>
            </a:extLst>
          </p:cNvPr>
          <p:cNvSpPr>
            <a:spLocks noGrp="1"/>
          </p:cNvSpPr>
          <p:nvPr>
            <p:ph sz="half" idx="1"/>
          </p:nvPr>
        </p:nvSpPr>
        <p:spPr>
          <a:xfrm>
            <a:off x="838200" y="1280094"/>
            <a:ext cx="9683618" cy="4614859"/>
          </a:xfrm>
        </p:spPr>
        <p:txBody>
          <a:bodyPr vert="horz" lIns="0" tIns="45720" rIns="91440" bIns="45720" rtlCol="0" anchor="t">
            <a:noAutofit/>
          </a:bodyPr>
          <a:lstStyle/>
          <a:p>
            <a:r>
              <a:rPr lang="en-US" sz="1600" b="1" dirty="0"/>
              <a:t>0387U</a:t>
            </a:r>
            <a:r>
              <a:rPr lang="en-US" sz="1600" dirty="0"/>
              <a:t>, </a:t>
            </a:r>
            <a:r>
              <a:rPr lang="en-US" sz="1600" i="1" dirty="0"/>
              <a:t>Oncology (melanoma), autophagy and </a:t>
            </a:r>
            <a:r>
              <a:rPr lang="en-US" sz="1600" i="1" dirty="0" err="1"/>
              <a:t>beclin</a:t>
            </a:r>
            <a:r>
              <a:rPr lang="en-US" sz="1600" i="1" dirty="0"/>
              <a:t> 1 regulator 1 (AMBRA1) and loricrin (</a:t>
            </a:r>
            <a:r>
              <a:rPr lang="en-US" sz="1600" i="1" dirty="0" err="1"/>
              <a:t>AMLo</a:t>
            </a:r>
            <a:r>
              <a:rPr lang="en-US" sz="1600" i="1" dirty="0"/>
              <a:t>) by immunohistochemistry, formalin-fixed paraffin-embedded (FFPE) tissue, report for risk of progression (</a:t>
            </a:r>
            <a:r>
              <a:rPr lang="en-US" sz="1600" i="1" dirty="0" err="1"/>
              <a:t>AMBLor®melanoma</a:t>
            </a:r>
            <a:r>
              <a:rPr lang="en-US" sz="1600" i="1" dirty="0"/>
              <a:t> prognostic test)</a:t>
            </a:r>
          </a:p>
          <a:p>
            <a:endParaRPr lang="en-US" sz="700" dirty="0"/>
          </a:p>
          <a:p>
            <a:r>
              <a:rPr lang="en-US" sz="1600" b="1" dirty="0"/>
              <a:t>0388U</a:t>
            </a:r>
            <a:r>
              <a:rPr lang="en-US" sz="1600" dirty="0"/>
              <a:t>, </a:t>
            </a:r>
            <a:r>
              <a:rPr lang="en-US" sz="1600" i="1" dirty="0"/>
              <a:t>Oncology (non-small cell lung cancer), next-generation sequencing with identification of single nucleotide variants, copy number variants, insertions and deletions, and structural variants in 37 cancer-related genes, plasma, with a report for alteration n detection (</a:t>
            </a:r>
            <a:r>
              <a:rPr lang="en-US" sz="1600" i="1" dirty="0" err="1"/>
              <a:t>InVisionFirst</a:t>
            </a:r>
            <a:r>
              <a:rPr lang="en-US" sz="1600" i="1" dirty="0"/>
              <a:t>®-Lung Liquid Biopsy)</a:t>
            </a:r>
          </a:p>
          <a:p>
            <a:endParaRPr lang="en-US" sz="700" dirty="0"/>
          </a:p>
          <a:p>
            <a:r>
              <a:rPr lang="en-US" sz="1600" b="1" dirty="0"/>
              <a:t>0389U</a:t>
            </a:r>
            <a:r>
              <a:rPr lang="en-US" sz="1600" dirty="0"/>
              <a:t>, </a:t>
            </a:r>
            <a:r>
              <a:rPr lang="en-US" sz="1600" i="1" dirty="0"/>
              <a:t>Pediatric febrile illness (Kawasaki disease [KD]), interferon alpha-inducible protein 27 (IFI27) and mast cell-expressed membrane protein 1 (MCEMP1), RNA, using reverse transcription polymerase chain reaction (RT-qPCR), blood, reported as a risk score for KD  (</a:t>
            </a:r>
            <a:r>
              <a:rPr lang="en-US" sz="1600" i="1" dirty="0" err="1"/>
              <a:t>KawasakiDx</a:t>
            </a:r>
            <a:r>
              <a:rPr lang="en-US" sz="1600" i="1" dirty="0"/>
              <a:t>)</a:t>
            </a:r>
          </a:p>
          <a:p>
            <a:endParaRPr lang="en-US" sz="700" dirty="0"/>
          </a:p>
          <a:p>
            <a:r>
              <a:rPr lang="en-US" sz="1600" b="1" dirty="0"/>
              <a:t>0390U</a:t>
            </a:r>
            <a:r>
              <a:rPr lang="en-US" sz="1600" dirty="0"/>
              <a:t>, </a:t>
            </a:r>
            <a:r>
              <a:rPr lang="en-US" sz="1600" i="1" dirty="0"/>
              <a:t>Obstetrics (preeclampsia), kinase insert domain receptor (KDR), Endoglin (ENG), and retinol-binding protein 4 (RBP4), by immunoassay, serum, algorithm reported as a risk score (</a:t>
            </a:r>
            <a:r>
              <a:rPr lang="en-US" sz="1600" i="1" dirty="0" err="1"/>
              <a:t>PEPredictDx</a:t>
            </a:r>
            <a:r>
              <a:rPr lang="en-US" sz="1600" i="1" dirty="0"/>
              <a:t>)</a:t>
            </a:r>
          </a:p>
          <a:p>
            <a:endParaRPr lang="en-US" sz="700" dirty="0"/>
          </a:p>
          <a:p>
            <a:r>
              <a:rPr lang="en-US" sz="1600" b="1" dirty="0"/>
              <a:t>0391U</a:t>
            </a:r>
            <a:r>
              <a:rPr lang="en-US" sz="1600" dirty="0"/>
              <a:t>, </a:t>
            </a:r>
            <a:r>
              <a:rPr lang="en-US" sz="1600" i="1" dirty="0"/>
              <a:t>Oncology (solid tumor), DNA and RNA by next-generation sequencing, utilizing formalin-fixed paraffin-embedded (FFPE) tissue, 437 genes, interpretive report for single nucleotide variants, splice-site variants, insertions/deletions, copy number alterations, gene fusions, tumor mutational burden, and microsatellite instability, with algorithm quantifying immunotherapy response score (Strata Select™)</a:t>
            </a:r>
          </a:p>
          <a:p>
            <a:endParaRPr lang="en-US" dirty="0"/>
          </a:p>
        </p:txBody>
      </p:sp>
    </p:spTree>
    <p:extLst>
      <p:ext uri="{BB962C8B-B14F-4D97-AF65-F5344CB8AC3E}">
        <p14:creationId xmlns:p14="http://schemas.microsoft.com/office/powerpoint/2010/main" val="4060292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1097C5-7B42-3F2F-FE3A-BF29C58DEDD8}"/>
              </a:ext>
            </a:extLst>
          </p:cNvPr>
          <p:cNvSpPr>
            <a:spLocks noGrp="1"/>
          </p:cNvSpPr>
          <p:nvPr>
            <p:ph sz="half" idx="1"/>
          </p:nvPr>
        </p:nvSpPr>
        <p:spPr>
          <a:xfrm>
            <a:off x="823006" y="1280094"/>
            <a:ext cx="9683618" cy="5119761"/>
          </a:xfrm>
        </p:spPr>
        <p:txBody>
          <a:bodyPr vert="horz" lIns="0" tIns="45720" rIns="91440" bIns="45720" rtlCol="0" anchor="t">
            <a:noAutofit/>
          </a:bodyPr>
          <a:lstStyle/>
          <a:p>
            <a:r>
              <a:rPr lang="en-US" sz="1600" b="1" dirty="0"/>
              <a:t>0392U</a:t>
            </a:r>
            <a:r>
              <a:rPr lang="en-US" sz="1600" dirty="0"/>
              <a:t>, </a:t>
            </a:r>
            <a:r>
              <a:rPr lang="en-US" sz="1600" i="1" dirty="0"/>
              <a:t>Drug metabolism (depression, anxiety, attention deficit hyperactivity disorder [ADHD]), gene-drug interactions, variant analysis of 16 genes, including deletion/duplication analysis of CYP2D6, reported as impact of gene-drug interaction for each drug (Medication Management Neuropsychiatric Panel)</a:t>
            </a:r>
            <a:endParaRPr lang="en-US" sz="1600" i="1" dirty="0">
              <a:cs typeface="Calibri"/>
            </a:endParaRPr>
          </a:p>
          <a:p>
            <a:endParaRPr lang="en-US" sz="1600" dirty="0">
              <a:cs typeface="Calibri"/>
            </a:endParaRPr>
          </a:p>
          <a:p>
            <a:r>
              <a:rPr lang="en-US" sz="1600" b="1" dirty="0"/>
              <a:t>0393U</a:t>
            </a:r>
            <a:r>
              <a:rPr lang="en-US" sz="1600" dirty="0"/>
              <a:t>, </a:t>
            </a:r>
            <a:r>
              <a:rPr lang="en-US" sz="1600" i="1" dirty="0"/>
              <a:t>Neurology (e.g., Parkinson disease, dementia with Lewy bodies), cerebrospinal fluid (CSF), detection of misfolded </a:t>
            </a:r>
            <a:r>
              <a:rPr lang="el-GR" sz="1600" i="1" dirty="0"/>
              <a:t>α-</a:t>
            </a:r>
            <a:r>
              <a:rPr lang="en-US" sz="1600" i="1" dirty="0"/>
              <a:t>synuclein protein by seed amplification assay, qualitative (</a:t>
            </a:r>
            <a:r>
              <a:rPr lang="en-US" sz="1600" i="1" dirty="0" err="1"/>
              <a:t>SYNTap</a:t>
            </a:r>
            <a:r>
              <a:rPr lang="en-US" sz="1600" i="1" dirty="0"/>
              <a:t>® Biomarker Test)</a:t>
            </a:r>
            <a:endParaRPr lang="en-US" sz="1600" i="1" dirty="0">
              <a:cs typeface="Calibri"/>
            </a:endParaRPr>
          </a:p>
          <a:p>
            <a:endParaRPr lang="en-US" sz="1600" i="1" dirty="0">
              <a:cs typeface="Calibri"/>
            </a:endParaRPr>
          </a:p>
          <a:p>
            <a:r>
              <a:rPr lang="en-US" sz="1600" b="1" dirty="0"/>
              <a:t>0394U</a:t>
            </a:r>
            <a:r>
              <a:rPr lang="en-US" sz="1600" dirty="0"/>
              <a:t>, </a:t>
            </a:r>
            <a:r>
              <a:rPr lang="en-US" sz="1600" i="1" dirty="0"/>
              <a:t>Perfluoroalkyl substances (PFAS) (e.g., perfluorooctanoic acid, </a:t>
            </a:r>
            <a:r>
              <a:rPr lang="en-US" sz="1600" i="1" dirty="0" err="1"/>
              <a:t>perfluorooctane</a:t>
            </a:r>
            <a:r>
              <a:rPr lang="en-US" sz="1600" i="1" dirty="0"/>
              <a:t> sulfonic acid), 16 PFAS compounds by liquid chromatography with tandem mass spectrometry (LC-MS/MS), plasma or serum, quantitative (PFAS Testing &amp; </a:t>
            </a:r>
            <a:r>
              <a:rPr lang="en-US" sz="1600" i="1" dirty="0" err="1"/>
              <a:t>PFASure</a:t>
            </a:r>
            <a:r>
              <a:rPr lang="en-US" sz="1600" i="1" dirty="0"/>
              <a:t>™)</a:t>
            </a:r>
            <a:endParaRPr lang="en-US" sz="1600" i="1" dirty="0">
              <a:cs typeface="Calibri"/>
            </a:endParaRPr>
          </a:p>
          <a:p>
            <a:endParaRPr lang="en-US" sz="1600" dirty="0">
              <a:cs typeface="Calibri"/>
            </a:endParaRPr>
          </a:p>
          <a:p>
            <a:r>
              <a:rPr lang="en-US" sz="1600" b="1" dirty="0"/>
              <a:t>0395U</a:t>
            </a:r>
            <a:r>
              <a:rPr lang="en-US" sz="1600" dirty="0"/>
              <a:t>, </a:t>
            </a:r>
            <a:r>
              <a:rPr lang="en-US" sz="1600" i="1" dirty="0"/>
              <a:t>Oncology (lung), multi-omics (microbial DNA by shotgun next-generation sequencing and carcinoembryonic antigen and </a:t>
            </a:r>
            <a:r>
              <a:rPr lang="en-US" sz="1600" i="1" dirty="0" err="1"/>
              <a:t>osteopontin</a:t>
            </a:r>
            <a:r>
              <a:rPr lang="en-US" sz="1600" i="1" dirty="0"/>
              <a:t> by immunoassay), plasma, algorithm reported as malignancy risk for lung nodules in early-stage disease (</a:t>
            </a:r>
            <a:r>
              <a:rPr lang="en-US" sz="1600" i="1" dirty="0" err="1"/>
              <a:t>OncobiotaLUNG</a:t>
            </a:r>
            <a:r>
              <a:rPr lang="en-US" sz="1600" i="1" dirty="0"/>
              <a:t>)</a:t>
            </a:r>
          </a:p>
          <a:p>
            <a:endParaRPr lang="en-US" sz="1600" i="1" dirty="0">
              <a:cs typeface="Calibri"/>
            </a:endParaRPr>
          </a:p>
          <a:p>
            <a:r>
              <a:rPr lang="en-US" sz="1600" b="1" dirty="0">
                <a:cs typeface="Calibri"/>
              </a:rPr>
              <a:t>0396U</a:t>
            </a:r>
            <a:r>
              <a:rPr lang="en-US" sz="1600" i="1" dirty="0">
                <a:cs typeface="Calibri"/>
              </a:rPr>
              <a:t>, Obstetrics (pre-implantation genetic testing), evaluation of 300000 DNA single-nucleotide polymorphisms (SNPs) by microarray, embryonic tissue, algorithm reported as a probability for single-gene germline conditions (Spectrum PGT-M)</a:t>
            </a:r>
          </a:p>
          <a:p>
            <a:endParaRPr lang="en-US" sz="1600" i="1" dirty="0">
              <a:cs typeface="Calibri"/>
            </a:endParaRPr>
          </a:p>
        </p:txBody>
      </p:sp>
      <p:sp>
        <p:nvSpPr>
          <p:cNvPr id="3" name="Text Placeholder 2">
            <a:extLst>
              <a:ext uri="{FF2B5EF4-FFF2-40B4-BE49-F238E27FC236}">
                <a16:creationId xmlns:a16="http://schemas.microsoft.com/office/drawing/2014/main" id="{FAD50C5C-D4F7-C784-5FF3-E72C5C7E1D6E}"/>
              </a:ext>
            </a:extLst>
          </p:cNvPr>
          <p:cNvSpPr>
            <a:spLocks noGrp="1"/>
          </p:cNvSpPr>
          <p:nvPr>
            <p:ph type="body" sz="quarter" idx="14"/>
          </p:nvPr>
        </p:nvSpPr>
        <p:spPr/>
        <p:txBody>
          <a:bodyPr/>
          <a:lstStyle/>
          <a:p>
            <a:r>
              <a:rPr lang="en-US" dirty="0"/>
              <a:t>PLA Codes- Effective 7/1/2023</a:t>
            </a:r>
          </a:p>
        </p:txBody>
      </p:sp>
      <p:sp>
        <p:nvSpPr>
          <p:cNvPr id="4" name="Title 3">
            <a:extLst>
              <a:ext uri="{FF2B5EF4-FFF2-40B4-BE49-F238E27FC236}">
                <a16:creationId xmlns:a16="http://schemas.microsoft.com/office/drawing/2014/main" id="{9489741D-6927-ED80-873B-C76497C652CD}"/>
              </a:ext>
            </a:extLst>
          </p:cNvPr>
          <p:cNvSpPr>
            <a:spLocks noGrp="1"/>
          </p:cNvSpPr>
          <p:nvPr>
            <p:ph type="title"/>
          </p:nvPr>
        </p:nvSpPr>
        <p:spPr/>
        <p:txBody>
          <a:bodyPr/>
          <a:lstStyle/>
          <a:p>
            <a:r>
              <a:rPr lang="en-US" sz="2800" dirty="0"/>
              <a:t>CPT® Additions</a:t>
            </a:r>
            <a:endParaRPr lang="en-US" dirty="0"/>
          </a:p>
        </p:txBody>
      </p:sp>
    </p:spTree>
    <p:extLst>
      <p:ext uri="{BB962C8B-B14F-4D97-AF65-F5344CB8AC3E}">
        <p14:creationId xmlns:p14="http://schemas.microsoft.com/office/powerpoint/2010/main" val="1227259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1097C5-7B42-3F2F-FE3A-BF29C58DEDD8}"/>
              </a:ext>
            </a:extLst>
          </p:cNvPr>
          <p:cNvSpPr>
            <a:spLocks noGrp="1"/>
          </p:cNvSpPr>
          <p:nvPr>
            <p:ph sz="half" idx="1"/>
          </p:nvPr>
        </p:nvSpPr>
        <p:spPr>
          <a:xfrm>
            <a:off x="838200" y="939366"/>
            <a:ext cx="9683618" cy="5119761"/>
          </a:xfrm>
        </p:spPr>
        <p:txBody>
          <a:bodyPr vert="horz" lIns="0" tIns="45720" rIns="91440" bIns="45720" rtlCol="0" anchor="t">
            <a:noAutofit/>
          </a:bodyPr>
          <a:lstStyle/>
          <a:p>
            <a:endParaRPr lang="en-US" sz="1600" i="1" dirty="0">
              <a:cs typeface="Calibri" panose="020F0502020204030204"/>
            </a:endParaRPr>
          </a:p>
          <a:p>
            <a:r>
              <a:rPr lang="en-US" sz="1600" b="1" dirty="0"/>
              <a:t>0397U</a:t>
            </a:r>
            <a:r>
              <a:rPr lang="en-US" sz="1600" i="1" dirty="0"/>
              <a:t>, Oncology (non-small cell lung cancer), cell-free DNA from plasma, targeted sequence analysis of at least 109 genes, including sequence variants, substitutions, insertions, deletions, select rearrangements, and copy number variations (Agilent Resolution </a:t>
            </a:r>
            <a:r>
              <a:rPr lang="en-US" sz="1600" i="1" dirty="0" err="1"/>
              <a:t>ctDx</a:t>
            </a:r>
            <a:r>
              <a:rPr lang="en-US" sz="1600" i="1" dirty="0"/>
              <a:t> FIRST)</a:t>
            </a:r>
          </a:p>
          <a:p>
            <a:endParaRPr lang="en-US" sz="1600" i="1" dirty="0"/>
          </a:p>
          <a:p>
            <a:r>
              <a:rPr lang="en-US" sz="1600" b="1" dirty="0"/>
              <a:t>0398U</a:t>
            </a:r>
            <a:r>
              <a:rPr lang="en-US" sz="1600" i="1" dirty="0"/>
              <a:t>, Gastroenterology (Barrett esophagus), P16, RUNX3, HPP1, and FBN1 DNA methylation analysis using PCR, formalin-fixed paraffin-embedded (FFPE) tissue, algorithm reported as risk score for progression to high-grade dysplasia or cancer (ESOPREDICT® Barrett's Esophagus Risk Classifier Assay)</a:t>
            </a:r>
          </a:p>
          <a:p>
            <a:endParaRPr lang="en-US" sz="1600" i="1" dirty="0"/>
          </a:p>
          <a:p>
            <a:r>
              <a:rPr lang="en-US" sz="1600" b="1" dirty="0"/>
              <a:t>0399U</a:t>
            </a:r>
            <a:r>
              <a:rPr lang="en-US" sz="1600" i="1" dirty="0"/>
              <a:t>, Neurology (cerebral folate deficiency), serum, detection of anti-human folate receptor IgG-binding antibody and blocking autoantibodies by enzyme-linked immunoassay (ELISA), qualitative, and blocking autoantibodies, using a functional blocking assay for IgG or IgM, quantitative, reported as positive or not detected (FRAT® Folate Receptor Antibody Test)</a:t>
            </a:r>
          </a:p>
          <a:p>
            <a:endParaRPr lang="en-US" sz="1600" i="1" dirty="0"/>
          </a:p>
          <a:p>
            <a:r>
              <a:rPr lang="en-US" sz="1600" b="1" dirty="0"/>
              <a:t>0400U</a:t>
            </a:r>
            <a:r>
              <a:rPr lang="en-US" sz="1600" i="1" dirty="0"/>
              <a:t>, Obstetrics (expanded carrier screening), 145 genes by next-generation sequencing, fragment analysis and multiplex ligation-dependent probe amplification, DNA, reported as carrier positive or negative (</a:t>
            </a:r>
            <a:r>
              <a:rPr lang="en-US" sz="1600" i="1" dirty="0" err="1"/>
              <a:t>Genesys</a:t>
            </a:r>
            <a:r>
              <a:rPr lang="en-US" sz="1600" i="1" dirty="0"/>
              <a:t> Carrier Panel)</a:t>
            </a:r>
          </a:p>
          <a:p>
            <a:endParaRPr lang="en-US" sz="1600" i="1" dirty="0"/>
          </a:p>
          <a:p>
            <a:r>
              <a:rPr lang="en-US" sz="1600" b="1" dirty="0"/>
              <a:t>0401U</a:t>
            </a:r>
            <a:r>
              <a:rPr lang="en-US" sz="1600" dirty="0"/>
              <a:t>, </a:t>
            </a:r>
            <a:r>
              <a:rPr lang="en-US" sz="1600" i="1" dirty="0"/>
              <a:t>Cardiology (coronary heart disease [CAD]), 9 genes (12 variants), targeted variant genotyping, blood, saliva, or buccal swab, algorithm reported as a genetic risk score for a coronary event (CARDIO </a:t>
            </a:r>
            <a:r>
              <a:rPr lang="en-US" sz="1600" i="1" dirty="0" err="1"/>
              <a:t>inCode</a:t>
            </a:r>
            <a:r>
              <a:rPr lang="en-US" sz="1600" i="1" dirty="0"/>
              <a:t>-Score (CIC-SCORE))</a:t>
            </a:r>
          </a:p>
          <a:p>
            <a:endParaRPr lang="en-US" i="1" dirty="0"/>
          </a:p>
          <a:p>
            <a:endParaRPr lang="en-US" i="1" dirty="0"/>
          </a:p>
          <a:p>
            <a:endParaRPr lang="en-US" dirty="0"/>
          </a:p>
          <a:p>
            <a:endParaRPr lang="en-US" dirty="0"/>
          </a:p>
          <a:p>
            <a:endParaRPr lang="en-US" dirty="0"/>
          </a:p>
        </p:txBody>
      </p:sp>
      <p:sp>
        <p:nvSpPr>
          <p:cNvPr id="3" name="Text Placeholder 2">
            <a:extLst>
              <a:ext uri="{FF2B5EF4-FFF2-40B4-BE49-F238E27FC236}">
                <a16:creationId xmlns:a16="http://schemas.microsoft.com/office/drawing/2014/main" id="{FAD50C5C-D4F7-C784-5FF3-E72C5C7E1D6E}"/>
              </a:ext>
            </a:extLst>
          </p:cNvPr>
          <p:cNvSpPr>
            <a:spLocks noGrp="1"/>
          </p:cNvSpPr>
          <p:nvPr>
            <p:ph type="body" sz="quarter" idx="14"/>
          </p:nvPr>
        </p:nvSpPr>
        <p:spPr/>
        <p:txBody>
          <a:bodyPr/>
          <a:lstStyle/>
          <a:p>
            <a:r>
              <a:rPr lang="en-US" dirty="0"/>
              <a:t>PLA Codes- Effective 7/1/2023</a:t>
            </a:r>
          </a:p>
        </p:txBody>
      </p:sp>
      <p:sp>
        <p:nvSpPr>
          <p:cNvPr id="4" name="Title 3">
            <a:extLst>
              <a:ext uri="{FF2B5EF4-FFF2-40B4-BE49-F238E27FC236}">
                <a16:creationId xmlns:a16="http://schemas.microsoft.com/office/drawing/2014/main" id="{9489741D-6927-ED80-873B-C76497C652CD}"/>
              </a:ext>
            </a:extLst>
          </p:cNvPr>
          <p:cNvSpPr>
            <a:spLocks noGrp="1"/>
          </p:cNvSpPr>
          <p:nvPr>
            <p:ph type="title"/>
          </p:nvPr>
        </p:nvSpPr>
        <p:spPr/>
        <p:txBody>
          <a:bodyPr/>
          <a:lstStyle/>
          <a:p>
            <a:r>
              <a:rPr lang="en-US" sz="2800" dirty="0"/>
              <a:t>CPT® Additions</a:t>
            </a:r>
            <a:endParaRPr lang="en-US" dirty="0"/>
          </a:p>
        </p:txBody>
      </p:sp>
    </p:spTree>
    <p:extLst>
      <p:ext uri="{BB962C8B-B14F-4D97-AF65-F5344CB8AC3E}">
        <p14:creationId xmlns:p14="http://schemas.microsoft.com/office/powerpoint/2010/main" val="39026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1097C5-7B42-3F2F-FE3A-BF29C58DEDD8}"/>
              </a:ext>
            </a:extLst>
          </p:cNvPr>
          <p:cNvSpPr>
            <a:spLocks noGrp="1"/>
          </p:cNvSpPr>
          <p:nvPr>
            <p:ph sz="half" idx="1"/>
          </p:nvPr>
        </p:nvSpPr>
        <p:spPr>
          <a:xfrm>
            <a:off x="823006" y="1280094"/>
            <a:ext cx="9683618" cy="5119761"/>
          </a:xfrm>
        </p:spPr>
        <p:txBody>
          <a:bodyPr/>
          <a:lstStyle/>
          <a:p>
            <a:endParaRPr lang="en-US" dirty="0"/>
          </a:p>
          <a:p>
            <a:endParaRPr lang="en-US" dirty="0"/>
          </a:p>
          <a:p>
            <a:endParaRPr lang="en-US" dirty="0"/>
          </a:p>
          <a:p>
            <a:endParaRPr lang="en-US" dirty="0"/>
          </a:p>
        </p:txBody>
      </p:sp>
      <p:sp>
        <p:nvSpPr>
          <p:cNvPr id="3" name="Text Placeholder 2">
            <a:extLst>
              <a:ext uri="{FF2B5EF4-FFF2-40B4-BE49-F238E27FC236}">
                <a16:creationId xmlns:a16="http://schemas.microsoft.com/office/drawing/2014/main" id="{FAD50C5C-D4F7-C784-5FF3-E72C5C7E1D6E}"/>
              </a:ext>
            </a:extLst>
          </p:cNvPr>
          <p:cNvSpPr>
            <a:spLocks noGrp="1"/>
          </p:cNvSpPr>
          <p:nvPr>
            <p:ph type="body" sz="quarter" idx="14"/>
          </p:nvPr>
        </p:nvSpPr>
        <p:spPr/>
        <p:txBody>
          <a:bodyPr/>
          <a:lstStyle/>
          <a:p>
            <a:r>
              <a:rPr lang="en-US" dirty="0"/>
              <a:t>Category III Codes- Effective 7/1/2023</a:t>
            </a:r>
          </a:p>
        </p:txBody>
      </p:sp>
      <p:sp>
        <p:nvSpPr>
          <p:cNvPr id="4" name="Title 3">
            <a:extLst>
              <a:ext uri="{FF2B5EF4-FFF2-40B4-BE49-F238E27FC236}">
                <a16:creationId xmlns:a16="http://schemas.microsoft.com/office/drawing/2014/main" id="{9489741D-6927-ED80-873B-C76497C652CD}"/>
              </a:ext>
            </a:extLst>
          </p:cNvPr>
          <p:cNvSpPr>
            <a:spLocks noGrp="1"/>
          </p:cNvSpPr>
          <p:nvPr>
            <p:ph type="title"/>
          </p:nvPr>
        </p:nvSpPr>
        <p:spPr/>
        <p:txBody>
          <a:bodyPr/>
          <a:lstStyle/>
          <a:p>
            <a:r>
              <a:rPr lang="en-US" sz="2800" dirty="0"/>
              <a:t>CPT® Additions</a:t>
            </a:r>
            <a:endParaRPr lang="en-US" dirty="0"/>
          </a:p>
        </p:txBody>
      </p:sp>
      <p:sp>
        <p:nvSpPr>
          <p:cNvPr id="6" name="TextBox 5">
            <a:extLst>
              <a:ext uri="{FF2B5EF4-FFF2-40B4-BE49-F238E27FC236}">
                <a16:creationId xmlns:a16="http://schemas.microsoft.com/office/drawing/2014/main" id="{0DD9EDC0-478C-460D-3556-0FE194447B45}"/>
              </a:ext>
            </a:extLst>
          </p:cNvPr>
          <p:cNvSpPr txBox="1"/>
          <p:nvPr/>
        </p:nvSpPr>
        <p:spPr>
          <a:xfrm>
            <a:off x="838200" y="1423312"/>
            <a:ext cx="9896856" cy="5047536"/>
          </a:xfrm>
          <a:prstGeom prst="rect">
            <a:avLst/>
          </a:prstGeom>
          <a:noFill/>
        </p:spPr>
        <p:txBody>
          <a:bodyPr wrap="square" lIns="91440" tIns="45720" rIns="91440" bIns="45720" anchor="t">
            <a:spAutoFit/>
          </a:bodyPr>
          <a:lstStyle/>
          <a:p>
            <a:r>
              <a:rPr lang="en-US" b="1" dirty="0"/>
              <a:t>0791T</a:t>
            </a:r>
            <a:r>
              <a:rPr lang="en-US" dirty="0"/>
              <a:t>, </a:t>
            </a:r>
            <a:r>
              <a:rPr lang="en-US" i="1" dirty="0"/>
              <a:t>Motor-cognitive, semi-immersive virtual reality-facilitated gait training, each 15 minutes (List separately in addition to code for primary procedure)</a:t>
            </a:r>
            <a:endParaRPr lang="en-US" i="1" dirty="0">
              <a:cs typeface="Calibri"/>
            </a:endParaRPr>
          </a:p>
          <a:p>
            <a:pPr marL="742950" lvl="1" indent="-285750">
              <a:buFont typeface="Arial" panose="020B0604020202020204" pitchFamily="34" charset="0"/>
              <a:buChar char="•"/>
            </a:pPr>
            <a:endParaRPr lang="en-US" dirty="0">
              <a:cs typeface="Calibri"/>
            </a:endParaRPr>
          </a:p>
          <a:p>
            <a:pPr marL="742950" lvl="1" indent="-285750">
              <a:buClr>
                <a:srgbClr val="00B0F0"/>
              </a:buClr>
              <a:buFont typeface="Arial" panose="020B0604020202020204" pitchFamily="34" charset="0"/>
              <a:buChar char="•"/>
            </a:pPr>
            <a:r>
              <a:rPr lang="en-US" dirty="0"/>
              <a:t>Use 0791T in conjunction with 97116, </a:t>
            </a:r>
            <a:r>
              <a:rPr lang="en-US" i="1" dirty="0"/>
              <a:t>Therapeutic procedure, 1 or more areas, each 15 minutes; gait training (includes stair climbing)</a:t>
            </a:r>
            <a:endParaRPr lang="en-US" i="1" dirty="0">
              <a:cs typeface="Calibri"/>
            </a:endParaRPr>
          </a:p>
          <a:p>
            <a:endParaRPr lang="en-US" dirty="0">
              <a:cs typeface="Calibri"/>
            </a:endParaRPr>
          </a:p>
          <a:p>
            <a:endParaRPr lang="en-US" sz="700" b="1" dirty="0">
              <a:cs typeface="Calibri" panose="020F0502020204030204"/>
            </a:endParaRPr>
          </a:p>
          <a:p>
            <a:r>
              <a:rPr lang="en-US" b="1" dirty="0"/>
              <a:t>0793T</a:t>
            </a:r>
            <a:r>
              <a:rPr lang="en-US" dirty="0"/>
              <a:t>, </a:t>
            </a:r>
            <a:r>
              <a:rPr lang="en-US" i="1" dirty="0"/>
              <a:t>Percutaneous transcatheter thermal ablation of nerves innervating the pulmonary arteries, including right heart catheterization, pulmonary artery angiography, and all imaging guidance</a:t>
            </a:r>
            <a:endParaRPr lang="en-US" i="1" dirty="0">
              <a:cs typeface="Calibri"/>
            </a:endParaRPr>
          </a:p>
          <a:p>
            <a:pPr marL="742950" lvl="1" indent="-285750">
              <a:buFont typeface="Arial" panose="020B0604020202020204" pitchFamily="34" charset="0"/>
              <a:buChar char="•"/>
            </a:pPr>
            <a:endParaRPr lang="en-US" dirty="0">
              <a:cs typeface="Calibri"/>
            </a:endParaRPr>
          </a:p>
          <a:p>
            <a:pPr marL="742950" lvl="1" indent="-285750">
              <a:buClr>
                <a:srgbClr val="00B0F0"/>
              </a:buClr>
              <a:buFont typeface="Arial" panose="020B0604020202020204" pitchFamily="34" charset="0"/>
              <a:buChar char="•"/>
            </a:pPr>
            <a:r>
              <a:rPr lang="en-US" dirty="0"/>
              <a:t>Do not report 0793T in conjunction with 75746, 93503</a:t>
            </a:r>
            <a:r>
              <a:rPr lang="en-US" i="1" dirty="0"/>
              <a:t>,</a:t>
            </a:r>
            <a:r>
              <a:rPr lang="en-US" dirty="0"/>
              <a:t> or 93568.</a:t>
            </a:r>
            <a:endParaRPr lang="en-US" i="1" dirty="0">
              <a:cs typeface="Calibri"/>
            </a:endParaRPr>
          </a:p>
          <a:p>
            <a:pPr marL="742950" lvl="1" indent="-285750">
              <a:buClr>
                <a:srgbClr val="00B0F0"/>
              </a:buClr>
              <a:buFont typeface="Arial" panose="020B0604020202020204" pitchFamily="34" charset="0"/>
              <a:buChar char="•"/>
            </a:pPr>
            <a:endParaRPr lang="en-US" dirty="0">
              <a:cs typeface="Calibri"/>
            </a:endParaRPr>
          </a:p>
          <a:p>
            <a:pPr marL="742950" lvl="1" indent="-285750">
              <a:buClr>
                <a:srgbClr val="00B0F0"/>
              </a:buClr>
              <a:buFont typeface="Arial" panose="020B0604020202020204" pitchFamily="34" charset="0"/>
              <a:buChar char="•"/>
            </a:pPr>
            <a:r>
              <a:rPr lang="en-US" dirty="0"/>
              <a:t>For percutaneous transcatheter ultrasound ablation of nerves innervating the pulmonary arteries, including right heart catheterization, pulmonary artery angiography, and all imaging guidance, use 0632T, </a:t>
            </a:r>
            <a:r>
              <a:rPr lang="en-US" i="1" dirty="0"/>
              <a:t>Percutaneous transcatheter ultrasound ablation of nerves innervating the pulmonary arteries, including right heart catheterization, pulmonary artery angiography, and all imaging guidance</a:t>
            </a:r>
            <a:endParaRPr lang="en-US" i="1" dirty="0">
              <a:cs typeface="Calibri"/>
            </a:endParaRPr>
          </a:p>
          <a:p>
            <a:pPr>
              <a:buClr>
                <a:srgbClr val="00B0F0"/>
              </a:buClr>
            </a:pPr>
            <a:r>
              <a:rPr lang="en-US" sz="1600" i="1" dirty="0"/>
              <a:t>			</a:t>
            </a:r>
          </a:p>
        </p:txBody>
      </p:sp>
    </p:spTree>
    <p:extLst>
      <p:ext uri="{BB962C8B-B14F-4D97-AF65-F5344CB8AC3E}">
        <p14:creationId xmlns:p14="http://schemas.microsoft.com/office/powerpoint/2010/main" val="3800064169"/>
      </p:ext>
    </p:extLst>
  </p:cSld>
  <p:clrMapOvr>
    <a:masterClrMapping/>
  </p:clrMapOvr>
</p:sld>
</file>

<file path=ppt/theme/theme1.xml><?xml version="1.0" encoding="utf-8"?>
<a:theme xmlns:a="http://schemas.openxmlformats.org/drawingml/2006/main" name="Health Catalyst 2022">
  <a:themeElements>
    <a:clrScheme name="Health Catalyst 2021">
      <a:dk1>
        <a:srgbClr val="333333"/>
      </a:dk1>
      <a:lt1>
        <a:srgbClr val="FFFFFF"/>
      </a:lt1>
      <a:dk2>
        <a:srgbClr val="6D6E70"/>
      </a:dk2>
      <a:lt2>
        <a:srgbClr val="006D9A"/>
      </a:lt2>
      <a:accent1>
        <a:srgbClr val="00AEEF"/>
      </a:accent1>
      <a:accent2>
        <a:srgbClr val="F36C21"/>
      </a:accent2>
      <a:accent3>
        <a:srgbClr val="87C3CF"/>
      </a:accent3>
      <a:accent4>
        <a:srgbClr val="38A188"/>
      </a:accent4>
      <a:accent5>
        <a:srgbClr val="4D4A93"/>
      </a:accent5>
      <a:accent6>
        <a:srgbClr val="B24584"/>
      </a:accent6>
      <a:hlink>
        <a:srgbClr val="006D9A"/>
      </a:hlink>
      <a:folHlink>
        <a:srgbClr val="006D9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C_PowerpointTemplate_2021.potx" id="{78C9B4C3-5CC5-40FA-856D-2CCF78CA893C}" vid="{51CAE15F-C06B-449A-B24B-BB616EC1BC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AE777485D1D540A4297D22283B53ED" ma:contentTypeVersion="11" ma:contentTypeDescription="Create a new document." ma:contentTypeScope="" ma:versionID="7a8d34edce32a1a5995dc9e1bf1e072d">
  <xsd:schema xmlns:xsd="http://www.w3.org/2001/XMLSchema" xmlns:xs="http://www.w3.org/2001/XMLSchema" xmlns:p="http://schemas.microsoft.com/office/2006/metadata/properties" xmlns:ns2="ac85982a-7c2a-4ec5-8be1-e82c26295f58" xmlns:ns3="3c7f19b8-adf3-4a08-9d1f-b838bc032d0a" targetNamespace="http://schemas.microsoft.com/office/2006/metadata/properties" ma:root="true" ma:fieldsID="abad9000e4566781b99693a75b4e967c" ns2:_="" ns3:_="">
    <xsd:import namespace="ac85982a-7c2a-4ec5-8be1-e82c26295f58"/>
    <xsd:import namespace="3c7f19b8-adf3-4a08-9d1f-b838bc032d0a"/>
    <xsd:element name="properties">
      <xsd:complexType>
        <xsd:sequence>
          <xsd:element name="documentManagement">
            <xsd:complexType>
              <xsd:all>
                <xsd:element ref="ns2:MediaServiceMetadata" minOccurs="0"/>
                <xsd:element ref="ns2:MediaServiceFastMetadata" minOccurs="0"/>
                <xsd:element ref="ns2:Category_x0020_"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85982a-7c2a-4ec5-8be1-e82c26295f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Category_x0020_" ma:index="10" nillable="true" ma:displayName="Category" ma:format="Dropdown" ma:internalName="Category_x0020_">
      <xsd:simpleType>
        <xsd:restriction base="dms:Choice">
          <xsd:enumeration value="Archived"/>
          <xsd:enumeration value="Backgrounds"/>
          <xsd:enumeration value="Copyrights &amp; Trademarks"/>
          <xsd:enumeration value="Documentation Formats"/>
          <xsd:enumeration value="PowerPoint &amp; Presentations"/>
          <xsd:enumeration value="Shared Slides"/>
          <xsd:enumeration value="Style Guidance"/>
          <xsd:enumeration value="Styles &amp; Themes"/>
          <xsd:enumeration value="Word Templates"/>
          <xsd:enumeration value="Writing Guidance"/>
        </xsd:restriction>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9f057b6c-9172-4390-b02b-072fbfd1761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c7f19b8-adf3-4a08-9d1f-b838bc032d0a"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f5a8f98d-1bdd-477e-b0aa-6ba150cbaf25}" ma:internalName="TaxCatchAll" ma:showField="CatchAllData" ma:web="3c7f19b8-adf3-4a08-9d1f-b838bc032d0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c7f19b8-adf3-4a08-9d1f-b838bc032d0a" xsi:nil="true"/>
    <lcf76f155ced4ddcb4097134ff3c332f xmlns="ac85982a-7c2a-4ec5-8be1-e82c26295f58">
      <Terms xmlns="http://schemas.microsoft.com/office/infopath/2007/PartnerControls"/>
    </lcf76f155ced4ddcb4097134ff3c332f>
    <Category_x0020_ xmlns="ac85982a-7c2a-4ec5-8be1-e82c26295f58" xsi:nil="true"/>
  </documentManagement>
</p:properties>
</file>

<file path=customXml/itemProps1.xml><?xml version="1.0" encoding="utf-8"?>
<ds:datastoreItem xmlns:ds="http://schemas.openxmlformats.org/officeDocument/2006/customXml" ds:itemID="{4EF21D29-9B3F-4AF2-85B3-8EADC78088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85982a-7c2a-4ec5-8be1-e82c26295f58"/>
    <ds:schemaRef ds:uri="3c7f19b8-adf3-4a08-9d1f-b838bc032d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A62698-8816-4AA3-9DE6-8454AD089DE1}">
  <ds:schemaRefs>
    <ds:schemaRef ds:uri="http://schemas.microsoft.com/sharepoint/v3/contenttype/forms"/>
  </ds:schemaRefs>
</ds:datastoreItem>
</file>

<file path=customXml/itemProps3.xml><?xml version="1.0" encoding="utf-8"?>
<ds:datastoreItem xmlns:ds="http://schemas.openxmlformats.org/officeDocument/2006/customXml" ds:itemID="{31721F82-5CFA-4A05-9F41-C73E8CD1D05A}">
  <ds:schemaRefs>
    <ds:schemaRef ds:uri="3c7f19b8-adf3-4a08-9d1f-b838bc032d0a"/>
    <ds:schemaRef ds:uri="http://www.w3.org/XML/1998/namespace"/>
    <ds:schemaRef ds:uri="ac85982a-7c2a-4ec5-8be1-e82c26295f58"/>
    <ds:schemaRef ds:uri="http://schemas.microsoft.com/office/2006/documentManagement/types"/>
    <ds:schemaRef ds:uri="http://purl.org/dc/terms/"/>
    <ds:schemaRef ds:uri="http://schemas.openxmlformats.org/package/2006/metadata/core-properties"/>
    <ds:schemaRef ds:uri="http://purl.org/dc/elements/1.1/"/>
    <ds:schemaRef ds:uri="http://purl.org/dc/dcmitype/"/>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HC_PowerpointTemplate</Template>
  <TotalTime>28461</TotalTime>
  <Words>10975</Words>
  <Application>Microsoft Office PowerPoint</Application>
  <PresentationFormat>Widescreen</PresentationFormat>
  <Paragraphs>923</Paragraphs>
  <Slides>52</Slides>
  <Notes>50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Arial</vt:lpstr>
      <vt:lpstr>Calibri</vt:lpstr>
      <vt:lpstr>Wingdings</vt:lpstr>
      <vt:lpstr>Health Catalyst 2022</vt:lpstr>
      <vt:lpstr>2023 Mid-Year CPT®/HCPCS Code Set Updates</vt:lpstr>
      <vt:lpstr>Disclaimer Statement  This presentation was current at the time it was published or provided via the web and is designed to provide accurate and authoritative information regarding the subject matter covered. The information provided is only intended to be a general overview with the understanding that neither the presenter nor the event sponsor is engaged in rendering specific coding advice. It is not intended to take the place of either the written policies or regulations. We encourage participants to review the specific regulations and other interpretive materials, as necessary.   All CPT® codes are trademarked by the American Medical Association (AMA) and all revenue codes are copyrighted by the American Hospital Association (AHA). </vt:lpstr>
      <vt:lpstr>PowerPoint Presentation</vt:lpstr>
      <vt:lpstr>PowerPoint Presentation</vt:lpstr>
      <vt:lpstr>CPT® Additions </vt:lpstr>
      <vt:lpstr>CPT® Additions</vt:lpstr>
      <vt:lpstr>CPT® Additions</vt:lpstr>
      <vt:lpstr>CPT® Additions</vt:lpstr>
      <vt:lpstr>CPT® Additions</vt:lpstr>
      <vt:lpstr>CPT® Additions</vt:lpstr>
      <vt:lpstr>CPT® Additions</vt:lpstr>
      <vt:lpstr>CPT® Additions</vt:lpstr>
      <vt:lpstr>CPT® Additions</vt:lpstr>
      <vt:lpstr>CPT® Additions</vt:lpstr>
      <vt:lpstr>CPT® Additions</vt:lpstr>
      <vt:lpstr>CPT® Additions</vt:lpstr>
      <vt:lpstr>CPT® Additions</vt:lpstr>
      <vt:lpstr>CPT® Additions</vt:lpstr>
      <vt:lpstr>CPT® Additions</vt:lpstr>
      <vt:lpstr>CPT® Additions</vt:lpstr>
      <vt:lpstr>CPT® Additions</vt:lpstr>
      <vt:lpstr>CPT® Additions</vt:lpstr>
      <vt:lpstr>CPT® Additions</vt:lpstr>
      <vt:lpstr>CPT® Revisions </vt:lpstr>
      <vt:lpstr>CPT® Revisions</vt:lpstr>
      <vt:lpstr>CPT® Deletions</vt:lpstr>
      <vt:lpstr>CPT® Deletions</vt:lpstr>
      <vt:lpstr>CPT® Deletions</vt:lpstr>
      <vt:lpstr>HCPCS Additions </vt:lpstr>
      <vt:lpstr>HCPCS Additions</vt:lpstr>
      <vt:lpstr>HCPCS Additions</vt:lpstr>
      <vt:lpstr>HCPCS Additions</vt:lpstr>
      <vt:lpstr>HCPCS Additions</vt:lpstr>
      <vt:lpstr>HCPCS Additions</vt:lpstr>
      <vt:lpstr>HCPCS Additions</vt:lpstr>
      <vt:lpstr>HCPCS Additions</vt:lpstr>
      <vt:lpstr>HCPCS Additions</vt:lpstr>
      <vt:lpstr>HCPCS Additions</vt:lpstr>
      <vt:lpstr>HCPCS Additions</vt:lpstr>
      <vt:lpstr>HCPCS Revisions</vt:lpstr>
      <vt:lpstr>HCPCS Revisions</vt:lpstr>
      <vt:lpstr>HCPCS Deletions </vt:lpstr>
      <vt:lpstr>HCPCS Deletions</vt:lpstr>
      <vt:lpstr>HCPCS Deletions</vt:lpstr>
      <vt:lpstr>HCPCS Deletions</vt:lpstr>
      <vt:lpstr>HCPCS Deletions</vt:lpstr>
      <vt:lpstr>HCPCS Deletions</vt:lpstr>
      <vt:lpstr>Resources</vt:lpstr>
      <vt:lpstr>Resources</vt:lpstr>
      <vt:lpstr>Resources</vt:lpstr>
      <vt:lpstr>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Mikki Fazzio</dc:creator>
  <cp:lastModifiedBy>Scott Talbot</cp:lastModifiedBy>
  <cp:revision>69</cp:revision>
  <cp:lastPrinted>2023-04-14T16:36:34Z</cp:lastPrinted>
  <dcterms:created xsi:type="dcterms:W3CDTF">2023-02-06T20:36:16Z</dcterms:created>
  <dcterms:modified xsi:type="dcterms:W3CDTF">2023-06-14T15:43:17Z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0x01010002AE777485D1D540A4297D22283B53ED</vt:lpwstr>
  </property>
  <property fmtid="{D5CDD505-2E9C-101B-9397-08002B2CF9AE}" pid="3" name="MediaServiceImageTags">
    <vt:lpwstr/>
  </property>
</Properties>
</file>